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7" r:id="rId2"/>
    <p:sldId id="258" r:id="rId3"/>
    <p:sldId id="259" r:id="rId4"/>
    <p:sldId id="260" r:id="rId5"/>
    <p:sldId id="261" r:id="rId6"/>
    <p:sldId id="303" r:id="rId7"/>
    <p:sldId id="304" r:id="rId8"/>
    <p:sldId id="305" r:id="rId9"/>
    <p:sldId id="306" r:id="rId10"/>
    <p:sldId id="307" r:id="rId11"/>
    <p:sldId id="308" r:id="rId12"/>
    <p:sldId id="309" r:id="rId13"/>
    <p:sldId id="262" r:id="rId14"/>
    <p:sldId id="263" r:id="rId15"/>
    <p:sldId id="264" r:id="rId16"/>
    <p:sldId id="310" r:id="rId17"/>
    <p:sldId id="311" r:id="rId18"/>
    <p:sldId id="265" r:id="rId19"/>
    <p:sldId id="266"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36" d="100"/>
          <a:sy n="36" d="100"/>
        </p:scale>
        <p:origin x="-2192"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C84358-0C83-8C44-A2AB-53E043ECBA43}" type="datetimeFigureOut">
              <a:rPr lang="en-US" smtClean="0"/>
              <a:t>31/08/2014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4F9050-B875-2F47-927D-09744CCE7552}" type="slidenum">
              <a:rPr lang="en-US" smtClean="0"/>
              <a:t>‹#›</a:t>
            </a:fld>
            <a:endParaRPr lang="en-US"/>
          </a:p>
        </p:txBody>
      </p:sp>
    </p:spTree>
    <p:extLst>
      <p:ext uri="{BB962C8B-B14F-4D97-AF65-F5344CB8AC3E}">
        <p14:creationId xmlns:p14="http://schemas.microsoft.com/office/powerpoint/2010/main" val="40644760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7F67E6EF-C093-D446-90DA-8B086F115EBD}" type="slidenum">
              <a:rPr lang="en-US"/>
              <a:pPr>
                <a:defRPr/>
              </a:pPr>
              <a:t>1</a:t>
            </a:fld>
            <a:endParaRPr lang="en-US"/>
          </a:p>
        </p:txBody>
      </p:sp>
      <p:sp>
        <p:nvSpPr>
          <p:cNvPr id="11366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3667"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7B329A25-8594-6044-A6D4-E4616B304ECF}" type="slidenum">
              <a:rPr lang="en-US"/>
              <a:pPr>
                <a:defRPr/>
              </a:pPr>
              <a:t>18</a:t>
            </a:fld>
            <a:endParaRPr lang="en-US"/>
          </a:p>
        </p:txBody>
      </p:sp>
      <p:sp>
        <p:nvSpPr>
          <p:cNvPr id="12185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1859"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891549A7-7AF1-9E45-A359-A2F5EFF71AA8}" type="slidenum">
              <a:rPr lang="en-US"/>
              <a:pPr>
                <a:defRPr/>
              </a:pPr>
              <a:t>19</a:t>
            </a:fld>
            <a:endParaRPr lang="en-US"/>
          </a:p>
        </p:txBody>
      </p:sp>
      <p:sp>
        <p:nvSpPr>
          <p:cNvPr id="12288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2883"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77F40982-CEE3-C348-B571-763E3532D2CA}" type="slidenum">
              <a:rPr lang="en-US"/>
              <a:pPr>
                <a:defRPr/>
              </a:pPr>
              <a:t>20</a:t>
            </a:fld>
            <a:endParaRPr lang="en-US"/>
          </a:p>
        </p:txBody>
      </p:sp>
      <p:sp>
        <p:nvSpPr>
          <p:cNvPr id="12390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3907"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F6A0103C-2D87-4A4E-A01B-1600CD7F0E7E}" type="slidenum">
              <a:rPr lang="en-US"/>
              <a:pPr>
                <a:defRPr/>
              </a:pPr>
              <a:t>21</a:t>
            </a:fld>
            <a:endParaRPr lang="en-US"/>
          </a:p>
        </p:txBody>
      </p:sp>
      <p:sp>
        <p:nvSpPr>
          <p:cNvPr id="1249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4931" name="Rectangle 3"/>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FCEB00AA-D66C-ED4A-A27B-ED36BC57CCAC}" type="slidenum">
              <a:rPr lang="en-US"/>
              <a:pPr>
                <a:defRPr/>
              </a:pPr>
              <a:t>22</a:t>
            </a:fld>
            <a:endParaRPr lang="en-US"/>
          </a:p>
        </p:txBody>
      </p:sp>
      <p:sp>
        <p:nvSpPr>
          <p:cNvPr id="12595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5955"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7119F249-DECA-2342-BDA7-4F0337E6103F}" type="slidenum">
              <a:rPr lang="en-US"/>
              <a:pPr>
                <a:defRPr/>
              </a:pPr>
              <a:t>23</a:t>
            </a:fld>
            <a:endParaRPr lang="en-US"/>
          </a:p>
        </p:txBody>
      </p:sp>
      <p:sp>
        <p:nvSpPr>
          <p:cNvPr id="12697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6979"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BD85CC00-C701-884A-9017-A913EB239A6C}" type="slidenum">
              <a:rPr lang="en-US"/>
              <a:pPr>
                <a:defRPr/>
              </a:pPr>
              <a:t>24</a:t>
            </a:fld>
            <a:endParaRPr lang="en-US"/>
          </a:p>
        </p:txBody>
      </p:sp>
      <p:sp>
        <p:nvSpPr>
          <p:cNvPr id="12800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8003"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C2D46181-A44F-DC44-A0ED-0F0E4438432F}" type="slidenum">
              <a:rPr lang="en-US"/>
              <a:pPr>
                <a:defRPr/>
              </a:pPr>
              <a:t>25</a:t>
            </a:fld>
            <a:endParaRPr lang="en-US"/>
          </a:p>
        </p:txBody>
      </p:sp>
      <p:sp>
        <p:nvSpPr>
          <p:cNvPr id="12902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9027"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0BE82D6A-9C18-6446-918C-8F9F960F3457}" type="slidenum">
              <a:rPr lang="en-US"/>
              <a:pPr>
                <a:defRPr/>
              </a:pPr>
              <a:t>26</a:t>
            </a:fld>
            <a:endParaRPr lang="en-US"/>
          </a:p>
        </p:txBody>
      </p:sp>
      <p:sp>
        <p:nvSpPr>
          <p:cNvPr id="13005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0051"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3A8FD98B-5DCD-D44D-81D1-0471B75FDB74}" type="slidenum">
              <a:rPr lang="en-US"/>
              <a:pPr>
                <a:defRPr/>
              </a:pPr>
              <a:t>27</a:t>
            </a:fld>
            <a:endParaRPr lang="en-US"/>
          </a:p>
        </p:txBody>
      </p:sp>
      <p:sp>
        <p:nvSpPr>
          <p:cNvPr id="13107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1075"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C29E0EB0-4177-8548-B92D-30FEF2801ABA}" type="slidenum">
              <a:rPr lang="en-US"/>
              <a:pPr>
                <a:defRPr/>
              </a:pPr>
              <a:t>2</a:t>
            </a:fld>
            <a:endParaRPr lang="en-US"/>
          </a:p>
        </p:txBody>
      </p:sp>
      <p:sp>
        <p:nvSpPr>
          <p:cNvPr id="1146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4691"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9AADAAA3-17B2-334C-90A5-376AD0F83DC4}" type="slidenum">
              <a:rPr lang="en-US"/>
              <a:pPr>
                <a:defRPr/>
              </a:pPr>
              <a:t>28</a:t>
            </a:fld>
            <a:endParaRPr lang="en-US"/>
          </a:p>
        </p:txBody>
      </p:sp>
      <p:sp>
        <p:nvSpPr>
          <p:cNvPr id="13209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2099"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DCB7F642-5D93-8C46-93D9-E67B1A82F237}" type="slidenum">
              <a:rPr lang="en-US"/>
              <a:pPr>
                <a:defRPr/>
              </a:pPr>
              <a:t>29</a:t>
            </a:fld>
            <a:endParaRPr lang="en-US"/>
          </a:p>
        </p:txBody>
      </p:sp>
      <p:sp>
        <p:nvSpPr>
          <p:cNvPr id="13312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3123"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82C4371A-4B8C-2E41-9265-768484EBB0D8}" type="slidenum">
              <a:rPr lang="en-US"/>
              <a:pPr>
                <a:defRPr/>
              </a:pPr>
              <a:t>30</a:t>
            </a:fld>
            <a:endParaRPr lang="en-US"/>
          </a:p>
        </p:txBody>
      </p:sp>
      <p:sp>
        <p:nvSpPr>
          <p:cNvPr id="13414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4147"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E3CC9375-BE3F-EE4E-AF50-4A160A9BE931}" type="slidenum">
              <a:rPr lang="en-US"/>
              <a:pPr>
                <a:defRPr/>
              </a:pPr>
              <a:t>31</a:t>
            </a:fld>
            <a:endParaRPr lang="en-US"/>
          </a:p>
        </p:txBody>
      </p:sp>
      <p:sp>
        <p:nvSpPr>
          <p:cNvPr id="13517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5171"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35306BF3-1502-FD46-8B2F-14C2130A320C}" type="slidenum">
              <a:rPr lang="en-US"/>
              <a:pPr>
                <a:defRPr/>
              </a:pPr>
              <a:t>32</a:t>
            </a:fld>
            <a:endParaRPr lang="en-US"/>
          </a:p>
        </p:txBody>
      </p:sp>
      <p:sp>
        <p:nvSpPr>
          <p:cNvPr id="13619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6195"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244FBC0A-9178-CB46-874F-977FB3C286FC}" type="slidenum">
              <a:rPr lang="en-US"/>
              <a:pPr>
                <a:defRPr/>
              </a:pPr>
              <a:t>33</a:t>
            </a:fld>
            <a:endParaRPr lang="en-US"/>
          </a:p>
        </p:txBody>
      </p:sp>
      <p:sp>
        <p:nvSpPr>
          <p:cNvPr id="1914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1491"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04C1E1E3-94BD-704C-AE1C-DD1080EC77AA}" type="slidenum">
              <a:rPr lang="en-US"/>
              <a:pPr>
                <a:defRPr/>
              </a:pPr>
              <a:t>34</a:t>
            </a:fld>
            <a:endParaRPr lang="en-US"/>
          </a:p>
        </p:txBody>
      </p:sp>
      <p:sp>
        <p:nvSpPr>
          <p:cNvPr id="19251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2515"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338307AB-B39C-4B44-9B32-10EA865FBC4F}" type="slidenum">
              <a:rPr lang="en-US"/>
              <a:pPr>
                <a:defRPr/>
              </a:pPr>
              <a:t>35</a:t>
            </a:fld>
            <a:endParaRPr lang="en-US"/>
          </a:p>
        </p:txBody>
      </p:sp>
      <p:sp>
        <p:nvSpPr>
          <p:cNvPr id="13926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9267"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E03A622E-0026-F642-B263-FDA07457E396}" type="slidenum">
              <a:rPr lang="en-US"/>
              <a:pPr>
                <a:defRPr/>
              </a:pPr>
              <a:t>3</a:t>
            </a:fld>
            <a:endParaRPr lang="en-US"/>
          </a:p>
        </p:txBody>
      </p:sp>
      <p:sp>
        <p:nvSpPr>
          <p:cNvPr id="11571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5715"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C7F9AB17-8E97-F04F-9F83-57A3EFFF1446}" type="slidenum">
              <a:rPr lang="en-US"/>
              <a:pPr>
                <a:defRPr/>
              </a:pPr>
              <a:t>4</a:t>
            </a:fld>
            <a:endParaRPr lang="en-US"/>
          </a:p>
        </p:txBody>
      </p:sp>
      <p:sp>
        <p:nvSpPr>
          <p:cNvPr id="11673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6739"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82E90CB2-6F27-C540-B572-4F7B57CF0D37}" type="slidenum">
              <a:rPr lang="en-US"/>
              <a:pPr>
                <a:defRPr/>
              </a:pPr>
              <a:t>5</a:t>
            </a:fld>
            <a:endParaRPr lang="en-US"/>
          </a:p>
        </p:txBody>
      </p:sp>
      <p:sp>
        <p:nvSpPr>
          <p:cNvPr id="11776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7763"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3371DAD8-4DC6-6C4C-8E11-0D76DA58BDF5}" type="slidenum">
              <a:rPr lang="en-US"/>
              <a:pPr>
                <a:defRPr/>
              </a:pPr>
              <a:t>13</a:t>
            </a:fld>
            <a:endParaRPr lang="en-US"/>
          </a:p>
        </p:txBody>
      </p:sp>
      <p:sp>
        <p:nvSpPr>
          <p:cNvPr id="11878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8787"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1C6E9486-51BB-F443-B506-E7A8E2400CA0}" type="slidenum">
              <a:rPr lang="en-US"/>
              <a:pPr>
                <a:defRPr/>
              </a:pPr>
              <a:t>14</a:t>
            </a:fld>
            <a:endParaRPr lang="en-US"/>
          </a:p>
        </p:txBody>
      </p:sp>
      <p:sp>
        <p:nvSpPr>
          <p:cNvPr id="11981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9811"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p:txBody>
          <a:bodyPr/>
          <a:lstStyle/>
          <a:p>
            <a:pPr>
              <a:defRPr/>
            </a:pPr>
            <a:fld id="{5D47FB58-2D35-BA47-BAD8-86B4B4415998}" type="slidenum">
              <a:rPr lang="en-US"/>
              <a:pPr>
                <a:defRPr/>
              </a:pPr>
              <a:t>15</a:t>
            </a:fld>
            <a:endParaRPr lang="en-US"/>
          </a:p>
        </p:txBody>
      </p:sp>
      <p:sp>
        <p:nvSpPr>
          <p:cNvPr id="1208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0835" name="Rectangle 1027"/>
          <p:cNvSpPr>
            <a:spLocks noGrp="1"/>
          </p:cNvSpPr>
          <p:nvPr>
            <p:ph type="body" idx="1"/>
          </p:nvPr>
        </p:nvSpPr>
        <p:spPr/>
        <p:txBody>
          <a:bodyPr/>
          <a:lstStyle/>
          <a:p>
            <a:pPr eaLnBrk="1" hangingPunct="1">
              <a:defRPr/>
            </a:pPr>
            <a:endParaRPr lang="en-US" smtClean="0">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20FF8B5-B43D-3A48-852A-647D6B36A0E4}" type="slidenum">
              <a:rPr lang="en-GB"/>
              <a:pPr>
                <a:defRPr/>
              </a:pPr>
              <a:t>17</a:t>
            </a:fld>
            <a:endParaRPr lang="en-GB"/>
          </a:p>
        </p:txBody>
      </p:sp>
      <p:sp>
        <p:nvSpPr>
          <p:cNvPr id="133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315"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x-non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lang="en-US"/>
          </a:p>
        </p:txBody>
      </p:sp>
      <p:sp>
        <p:nvSpPr>
          <p:cNvPr id="4" name="Date Placeholder 3"/>
          <p:cNvSpPr>
            <a:spLocks noGrp="1"/>
          </p:cNvSpPr>
          <p:nvPr>
            <p:ph type="dt" sz="half" idx="10"/>
          </p:nvPr>
        </p:nvSpPr>
        <p:spPr/>
        <p:txBody>
          <a:bodyPr/>
          <a:lstStyle/>
          <a:p>
            <a:fld id="{26567416-8E35-6948-B446-77148119850B}" type="datetimeFigureOut">
              <a:rPr lang="en-US" smtClean="0"/>
              <a:t>31/08/2014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3524393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26567416-8E35-6948-B446-77148119850B}" type="datetimeFigureOut">
              <a:rPr lang="en-US" smtClean="0"/>
              <a:t>31/08/2014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1950503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x-non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26567416-8E35-6948-B446-77148119850B}" type="datetimeFigureOut">
              <a:rPr lang="en-US" smtClean="0"/>
              <a:t>31/08/2014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1993490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26567416-8E35-6948-B446-77148119850B}" type="datetimeFigureOut">
              <a:rPr lang="en-US" smtClean="0"/>
              <a:t>31/08/2014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2710085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x-non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26567416-8E35-6948-B446-77148119850B}" type="datetimeFigureOut">
              <a:rPr lang="en-US" smtClean="0"/>
              <a:t>31/08/2014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1628617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Date Placeholder 4"/>
          <p:cNvSpPr>
            <a:spLocks noGrp="1"/>
          </p:cNvSpPr>
          <p:nvPr>
            <p:ph type="dt" sz="half" idx="10"/>
          </p:nvPr>
        </p:nvSpPr>
        <p:spPr/>
        <p:txBody>
          <a:bodyPr/>
          <a:lstStyle/>
          <a:p>
            <a:fld id="{26567416-8E35-6948-B446-77148119850B}" type="datetimeFigureOut">
              <a:rPr lang="en-US" smtClean="0"/>
              <a:t>31/08/2014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1298379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7" name="Date Placeholder 6"/>
          <p:cNvSpPr>
            <a:spLocks noGrp="1"/>
          </p:cNvSpPr>
          <p:nvPr>
            <p:ph type="dt" sz="half" idx="10"/>
          </p:nvPr>
        </p:nvSpPr>
        <p:spPr/>
        <p:txBody>
          <a:bodyPr/>
          <a:lstStyle/>
          <a:p>
            <a:fld id="{26567416-8E35-6948-B446-77148119850B}" type="datetimeFigureOut">
              <a:rPr lang="en-US" smtClean="0"/>
              <a:t>31/08/2014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2426055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2"/>
          <p:cNvSpPr>
            <a:spLocks noGrp="1"/>
          </p:cNvSpPr>
          <p:nvPr>
            <p:ph type="dt" sz="half" idx="10"/>
          </p:nvPr>
        </p:nvSpPr>
        <p:spPr/>
        <p:txBody>
          <a:bodyPr/>
          <a:lstStyle/>
          <a:p>
            <a:fld id="{26567416-8E35-6948-B446-77148119850B}" type="datetimeFigureOut">
              <a:rPr lang="en-US" smtClean="0"/>
              <a:t>31/08/2014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1865864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567416-8E35-6948-B446-77148119850B}" type="datetimeFigureOut">
              <a:rPr lang="en-US" smtClean="0"/>
              <a:t>31/08/2014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3372204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x-non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26567416-8E35-6948-B446-77148119850B}" type="datetimeFigureOut">
              <a:rPr lang="en-US" smtClean="0"/>
              <a:t>31/08/2014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2600910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x-non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26567416-8E35-6948-B446-77148119850B}" type="datetimeFigureOut">
              <a:rPr lang="en-US" smtClean="0"/>
              <a:t>31/08/2014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46B7F5-6ED0-A842-9509-FB279004A85B}" type="slidenum">
              <a:rPr lang="en-US" smtClean="0"/>
              <a:t>‹#›</a:t>
            </a:fld>
            <a:endParaRPr lang="en-US"/>
          </a:p>
        </p:txBody>
      </p:sp>
    </p:spTree>
    <p:extLst>
      <p:ext uri="{BB962C8B-B14F-4D97-AF65-F5344CB8AC3E}">
        <p14:creationId xmlns:p14="http://schemas.microsoft.com/office/powerpoint/2010/main" val="219323219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x-non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567416-8E35-6948-B446-77148119850B}" type="datetimeFigureOut">
              <a:rPr lang="en-US" smtClean="0"/>
              <a:t>31/08/2014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46B7F5-6ED0-A842-9509-FB279004A85B}" type="slidenum">
              <a:rPr lang="en-US" smtClean="0"/>
              <a:t>‹#›</a:t>
            </a:fld>
            <a:endParaRPr lang="en-US"/>
          </a:p>
        </p:txBody>
      </p:sp>
    </p:spTree>
    <p:extLst>
      <p:ext uri="{BB962C8B-B14F-4D97-AF65-F5344CB8AC3E}">
        <p14:creationId xmlns:p14="http://schemas.microsoft.com/office/powerpoint/2010/main" val="5789519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wmf"/><Relationship Id="rId3" Type="http://schemas.openxmlformats.org/officeDocument/2006/relationships/image" Target="../media/image10.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pn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pn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pn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7.png"/><Relationship Id="rId6" Type="http://schemas.openxmlformats.org/officeDocument/2006/relationships/image" Target="../media/image18.jpeg"/><Relationship Id="rId7" Type="http://schemas.openxmlformats.org/officeDocument/2006/relationships/image" Target="../media/image19.jpeg"/><Relationship Id="rId8" Type="http://schemas.openxmlformats.org/officeDocument/2006/relationships/image" Target="../media/image20.jpeg"/><Relationship Id="rId9"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1.pn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22.jpeg"/><Relationship Id="rId6"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27.png"/><Relationship Id="rId6"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jpeg"/><Relationship Id="rId5" Type="http://schemas.openxmlformats.org/officeDocument/2006/relationships/image" Target="../media/image1.png"/><Relationship Id="rId6"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1.pn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4.png"/><Relationship Id="rId5"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17.png"/><Relationship Id="rId7"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7.jpe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8930" y="-8930"/>
            <a:ext cx="9187533" cy="812602"/>
          </a:xfrm>
        </p:spPr>
        <p:txBody>
          <a:bodyPr anchor="b"/>
          <a:lstStyle/>
          <a:p>
            <a:pPr>
              <a:tabLst>
                <a:tab pos="669703" algn="l"/>
              </a:tabLst>
              <a:defRPr/>
            </a:pPr>
            <a:r>
              <a:rPr lang="en-US" smtClean="0"/>
              <a:t>Cells and Membranes</a:t>
            </a:r>
          </a:p>
        </p:txBody>
      </p:sp>
      <p:sp>
        <p:nvSpPr>
          <p:cNvPr id="17410" name="Rectangle 2"/>
          <p:cNvSpPr>
            <a:spLocks noGrp="1" noChangeArrowheads="1"/>
          </p:cNvSpPr>
          <p:nvPr>
            <p:ph type="body" idx="1"/>
          </p:nvPr>
        </p:nvSpPr>
        <p:spPr>
          <a:xfrm>
            <a:off x="428625" y="1500188"/>
            <a:ext cx="4697016" cy="3911203"/>
          </a:xfrm>
        </p:spPr>
        <p:txBody>
          <a:bodyPr>
            <a:normAutofit fontScale="47500" lnSpcReduction="20000"/>
          </a:bodyPr>
          <a:lstStyle/>
          <a:p>
            <a:pPr>
              <a:lnSpc>
                <a:spcPts val="2250"/>
              </a:lnSpc>
              <a:spcBef>
                <a:spcPct val="0"/>
              </a:spcBef>
              <a:spcAft>
                <a:spcPts val="1406"/>
              </a:spcAft>
              <a:buSzPct val="130000"/>
              <a:buBlip>
                <a:blip r:embed="rId3"/>
              </a:buBlip>
              <a:tabLst>
                <a:tab pos="721047" algn="l"/>
                <a:tab pos="721047" algn="l"/>
                <a:tab pos="1045853" algn="l"/>
                <a:tab pos="1045853" algn="l"/>
                <a:tab pos="1045853" algn="l"/>
              </a:tabLst>
              <a:defRPr/>
            </a:pPr>
            <a:r>
              <a:rPr lang="en-US" smtClean="0"/>
              <a:t>The membrane surrounding a cell, called the </a:t>
            </a:r>
            <a:r>
              <a:rPr lang="en-US" b="1" smtClean="0">
                <a:solidFill>
                  <a:srgbClr val="001BFF"/>
                </a:solidFill>
              </a:rPr>
              <a:t>plasma membrane</a:t>
            </a:r>
            <a:r>
              <a:rPr lang="en-US" smtClean="0"/>
              <a:t>, forms the boundary that separates the living cell from its non-living surroundings.</a:t>
            </a:r>
          </a:p>
          <a:p>
            <a:pPr>
              <a:lnSpc>
                <a:spcPts val="2250"/>
              </a:lnSpc>
              <a:spcBef>
                <a:spcPct val="0"/>
              </a:spcBef>
              <a:spcAft>
                <a:spcPts val="703"/>
              </a:spcAft>
              <a:buSzPct val="130000"/>
              <a:buBlip>
                <a:blip r:embed="rId3"/>
              </a:buBlip>
              <a:tabLst>
                <a:tab pos="721047" algn="l"/>
                <a:tab pos="721047" algn="l"/>
                <a:tab pos="1045853" algn="l"/>
                <a:tab pos="1045853" algn="l"/>
                <a:tab pos="1045853" algn="l"/>
              </a:tabLst>
              <a:defRPr/>
            </a:pPr>
            <a:r>
              <a:rPr lang="en-US" smtClean="0"/>
              <a:t>Although the plasma membrane (arrowed) is only about 8 nm thick, it:</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Lst>
              <a:defRPr/>
            </a:pPr>
            <a:r>
              <a:rPr lang="en-US" smtClean="0"/>
              <a:t>selectively controls the movement of materials into and out of the cell</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Lst>
              <a:defRPr/>
            </a:pPr>
            <a:r>
              <a:rPr lang="en-US" smtClean="0"/>
              <a:t>is responsible for cell-cell recognition (e.g. when cells aggregate into tissues</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Lst>
              <a:defRPr/>
            </a:pPr>
            <a:r>
              <a:rPr lang="en-US" smtClean="0"/>
              <a:t>is a dynamic structure, with distinct</a:t>
            </a:r>
            <a:r>
              <a:rPr lang="en-US" sz="1400"/>
              <a:t> </a:t>
            </a:r>
            <a:br>
              <a:rPr lang="en-US" sz="1400"/>
            </a:br>
            <a:r>
              <a:rPr lang="en-US" smtClean="0"/>
              <a:t>inside and outside faces.</a:t>
            </a:r>
          </a:p>
        </p:txBody>
      </p:sp>
      <p:pic>
        <p:nvPicPr>
          <p:cNvPr id="174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8453" y="3375422"/>
            <a:ext cx="3661172" cy="365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1741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329981">
            <a:off x="5565428" y="267891"/>
            <a:ext cx="3393281" cy="39759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17413" name="Group 5"/>
          <p:cNvGrpSpPr>
            <a:grpSpLocks/>
          </p:cNvGrpSpPr>
          <p:nvPr/>
        </p:nvGrpSpPr>
        <p:grpSpPr bwMode="auto">
          <a:xfrm>
            <a:off x="4955976" y="3330774"/>
            <a:ext cx="812602" cy="2794992"/>
            <a:chOff x="0" y="0"/>
            <a:chExt cx="728" cy="2504"/>
          </a:xfrm>
        </p:grpSpPr>
        <p:sp>
          <p:nvSpPr>
            <p:cNvPr id="17414" name="Line 6"/>
            <p:cNvSpPr>
              <a:spLocks noChangeShapeType="1"/>
            </p:cNvSpPr>
            <p:nvPr/>
          </p:nvSpPr>
          <p:spPr bwMode="auto">
            <a:xfrm flipH="1">
              <a:off x="520" y="0"/>
              <a:ext cx="208" cy="159"/>
            </a:xfrm>
            <a:prstGeom prst="line">
              <a:avLst/>
            </a:prstGeom>
            <a:noFill/>
            <a:ln w="635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pPr>
                <a:defRPr/>
              </a:pPr>
              <a:endParaRPr lang="en-US"/>
            </a:p>
          </p:txBody>
        </p:sp>
        <p:sp>
          <p:nvSpPr>
            <p:cNvPr id="17415" name="Line 7"/>
            <p:cNvSpPr>
              <a:spLocks noChangeShapeType="1"/>
            </p:cNvSpPr>
            <p:nvPr/>
          </p:nvSpPr>
          <p:spPr bwMode="auto">
            <a:xfrm flipH="1">
              <a:off x="0" y="2336"/>
              <a:ext cx="216" cy="168"/>
            </a:xfrm>
            <a:prstGeom prst="line">
              <a:avLst/>
            </a:prstGeom>
            <a:noFill/>
            <a:ln w="635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pPr>
                <a:defRPr/>
              </a:pPr>
              <a:endParaRPr lang="en-US"/>
            </a:p>
          </p:txBody>
        </p:sp>
      </p:grpSp>
      <p:sp>
        <p:nvSpPr>
          <p:cNvPr id="17416" name="Rectangle 8"/>
          <p:cNvSpPr>
            <a:spLocks/>
          </p:cNvSpPr>
          <p:nvPr/>
        </p:nvSpPr>
        <p:spPr bwMode="auto">
          <a:xfrm>
            <a:off x="5366742" y="1000125"/>
            <a:ext cx="1071563"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b="1">
                <a:solidFill>
                  <a:srgbClr val="000000"/>
                </a:solidFill>
                <a:latin typeface="Arial" charset="0"/>
                <a:ea typeface="ＭＳ Ｐゴシック" charset="0"/>
                <a:cs typeface="Arial" charset="0"/>
                <a:sym typeface="Arial" charset="0"/>
              </a:rPr>
              <a:t>Animal cell</a:t>
            </a:r>
          </a:p>
        </p:txBody>
      </p:sp>
      <p:sp>
        <p:nvSpPr>
          <p:cNvPr id="17417" name="Rectangle 9"/>
          <p:cNvSpPr>
            <a:spLocks/>
          </p:cNvSpPr>
          <p:nvPr/>
        </p:nvSpPr>
        <p:spPr bwMode="auto">
          <a:xfrm>
            <a:off x="7438430" y="6304359"/>
            <a:ext cx="1009055"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b="1">
                <a:solidFill>
                  <a:srgbClr val="000000"/>
                </a:solidFill>
                <a:latin typeface="Arial" charset="0"/>
                <a:ea typeface="ＭＳ Ｐゴシック" charset="0"/>
                <a:cs typeface="Arial" charset="0"/>
                <a:sym typeface="Arial" charset="0"/>
              </a:rPr>
              <a:t>Plant cell</a:t>
            </a:r>
          </a:p>
        </p:txBody>
      </p:sp>
    </p:spTree>
    <p:extLst>
      <p:ext uri="{BB962C8B-B14F-4D97-AF65-F5344CB8AC3E}">
        <p14:creationId xmlns:p14="http://schemas.microsoft.com/office/powerpoint/2010/main" val="4131291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41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74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1741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7410">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7410">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74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bldLvl="5"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116013" y="1412875"/>
            <a:ext cx="28813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3600">
                <a:cs typeface="+mn-cs"/>
              </a:rPr>
              <a:t>Surface view</a:t>
            </a:r>
          </a:p>
        </p:txBody>
      </p:sp>
      <p:sp>
        <p:nvSpPr>
          <p:cNvPr id="41987" name="Oval 3"/>
          <p:cNvSpPr>
            <a:spLocks noChangeArrowheads="1"/>
          </p:cNvSpPr>
          <p:nvPr/>
        </p:nvSpPr>
        <p:spPr bwMode="auto">
          <a:xfrm>
            <a:off x="1546225" y="26352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88" name="Oval 4"/>
          <p:cNvSpPr>
            <a:spLocks noChangeArrowheads="1"/>
          </p:cNvSpPr>
          <p:nvPr/>
        </p:nvSpPr>
        <p:spPr bwMode="auto">
          <a:xfrm>
            <a:off x="1546225" y="29225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89" name="Oval 5"/>
          <p:cNvSpPr>
            <a:spLocks noChangeArrowheads="1"/>
          </p:cNvSpPr>
          <p:nvPr/>
        </p:nvSpPr>
        <p:spPr bwMode="auto">
          <a:xfrm>
            <a:off x="1546225" y="321151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0" name="Oval 6"/>
          <p:cNvSpPr>
            <a:spLocks noChangeArrowheads="1"/>
          </p:cNvSpPr>
          <p:nvPr/>
        </p:nvSpPr>
        <p:spPr bwMode="auto">
          <a:xfrm>
            <a:off x="1546225" y="34988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1" name="Oval 7"/>
          <p:cNvSpPr>
            <a:spLocks noChangeArrowheads="1"/>
          </p:cNvSpPr>
          <p:nvPr/>
        </p:nvSpPr>
        <p:spPr bwMode="auto">
          <a:xfrm>
            <a:off x="1546225" y="37877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2" name="Oval 8"/>
          <p:cNvSpPr>
            <a:spLocks noChangeArrowheads="1"/>
          </p:cNvSpPr>
          <p:nvPr/>
        </p:nvSpPr>
        <p:spPr bwMode="auto">
          <a:xfrm>
            <a:off x="1546225" y="40767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3" name="Oval 9"/>
          <p:cNvSpPr>
            <a:spLocks noChangeArrowheads="1"/>
          </p:cNvSpPr>
          <p:nvPr/>
        </p:nvSpPr>
        <p:spPr bwMode="auto">
          <a:xfrm>
            <a:off x="1546225" y="43640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4" name="Oval 10"/>
          <p:cNvSpPr>
            <a:spLocks noChangeArrowheads="1"/>
          </p:cNvSpPr>
          <p:nvPr/>
        </p:nvSpPr>
        <p:spPr bwMode="auto">
          <a:xfrm>
            <a:off x="1546225" y="46529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5" name="Oval 11"/>
          <p:cNvSpPr>
            <a:spLocks noChangeArrowheads="1"/>
          </p:cNvSpPr>
          <p:nvPr/>
        </p:nvSpPr>
        <p:spPr bwMode="auto">
          <a:xfrm>
            <a:off x="1546225" y="49403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6" name="Oval 12"/>
          <p:cNvSpPr>
            <a:spLocks noChangeArrowheads="1"/>
          </p:cNvSpPr>
          <p:nvPr/>
        </p:nvSpPr>
        <p:spPr bwMode="auto">
          <a:xfrm>
            <a:off x="1546225" y="52276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7" name="Oval 13"/>
          <p:cNvSpPr>
            <a:spLocks noChangeArrowheads="1"/>
          </p:cNvSpPr>
          <p:nvPr/>
        </p:nvSpPr>
        <p:spPr bwMode="auto">
          <a:xfrm>
            <a:off x="1546225" y="55165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8" name="Oval 14"/>
          <p:cNvSpPr>
            <a:spLocks noChangeArrowheads="1"/>
          </p:cNvSpPr>
          <p:nvPr/>
        </p:nvSpPr>
        <p:spPr bwMode="auto">
          <a:xfrm>
            <a:off x="1835150"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1999" name="Oval 15"/>
          <p:cNvSpPr>
            <a:spLocks noChangeArrowheads="1"/>
          </p:cNvSpPr>
          <p:nvPr/>
        </p:nvSpPr>
        <p:spPr bwMode="auto">
          <a:xfrm>
            <a:off x="1835150"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0" name="Oval 16"/>
          <p:cNvSpPr>
            <a:spLocks noChangeArrowheads="1"/>
          </p:cNvSpPr>
          <p:nvPr/>
        </p:nvSpPr>
        <p:spPr bwMode="auto">
          <a:xfrm>
            <a:off x="1835150"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1" name="Oval 17"/>
          <p:cNvSpPr>
            <a:spLocks noChangeArrowheads="1"/>
          </p:cNvSpPr>
          <p:nvPr/>
        </p:nvSpPr>
        <p:spPr bwMode="auto">
          <a:xfrm>
            <a:off x="1835150"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2" name="Oval 18"/>
          <p:cNvSpPr>
            <a:spLocks noChangeArrowheads="1"/>
          </p:cNvSpPr>
          <p:nvPr/>
        </p:nvSpPr>
        <p:spPr bwMode="auto">
          <a:xfrm>
            <a:off x="1835150"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3" name="Oval 19"/>
          <p:cNvSpPr>
            <a:spLocks noChangeArrowheads="1"/>
          </p:cNvSpPr>
          <p:nvPr/>
        </p:nvSpPr>
        <p:spPr bwMode="auto">
          <a:xfrm>
            <a:off x="1835150"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4" name="Oval 20"/>
          <p:cNvSpPr>
            <a:spLocks noChangeArrowheads="1"/>
          </p:cNvSpPr>
          <p:nvPr/>
        </p:nvSpPr>
        <p:spPr bwMode="auto">
          <a:xfrm>
            <a:off x="1835150"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5" name="Oval 21"/>
          <p:cNvSpPr>
            <a:spLocks noChangeArrowheads="1"/>
          </p:cNvSpPr>
          <p:nvPr/>
        </p:nvSpPr>
        <p:spPr bwMode="auto">
          <a:xfrm>
            <a:off x="1835150"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6" name="Oval 22"/>
          <p:cNvSpPr>
            <a:spLocks noChangeArrowheads="1"/>
          </p:cNvSpPr>
          <p:nvPr/>
        </p:nvSpPr>
        <p:spPr bwMode="auto">
          <a:xfrm>
            <a:off x="1835150"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7" name="Oval 23"/>
          <p:cNvSpPr>
            <a:spLocks noChangeArrowheads="1"/>
          </p:cNvSpPr>
          <p:nvPr/>
        </p:nvSpPr>
        <p:spPr bwMode="auto">
          <a:xfrm>
            <a:off x="1835150"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8" name="Oval 24"/>
          <p:cNvSpPr>
            <a:spLocks noChangeArrowheads="1"/>
          </p:cNvSpPr>
          <p:nvPr/>
        </p:nvSpPr>
        <p:spPr bwMode="auto">
          <a:xfrm>
            <a:off x="1835150"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09" name="Oval 25"/>
          <p:cNvSpPr>
            <a:spLocks noChangeArrowheads="1"/>
          </p:cNvSpPr>
          <p:nvPr/>
        </p:nvSpPr>
        <p:spPr bwMode="auto">
          <a:xfrm>
            <a:off x="2124075"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0" name="Oval 26"/>
          <p:cNvSpPr>
            <a:spLocks noChangeArrowheads="1"/>
          </p:cNvSpPr>
          <p:nvPr/>
        </p:nvSpPr>
        <p:spPr bwMode="auto">
          <a:xfrm>
            <a:off x="2124075"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1" name="Oval 27"/>
          <p:cNvSpPr>
            <a:spLocks noChangeArrowheads="1"/>
          </p:cNvSpPr>
          <p:nvPr/>
        </p:nvSpPr>
        <p:spPr bwMode="auto">
          <a:xfrm>
            <a:off x="2124075"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2" name="Oval 28"/>
          <p:cNvSpPr>
            <a:spLocks noChangeArrowheads="1"/>
          </p:cNvSpPr>
          <p:nvPr/>
        </p:nvSpPr>
        <p:spPr bwMode="auto">
          <a:xfrm>
            <a:off x="2124075"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3" name="Oval 29"/>
          <p:cNvSpPr>
            <a:spLocks noChangeArrowheads="1"/>
          </p:cNvSpPr>
          <p:nvPr/>
        </p:nvSpPr>
        <p:spPr bwMode="auto">
          <a:xfrm>
            <a:off x="2124075"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4" name="Oval 30"/>
          <p:cNvSpPr>
            <a:spLocks noChangeArrowheads="1"/>
          </p:cNvSpPr>
          <p:nvPr/>
        </p:nvSpPr>
        <p:spPr bwMode="auto">
          <a:xfrm>
            <a:off x="2124075"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5" name="Oval 31"/>
          <p:cNvSpPr>
            <a:spLocks noChangeArrowheads="1"/>
          </p:cNvSpPr>
          <p:nvPr/>
        </p:nvSpPr>
        <p:spPr bwMode="auto">
          <a:xfrm>
            <a:off x="2124075"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6" name="Oval 32"/>
          <p:cNvSpPr>
            <a:spLocks noChangeArrowheads="1"/>
          </p:cNvSpPr>
          <p:nvPr/>
        </p:nvSpPr>
        <p:spPr bwMode="auto">
          <a:xfrm>
            <a:off x="2124075"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7" name="Oval 33"/>
          <p:cNvSpPr>
            <a:spLocks noChangeArrowheads="1"/>
          </p:cNvSpPr>
          <p:nvPr/>
        </p:nvSpPr>
        <p:spPr bwMode="auto">
          <a:xfrm>
            <a:off x="2124075"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8" name="Oval 34"/>
          <p:cNvSpPr>
            <a:spLocks noChangeArrowheads="1"/>
          </p:cNvSpPr>
          <p:nvPr/>
        </p:nvSpPr>
        <p:spPr bwMode="auto">
          <a:xfrm>
            <a:off x="2124075"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19" name="Oval 35"/>
          <p:cNvSpPr>
            <a:spLocks noChangeArrowheads="1"/>
          </p:cNvSpPr>
          <p:nvPr/>
        </p:nvSpPr>
        <p:spPr bwMode="auto">
          <a:xfrm>
            <a:off x="2124075"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0" name="Oval 36"/>
          <p:cNvSpPr>
            <a:spLocks noChangeArrowheads="1"/>
          </p:cNvSpPr>
          <p:nvPr/>
        </p:nvSpPr>
        <p:spPr bwMode="auto">
          <a:xfrm>
            <a:off x="2411413" y="26368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1" name="Oval 37"/>
          <p:cNvSpPr>
            <a:spLocks noChangeArrowheads="1"/>
          </p:cNvSpPr>
          <p:nvPr/>
        </p:nvSpPr>
        <p:spPr bwMode="auto">
          <a:xfrm>
            <a:off x="2411413" y="292417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2" name="Oval 38"/>
          <p:cNvSpPr>
            <a:spLocks noChangeArrowheads="1"/>
          </p:cNvSpPr>
          <p:nvPr/>
        </p:nvSpPr>
        <p:spPr bwMode="auto">
          <a:xfrm>
            <a:off x="2411413" y="321310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3" name="Oval 39"/>
          <p:cNvSpPr>
            <a:spLocks noChangeArrowheads="1"/>
          </p:cNvSpPr>
          <p:nvPr/>
        </p:nvSpPr>
        <p:spPr bwMode="auto">
          <a:xfrm>
            <a:off x="2411413" y="35004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4" name="Oval 40"/>
          <p:cNvSpPr>
            <a:spLocks noChangeArrowheads="1"/>
          </p:cNvSpPr>
          <p:nvPr/>
        </p:nvSpPr>
        <p:spPr bwMode="auto">
          <a:xfrm>
            <a:off x="2411413" y="3789363"/>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5" name="Oval 41"/>
          <p:cNvSpPr>
            <a:spLocks noChangeArrowheads="1"/>
          </p:cNvSpPr>
          <p:nvPr/>
        </p:nvSpPr>
        <p:spPr bwMode="auto">
          <a:xfrm>
            <a:off x="2411413" y="40782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6" name="Oval 42"/>
          <p:cNvSpPr>
            <a:spLocks noChangeArrowheads="1"/>
          </p:cNvSpPr>
          <p:nvPr/>
        </p:nvSpPr>
        <p:spPr bwMode="auto">
          <a:xfrm>
            <a:off x="2411413" y="43656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7" name="Oval 43"/>
          <p:cNvSpPr>
            <a:spLocks noChangeArrowheads="1"/>
          </p:cNvSpPr>
          <p:nvPr/>
        </p:nvSpPr>
        <p:spPr bwMode="auto">
          <a:xfrm>
            <a:off x="2411413" y="46545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8" name="Oval 44"/>
          <p:cNvSpPr>
            <a:spLocks noChangeArrowheads="1"/>
          </p:cNvSpPr>
          <p:nvPr/>
        </p:nvSpPr>
        <p:spPr bwMode="auto">
          <a:xfrm>
            <a:off x="2411413" y="49418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29" name="Oval 45"/>
          <p:cNvSpPr>
            <a:spLocks noChangeArrowheads="1"/>
          </p:cNvSpPr>
          <p:nvPr/>
        </p:nvSpPr>
        <p:spPr bwMode="auto">
          <a:xfrm>
            <a:off x="2411413" y="52292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0" name="Oval 46"/>
          <p:cNvSpPr>
            <a:spLocks noChangeArrowheads="1"/>
          </p:cNvSpPr>
          <p:nvPr/>
        </p:nvSpPr>
        <p:spPr bwMode="auto">
          <a:xfrm>
            <a:off x="2411413" y="55181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1" name="Oval 47"/>
          <p:cNvSpPr>
            <a:spLocks noChangeArrowheads="1"/>
          </p:cNvSpPr>
          <p:nvPr/>
        </p:nvSpPr>
        <p:spPr bwMode="auto">
          <a:xfrm>
            <a:off x="2698750"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2" name="Oval 48"/>
          <p:cNvSpPr>
            <a:spLocks noChangeArrowheads="1"/>
          </p:cNvSpPr>
          <p:nvPr/>
        </p:nvSpPr>
        <p:spPr bwMode="auto">
          <a:xfrm>
            <a:off x="2698750"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3" name="Oval 49"/>
          <p:cNvSpPr>
            <a:spLocks noChangeArrowheads="1"/>
          </p:cNvSpPr>
          <p:nvPr/>
        </p:nvSpPr>
        <p:spPr bwMode="auto">
          <a:xfrm>
            <a:off x="2698750"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4" name="Oval 50"/>
          <p:cNvSpPr>
            <a:spLocks noChangeArrowheads="1"/>
          </p:cNvSpPr>
          <p:nvPr/>
        </p:nvSpPr>
        <p:spPr bwMode="auto">
          <a:xfrm>
            <a:off x="2698750"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5" name="Oval 51"/>
          <p:cNvSpPr>
            <a:spLocks noChangeArrowheads="1"/>
          </p:cNvSpPr>
          <p:nvPr/>
        </p:nvSpPr>
        <p:spPr bwMode="auto">
          <a:xfrm>
            <a:off x="2698750"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6" name="Oval 52"/>
          <p:cNvSpPr>
            <a:spLocks noChangeArrowheads="1"/>
          </p:cNvSpPr>
          <p:nvPr/>
        </p:nvSpPr>
        <p:spPr bwMode="auto">
          <a:xfrm>
            <a:off x="2698750"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7" name="Oval 53"/>
          <p:cNvSpPr>
            <a:spLocks noChangeArrowheads="1"/>
          </p:cNvSpPr>
          <p:nvPr/>
        </p:nvSpPr>
        <p:spPr bwMode="auto">
          <a:xfrm>
            <a:off x="2698750"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8" name="Oval 54"/>
          <p:cNvSpPr>
            <a:spLocks noChangeArrowheads="1"/>
          </p:cNvSpPr>
          <p:nvPr/>
        </p:nvSpPr>
        <p:spPr bwMode="auto">
          <a:xfrm>
            <a:off x="2698750"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39" name="Oval 55"/>
          <p:cNvSpPr>
            <a:spLocks noChangeArrowheads="1"/>
          </p:cNvSpPr>
          <p:nvPr/>
        </p:nvSpPr>
        <p:spPr bwMode="auto">
          <a:xfrm>
            <a:off x="2698750"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0" name="Oval 56"/>
          <p:cNvSpPr>
            <a:spLocks noChangeArrowheads="1"/>
          </p:cNvSpPr>
          <p:nvPr/>
        </p:nvSpPr>
        <p:spPr bwMode="auto">
          <a:xfrm>
            <a:off x="2698750"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1" name="Oval 57"/>
          <p:cNvSpPr>
            <a:spLocks noChangeArrowheads="1"/>
          </p:cNvSpPr>
          <p:nvPr/>
        </p:nvSpPr>
        <p:spPr bwMode="auto">
          <a:xfrm>
            <a:off x="2698750"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2" name="Oval 58"/>
          <p:cNvSpPr>
            <a:spLocks noChangeArrowheads="1"/>
          </p:cNvSpPr>
          <p:nvPr/>
        </p:nvSpPr>
        <p:spPr bwMode="auto">
          <a:xfrm>
            <a:off x="2987675"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3" name="Oval 59"/>
          <p:cNvSpPr>
            <a:spLocks noChangeArrowheads="1"/>
          </p:cNvSpPr>
          <p:nvPr/>
        </p:nvSpPr>
        <p:spPr bwMode="auto">
          <a:xfrm>
            <a:off x="2987675"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4" name="Oval 60"/>
          <p:cNvSpPr>
            <a:spLocks noChangeArrowheads="1"/>
          </p:cNvSpPr>
          <p:nvPr/>
        </p:nvSpPr>
        <p:spPr bwMode="auto">
          <a:xfrm>
            <a:off x="2987675"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5" name="Oval 61"/>
          <p:cNvSpPr>
            <a:spLocks noChangeArrowheads="1"/>
          </p:cNvSpPr>
          <p:nvPr/>
        </p:nvSpPr>
        <p:spPr bwMode="auto">
          <a:xfrm>
            <a:off x="2987675"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6" name="Oval 62"/>
          <p:cNvSpPr>
            <a:spLocks noChangeArrowheads="1"/>
          </p:cNvSpPr>
          <p:nvPr/>
        </p:nvSpPr>
        <p:spPr bwMode="auto">
          <a:xfrm>
            <a:off x="2987675"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7" name="Oval 63"/>
          <p:cNvSpPr>
            <a:spLocks noChangeArrowheads="1"/>
          </p:cNvSpPr>
          <p:nvPr/>
        </p:nvSpPr>
        <p:spPr bwMode="auto">
          <a:xfrm>
            <a:off x="2987675"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8" name="Oval 64"/>
          <p:cNvSpPr>
            <a:spLocks noChangeArrowheads="1"/>
          </p:cNvSpPr>
          <p:nvPr/>
        </p:nvSpPr>
        <p:spPr bwMode="auto">
          <a:xfrm>
            <a:off x="2987675"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49" name="Oval 65"/>
          <p:cNvSpPr>
            <a:spLocks noChangeArrowheads="1"/>
          </p:cNvSpPr>
          <p:nvPr/>
        </p:nvSpPr>
        <p:spPr bwMode="auto">
          <a:xfrm>
            <a:off x="2987675"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0" name="Oval 66"/>
          <p:cNvSpPr>
            <a:spLocks noChangeArrowheads="1"/>
          </p:cNvSpPr>
          <p:nvPr/>
        </p:nvSpPr>
        <p:spPr bwMode="auto">
          <a:xfrm>
            <a:off x="2987675"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1" name="Oval 67"/>
          <p:cNvSpPr>
            <a:spLocks noChangeArrowheads="1"/>
          </p:cNvSpPr>
          <p:nvPr/>
        </p:nvSpPr>
        <p:spPr bwMode="auto">
          <a:xfrm>
            <a:off x="2987675"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2" name="Oval 68"/>
          <p:cNvSpPr>
            <a:spLocks noChangeArrowheads="1"/>
          </p:cNvSpPr>
          <p:nvPr/>
        </p:nvSpPr>
        <p:spPr bwMode="auto">
          <a:xfrm>
            <a:off x="2987675"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3" name="Oval 69"/>
          <p:cNvSpPr>
            <a:spLocks noChangeArrowheads="1"/>
          </p:cNvSpPr>
          <p:nvPr/>
        </p:nvSpPr>
        <p:spPr bwMode="auto">
          <a:xfrm>
            <a:off x="3275013" y="26368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4" name="Oval 70"/>
          <p:cNvSpPr>
            <a:spLocks noChangeArrowheads="1"/>
          </p:cNvSpPr>
          <p:nvPr/>
        </p:nvSpPr>
        <p:spPr bwMode="auto">
          <a:xfrm>
            <a:off x="3275013" y="292417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5" name="Oval 71"/>
          <p:cNvSpPr>
            <a:spLocks noChangeArrowheads="1"/>
          </p:cNvSpPr>
          <p:nvPr/>
        </p:nvSpPr>
        <p:spPr bwMode="auto">
          <a:xfrm>
            <a:off x="3275013" y="321310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6" name="Oval 72"/>
          <p:cNvSpPr>
            <a:spLocks noChangeArrowheads="1"/>
          </p:cNvSpPr>
          <p:nvPr/>
        </p:nvSpPr>
        <p:spPr bwMode="auto">
          <a:xfrm>
            <a:off x="3275013" y="35004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7" name="Oval 73"/>
          <p:cNvSpPr>
            <a:spLocks noChangeArrowheads="1"/>
          </p:cNvSpPr>
          <p:nvPr/>
        </p:nvSpPr>
        <p:spPr bwMode="auto">
          <a:xfrm>
            <a:off x="3275013" y="3789363"/>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8" name="Oval 74"/>
          <p:cNvSpPr>
            <a:spLocks noChangeArrowheads="1"/>
          </p:cNvSpPr>
          <p:nvPr/>
        </p:nvSpPr>
        <p:spPr bwMode="auto">
          <a:xfrm>
            <a:off x="3275013" y="40782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59" name="Oval 75"/>
          <p:cNvSpPr>
            <a:spLocks noChangeArrowheads="1"/>
          </p:cNvSpPr>
          <p:nvPr/>
        </p:nvSpPr>
        <p:spPr bwMode="auto">
          <a:xfrm>
            <a:off x="3275013" y="43656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0" name="Oval 76"/>
          <p:cNvSpPr>
            <a:spLocks noChangeArrowheads="1"/>
          </p:cNvSpPr>
          <p:nvPr/>
        </p:nvSpPr>
        <p:spPr bwMode="auto">
          <a:xfrm>
            <a:off x="3275013" y="46545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1" name="Oval 77"/>
          <p:cNvSpPr>
            <a:spLocks noChangeArrowheads="1"/>
          </p:cNvSpPr>
          <p:nvPr/>
        </p:nvSpPr>
        <p:spPr bwMode="auto">
          <a:xfrm>
            <a:off x="3275013" y="49418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2" name="Oval 78"/>
          <p:cNvSpPr>
            <a:spLocks noChangeArrowheads="1"/>
          </p:cNvSpPr>
          <p:nvPr/>
        </p:nvSpPr>
        <p:spPr bwMode="auto">
          <a:xfrm>
            <a:off x="3275013" y="52292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3" name="Oval 79"/>
          <p:cNvSpPr>
            <a:spLocks noChangeArrowheads="1"/>
          </p:cNvSpPr>
          <p:nvPr/>
        </p:nvSpPr>
        <p:spPr bwMode="auto">
          <a:xfrm>
            <a:off x="3275013" y="55181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4" name="Oval 80"/>
          <p:cNvSpPr>
            <a:spLocks noChangeArrowheads="1"/>
          </p:cNvSpPr>
          <p:nvPr/>
        </p:nvSpPr>
        <p:spPr bwMode="auto">
          <a:xfrm>
            <a:off x="3563938" y="26368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5" name="Oval 81"/>
          <p:cNvSpPr>
            <a:spLocks noChangeArrowheads="1"/>
          </p:cNvSpPr>
          <p:nvPr/>
        </p:nvSpPr>
        <p:spPr bwMode="auto">
          <a:xfrm>
            <a:off x="3563938" y="292417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6" name="Oval 82"/>
          <p:cNvSpPr>
            <a:spLocks noChangeArrowheads="1"/>
          </p:cNvSpPr>
          <p:nvPr/>
        </p:nvSpPr>
        <p:spPr bwMode="auto">
          <a:xfrm>
            <a:off x="3563938" y="321310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7" name="Oval 83"/>
          <p:cNvSpPr>
            <a:spLocks noChangeArrowheads="1"/>
          </p:cNvSpPr>
          <p:nvPr/>
        </p:nvSpPr>
        <p:spPr bwMode="auto">
          <a:xfrm>
            <a:off x="3563938" y="35004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8" name="Oval 84"/>
          <p:cNvSpPr>
            <a:spLocks noChangeArrowheads="1"/>
          </p:cNvSpPr>
          <p:nvPr/>
        </p:nvSpPr>
        <p:spPr bwMode="auto">
          <a:xfrm>
            <a:off x="3563938" y="3789363"/>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69" name="Oval 85"/>
          <p:cNvSpPr>
            <a:spLocks noChangeArrowheads="1"/>
          </p:cNvSpPr>
          <p:nvPr/>
        </p:nvSpPr>
        <p:spPr bwMode="auto">
          <a:xfrm>
            <a:off x="3563938" y="40782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0" name="Oval 86"/>
          <p:cNvSpPr>
            <a:spLocks noChangeArrowheads="1"/>
          </p:cNvSpPr>
          <p:nvPr/>
        </p:nvSpPr>
        <p:spPr bwMode="auto">
          <a:xfrm>
            <a:off x="3563938" y="43656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1" name="Oval 87"/>
          <p:cNvSpPr>
            <a:spLocks noChangeArrowheads="1"/>
          </p:cNvSpPr>
          <p:nvPr/>
        </p:nvSpPr>
        <p:spPr bwMode="auto">
          <a:xfrm>
            <a:off x="3563938" y="46545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2" name="Oval 88"/>
          <p:cNvSpPr>
            <a:spLocks noChangeArrowheads="1"/>
          </p:cNvSpPr>
          <p:nvPr/>
        </p:nvSpPr>
        <p:spPr bwMode="auto">
          <a:xfrm>
            <a:off x="3563938" y="49418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3" name="Oval 89"/>
          <p:cNvSpPr>
            <a:spLocks noChangeArrowheads="1"/>
          </p:cNvSpPr>
          <p:nvPr/>
        </p:nvSpPr>
        <p:spPr bwMode="auto">
          <a:xfrm>
            <a:off x="3563938" y="52292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4" name="Oval 90"/>
          <p:cNvSpPr>
            <a:spLocks noChangeArrowheads="1"/>
          </p:cNvSpPr>
          <p:nvPr/>
        </p:nvSpPr>
        <p:spPr bwMode="auto">
          <a:xfrm>
            <a:off x="3563938" y="55181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5" name="Oval 91"/>
          <p:cNvSpPr>
            <a:spLocks noChangeArrowheads="1"/>
          </p:cNvSpPr>
          <p:nvPr/>
        </p:nvSpPr>
        <p:spPr bwMode="auto">
          <a:xfrm>
            <a:off x="3851275"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6" name="Oval 92"/>
          <p:cNvSpPr>
            <a:spLocks noChangeArrowheads="1"/>
          </p:cNvSpPr>
          <p:nvPr/>
        </p:nvSpPr>
        <p:spPr bwMode="auto">
          <a:xfrm>
            <a:off x="3851275"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7" name="Oval 93"/>
          <p:cNvSpPr>
            <a:spLocks noChangeArrowheads="1"/>
          </p:cNvSpPr>
          <p:nvPr/>
        </p:nvSpPr>
        <p:spPr bwMode="auto">
          <a:xfrm>
            <a:off x="3851275"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8" name="Oval 94"/>
          <p:cNvSpPr>
            <a:spLocks noChangeArrowheads="1"/>
          </p:cNvSpPr>
          <p:nvPr/>
        </p:nvSpPr>
        <p:spPr bwMode="auto">
          <a:xfrm>
            <a:off x="3851275"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79" name="Oval 95"/>
          <p:cNvSpPr>
            <a:spLocks noChangeArrowheads="1"/>
          </p:cNvSpPr>
          <p:nvPr/>
        </p:nvSpPr>
        <p:spPr bwMode="auto">
          <a:xfrm>
            <a:off x="3851275"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0" name="Oval 96"/>
          <p:cNvSpPr>
            <a:spLocks noChangeArrowheads="1"/>
          </p:cNvSpPr>
          <p:nvPr/>
        </p:nvSpPr>
        <p:spPr bwMode="auto">
          <a:xfrm>
            <a:off x="3851275"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1" name="Oval 97"/>
          <p:cNvSpPr>
            <a:spLocks noChangeArrowheads="1"/>
          </p:cNvSpPr>
          <p:nvPr/>
        </p:nvSpPr>
        <p:spPr bwMode="auto">
          <a:xfrm>
            <a:off x="3851275"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2" name="Oval 98"/>
          <p:cNvSpPr>
            <a:spLocks noChangeArrowheads="1"/>
          </p:cNvSpPr>
          <p:nvPr/>
        </p:nvSpPr>
        <p:spPr bwMode="auto">
          <a:xfrm>
            <a:off x="3851275"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3" name="Oval 99"/>
          <p:cNvSpPr>
            <a:spLocks noChangeArrowheads="1"/>
          </p:cNvSpPr>
          <p:nvPr/>
        </p:nvSpPr>
        <p:spPr bwMode="auto">
          <a:xfrm>
            <a:off x="3851275"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4" name="Oval 100"/>
          <p:cNvSpPr>
            <a:spLocks noChangeArrowheads="1"/>
          </p:cNvSpPr>
          <p:nvPr/>
        </p:nvSpPr>
        <p:spPr bwMode="auto">
          <a:xfrm>
            <a:off x="3851275"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5" name="Oval 101"/>
          <p:cNvSpPr>
            <a:spLocks noChangeArrowheads="1"/>
          </p:cNvSpPr>
          <p:nvPr/>
        </p:nvSpPr>
        <p:spPr bwMode="auto">
          <a:xfrm>
            <a:off x="3851275"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6" name="Oval 102"/>
          <p:cNvSpPr>
            <a:spLocks noChangeArrowheads="1"/>
          </p:cNvSpPr>
          <p:nvPr/>
        </p:nvSpPr>
        <p:spPr bwMode="auto">
          <a:xfrm>
            <a:off x="4140200"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7" name="Oval 103"/>
          <p:cNvSpPr>
            <a:spLocks noChangeArrowheads="1"/>
          </p:cNvSpPr>
          <p:nvPr/>
        </p:nvSpPr>
        <p:spPr bwMode="auto">
          <a:xfrm>
            <a:off x="4140200"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8" name="Oval 104"/>
          <p:cNvSpPr>
            <a:spLocks noChangeArrowheads="1"/>
          </p:cNvSpPr>
          <p:nvPr/>
        </p:nvSpPr>
        <p:spPr bwMode="auto">
          <a:xfrm>
            <a:off x="4140200"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89" name="Oval 105"/>
          <p:cNvSpPr>
            <a:spLocks noChangeArrowheads="1"/>
          </p:cNvSpPr>
          <p:nvPr/>
        </p:nvSpPr>
        <p:spPr bwMode="auto">
          <a:xfrm>
            <a:off x="4140200"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0" name="Oval 106"/>
          <p:cNvSpPr>
            <a:spLocks noChangeArrowheads="1"/>
          </p:cNvSpPr>
          <p:nvPr/>
        </p:nvSpPr>
        <p:spPr bwMode="auto">
          <a:xfrm>
            <a:off x="4140200"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1" name="Oval 107"/>
          <p:cNvSpPr>
            <a:spLocks noChangeArrowheads="1"/>
          </p:cNvSpPr>
          <p:nvPr/>
        </p:nvSpPr>
        <p:spPr bwMode="auto">
          <a:xfrm>
            <a:off x="4140200"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2" name="Oval 108"/>
          <p:cNvSpPr>
            <a:spLocks noChangeArrowheads="1"/>
          </p:cNvSpPr>
          <p:nvPr/>
        </p:nvSpPr>
        <p:spPr bwMode="auto">
          <a:xfrm>
            <a:off x="4140200"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3" name="Oval 109"/>
          <p:cNvSpPr>
            <a:spLocks noChangeArrowheads="1"/>
          </p:cNvSpPr>
          <p:nvPr/>
        </p:nvSpPr>
        <p:spPr bwMode="auto">
          <a:xfrm>
            <a:off x="4140200"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4" name="Oval 110"/>
          <p:cNvSpPr>
            <a:spLocks noChangeArrowheads="1"/>
          </p:cNvSpPr>
          <p:nvPr/>
        </p:nvSpPr>
        <p:spPr bwMode="auto">
          <a:xfrm>
            <a:off x="4140200"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5" name="Oval 111"/>
          <p:cNvSpPr>
            <a:spLocks noChangeArrowheads="1"/>
          </p:cNvSpPr>
          <p:nvPr/>
        </p:nvSpPr>
        <p:spPr bwMode="auto">
          <a:xfrm>
            <a:off x="4140200"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6" name="Oval 112"/>
          <p:cNvSpPr>
            <a:spLocks noChangeArrowheads="1"/>
          </p:cNvSpPr>
          <p:nvPr/>
        </p:nvSpPr>
        <p:spPr bwMode="auto">
          <a:xfrm>
            <a:off x="4140200"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7" name="Oval 113"/>
          <p:cNvSpPr>
            <a:spLocks noChangeArrowheads="1"/>
          </p:cNvSpPr>
          <p:nvPr/>
        </p:nvSpPr>
        <p:spPr bwMode="auto">
          <a:xfrm>
            <a:off x="4427538" y="26368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8" name="Oval 114"/>
          <p:cNvSpPr>
            <a:spLocks noChangeArrowheads="1"/>
          </p:cNvSpPr>
          <p:nvPr/>
        </p:nvSpPr>
        <p:spPr bwMode="auto">
          <a:xfrm>
            <a:off x="4427538" y="292417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099" name="Oval 115"/>
          <p:cNvSpPr>
            <a:spLocks noChangeArrowheads="1"/>
          </p:cNvSpPr>
          <p:nvPr/>
        </p:nvSpPr>
        <p:spPr bwMode="auto">
          <a:xfrm>
            <a:off x="4427538" y="321310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0" name="Oval 116"/>
          <p:cNvSpPr>
            <a:spLocks noChangeArrowheads="1"/>
          </p:cNvSpPr>
          <p:nvPr/>
        </p:nvSpPr>
        <p:spPr bwMode="auto">
          <a:xfrm>
            <a:off x="4427538" y="35004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1" name="Oval 117"/>
          <p:cNvSpPr>
            <a:spLocks noChangeArrowheads="1"/>
          </p:cNvSpPr>
          <p:nvPr/>
        </p:nvSpPr>
        <p:spPr bwMode="auto">
          <a:xfrm>
            <a:off x="4427538" y="3789363"/>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2" name="Oval 118"/>
          <p:cNvSpPr>
            <a:spLocks noChangeArrowheads="1"/>
          </p:cNvSpPr>
          <p:nvPr/>
        </p:nvSpPr>
        <p:spPr bwMode="auto">
          <a:xfrm>
            <a:off x="4427538" y="40782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3" name="Oval 119"/>
          <p:cNvSpPr>
            <a:spLocks noChangeArrowheads="1"/>
          </p:cNvSpPr>
          <p:nvPr/>
        </p:nvSpPr>
        <p:spPr bwMode="auto">
          <a:xfrm>
            <a:off x="4427538" y="43656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4" name="Oval 120"/>
          <p:cNvSpPr>
            <a:spLocks noChangeArrowheads="1"/>
          </p:cNvSpPr>
          <p:nvPr/>
        </p:nvSpPr>
        <p:spPr bwMode="auto">
          <a:xfrm>
            <a:off x="4427538" y="46545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5" name="Oval 121"/>
          <p:cNvSpPr>
            <a:spLocks noChangeArrowheads="1"/>
          </p:cNvSpPr>
          <p:nvPr/>
        </p:nvSpPr>
        <p:spPr bwMode="auto">
          <a:xfrm>
            <a:off x="4427538" y="49418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6" name="Oval 122"/>
          <p:cNvSpPr>
            <a:spLocks noChangeArrowheads="1"/>
          </p:cNvSpPr>
          <p:nvPr/>
        </p:nvSpPr>
        <p:spPr bwMode="auto">
          <a:xfrm>
            <a:off x="4427538" y="52292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7" name="Oval 123"/>
          <p:cNvSpPr>
            <a:spLocks noChangeArrowheads="1"/>
          </p:cNvSpPr>
          <p:nvPr/>
        </p:nvSpPr>
        <p:spPr bwMode="auto">
          <a:xfrm>
            <a:off x="4427538" y="55181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8" name="Oval 124"/>
          <p:cNvSpPr>
            <a:spLocks noChangeArrowheads="1"/>
          </p:cNvSpPr>
          <p:nvPr/>
        </p:nvSpPr>
        <p:spPr bwMode="auto">
          <a:xfrm>
            <a:off x="4716463" y="26368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09" name="Oval 125"/>
          <p:cNvSpPr>
            <a:spLocks noChangeArrowheads="1"/>
          </p:cNvSpPr>
          <p:nvPr/>
        </p:nvSpPr>
        <p:spPr bwMode="auto">
          <a:xfrm>
            <a:off x="4716463" y="292417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0" name="Oval 126"/>
          <p:cNvSpPr>
            <a:spLocks noChangeArrowheads="1"/>
          </p:cNvSpPr>
          <p:nvPr/>
        </p:nvSpPr>
        <p:spPr bwMode="auto">
          <a:xfrm>
            <a:off x="4716463" y="321310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1" name="Oval 127"/>
          <p:cNvSpPr>
            <a:spLocks noChangeArrowheads="1"/>
          </p:cNvSpPr>
          <p:nvPr/>
        </p:nvSpPr>
        <p:spPr bwMode="auto">
          <a:xfrm>
            <a:off x="4716463" y="35004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2" name="Oval 128"/>
          <p:cNvSpPr>
            <a:spLocks noChangeArrowheads="1"/>
          </p:cNvSpPr>
          <p:nvPr/>
        </p:nvSpPr>
        <p:spPr bwMode="auto">
          <a:xfrm>
            <a:off x="4716463" y="3789363"/>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3" name="Oval 129"/>
          <p:cNvSpPr>
            <a:spLocks noChangeArrowheads="1"/>
          </p:cNvSpPr>
          <p:nvPr/>
        </p:nvSpPr>
        <p:spPr bwMode="auto">
          <a:xfrm>
            <a:off x="4716463" y="40782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4" name="Oval 130"/>
          <p:cNvSpPr>
            <a:spLocks noChangeArrowheads="1"/>
          </p:cNvSpPr>
          <p:nvPr/>
        </p:nvSpPr>
        <p:spPr bwMode="auto">
          <a:xfrm>
            <a:off x="4716463" y="43656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5" name="Oval 131"/>
          <p:cNvSpPr>
            <a:spLocks noChangeArrowheads="1"/>
          </p:cNvSpPr>
          <p:nvPr/>
        </p:nvSpPr>
        <p:spPr bwMode="auto">
          <a:xfrm>
            <a:off x="4716463" y="46545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6" name="Oval 132"/>
          <p:cNvSpPr>
            <a:spLocks noChangeArrowheads="1"/>
          </p:cNvSpPr>
          <p:nvPr/>
        </p:nvSpPr>
        <p:spPr bwMode="auto">
          <a:xfrm>
            <a:off x="4716463" y="49418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7" name="Oval 133"/>
          <p:cNvSpPr>
            <a:spLocks noChangeArrowheads="1"/>
          </p:cNvSpPr>
          <p:nvPr/>
        </p:nvSpPr>
        <p:spPr bwMode="auto">
          <a:xfrm>
            <a:off x="4716463" y="52292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8" name="Oval 134"/>
          <p:cNvSpPr>
            <a:spLocks noChangeArrowheads="1"/>
          </p:cNvSpPr>
          <p:nvPr/>
        </p:nvSpPr>
        <p:spPr bwMode="auto">
          <a:xfrm>
            <a:off x="4716463" y="55181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19" name="Oval 135"/>
          <p:cNvSpPr>
            <a:spLocks noChangeArrowheads="1"/>
          </p:cNvSpPr>
          <p:nvPr/>
        </p:nvSpPr>
        <p:spPr bwMode="auto">
          <a:xfrm>
            <a:off x="5003800"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0" name="Oval 136"/>
          <p:cNvSpPr>
            <a:spLocks noChangeArrowheads="1"/>
          </p:cNvSpPr>
          <p:nvPr/>
        </p:nvSpPr>
        <p:spPr bwMode="auto">
          <a:xfrm>
            <a:off x="5003800"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1" name="Oval 137"/>
          <p:cNvSpPr>
            <a:spLocks noChangeArrowheads="1"/>
          </p:cNvSpPr>
          <p:nvPr/>
        </p:nvSpPr>
        <p:spPr bwMode="auto">
          <a:xfrm>
            <a:off x="5003800"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2" name="Oval 138"/>
          <p:cNvSpPr>
            <a:spLocks noChangeArrowheads="1"/>
          </p:cNvSpPr>
          <p:nvPr/>
        </p:nvSpPr>
        <p:spPr bwMode="auto">
          <a:xfrm>
            <a:off x="5003800"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3" name="Oval 139"/>
          <p:cNvSpPr>
            <a:spLocks noChangeArrowheads="1"/>
          </p:cNvSpPr>
          <p:nvPr/>
        </p:nvSpPr>
        <p:spPr bwMode="auto">
          <a:xfrm>
            <a:off x="5003800"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4" name="Oval 140"/>
          <p:cNvSpPr>
            <a:spLocks noChangeArrowheads="1"/>
          </p:cNvSpPr>
          <p:nvPr/>
        </p:nvSpPr>
        <p:spPr bwMode="auto">
          <a:xfrm>
            <a:off x="5003800"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5" name="Oval 141"/>
          <p:cNvSpPr>
            <a:spLocks noChangeArrowheads="1"/>
          </p:cNvSpPr>
          <p:nvPr/>
        </p:nvSpPr>
        <p:spPr bwMode="auto">
          <a:xfrm>
            <a:off x="5003800"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6" name="Oval 142"/>
          <p:cNvSpPr>
            <a:spLocks noChangeArrowheads="1"/>
          </p:cNvSpPr>
          <p:nvPr/>
        </p:nvSpPr>
        <p:spPr bwMode="auto">
          <a:xfrm>
            <a:off x="5003800"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7" name="Oval 143"/>
          <p:cNvSpPr>
            <a:spLocks noChangeArrowheads="1"/>
          </p:cNvSpPr>
          <p:nvPr/>
        </p:nvSpPr>
        <p:spPr bwMode="auto">
          <a:xfrm>
            <a:off x="5003800"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8" name="Oval 144"/>
          <p:cNvSpPr>
            <a:spLocks noChangeArrowheads="1"/>
          </p:cNvSpPr>
          <p:nvPr/>
        </p:nvSpPr>
        <p:spPr bwMode="auto">
          <a:xfrm>
            <a:off x="5003800"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29" name="Oval 145"/>
          <p:cNvSpPr>
            <a:spLocks noChangeArrowheads="1"/>
          </p:cNvSpPr>
          <p:nvPr/>
        </p:nvSpPr>
        <p:spPr bwMode="auto">
          <a:xfrm>
            <a:off x="5003800"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0" name="Oval 146"/>
          <p:cNvSpPr>
            <a:spLocks noChangeArrowheads="1"/>
          </p:cNvSpPr>
          <p:nvPr/>
        </p:nvSpPr>
        <p:spPr bwMode="auto">
          <a:xfrm>
            <a:off x="5292725"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1" name="Oval 147"/>
          <p:cNvSpPr>
            <a:spLocks noChangeArrowheads="1"/>
          </p:cNvSpPr>
          <p:nvPr/>
        </p:nvSpPr>
        <p:spPr bwMode="auto">
          <a:xfrm>
            <a:off x="5292725"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2" name="Oval 148"/>
          <p:cNvSpPr>
            <a:spLocks noChangeArrowheads="1"/>
          </p:cNvSpPr>
          <p:nvPr/>
        </p:nvSpPr>
        <p:spPr bwMode="auto">
          <a:xfrm>
            <a:off x="5292725"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3" name="Oval 149"/>
          <p:cNvSpPr>
            <a:spLocks noChangeArrowheads="1"/>
          </p:cNvSpPr>
          <p:nvPr/>
        </p:nvSpPr>
        <p:spPr bwMode="auto">
          <a:xfrm>
            <a:off x="5292725"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4" name="Oval 150"/>
          <p:cNvSpPr>
            <a:spLocks noChangeArrowheads="1"/>
          </p:cNvSpPr>
          <p:nvPr/>
        </p:nvSpPr>
        <p:spPr bwMode="auto">
          <a:xfrm>
            <a:off x="5292725"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5" name="Oval 151"/>
          <p:cNvSpPr>
            <a:spLocks noChangeArrowheads="1"/>
          </p:cNvSpPr>
          <p:nvPr/>
        </p:nvSpPr>
        <p:spPr bwMode="auto">
          <a:xfrm>
            <a:off x="5292725"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6" name="Oval 152"/>
          <p:cNvSpPr>
            <a:spLocks noChangeArrowheads="1"/>
          </p:cNvSpPr>
          <p:nvPr/>
        </p:nvSpPr>
        <p:spPr bwMode="auto">
          <a:xfrm>
            <a:off x="5292725"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7" name="Oval 153"/>
          <p:cNvSpPr>
            <a:spLocks noChangeArrowheads="1"/>
          </p:cNvSpPr>
          <p:nvPr/>
        </p:nvSpPr>
        <p:spPr bwMode="auto">
          <a:xfrm>
            <a:off x="5292725"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8" name="Oval 154"/>
          <p:cNvSpPr>
            <a:spLocks noChangeArrowheads="1"/>
          </p:cNvSpPr>
          <p:nvPr/>
        </p:nvSpPr>
        <p:spPr bwMode="auto">
          <a:xfrm>
            <a:off x="5292725"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39" name="Oval 155"/>
          <p:cNvSpPr>
            <a:spLocks noChangeArrowheads="1"/>
          </p:cNvSpPr>
          <p:nvPr/>
        </p:nvSpPr>
        <p:spPr bwMode="auto">
          <a:xfrm>
            <a:off x="5292725"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0" name="Oval 156"/>
          <p:cNvSpPr>
            <a:spLocks noChangeArrowheads="1"/>
          </p:cNvSpPr>
          <p:nvPr/>
        </p:nvSpPr>
        <p:spPr bwMode="auto">
          <a:xfrm>
            <a:off x="5292725"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1" name="Oval 157"/>
          <p:cNvSpPr>
            <a:spLocks noChangeArrowheads="1"/>
          </p:cNvSpPr>
          <p:nvPr/>
        </p:nvSpPr>
        <p:spPr bwMode="auto">
          <a:xfrm>
            <a:off x="5580063" y="26368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2" name="Oval 158"/>
          <p:cNvSpPr>
            <a:spLocks noChangeArrowheads="1"/>
          </p:cNvSpPr>
          <p:nvPr/>
        </p:nvSpPr>
        <p:spPr bwMode="auto">
          <a:xfrm>
            <a:off x="5580063" y="292417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3" name="Oval 159"/>
          <p:cNvSpPr>
            <a:spLocks noChangeArrowheads="1"/>
          </p:cNvSpPr>
          <p:nvPr/>
        </p:nvSpPr>
        <p:spPr bwMode="auto">
          <a:xfrm>
            <a:off x="5580063" y="321310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4" name="Oval 160"/>
          <p:cNvSpPr>
            <a:spLocks noChangeArrowheads="1"/>
          </p:cNvSpPr>
          <p:nvPr/>
        </p:nvSpPr>
        <p:spPr bwMode="auto">
          <a:xfrm>
            <a:off x="5580063" y="35004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5" name="Oval 161"/>
          <p:cNvSpPr>
            <a:spLocks noChangeArrowheads="1"/>
          </p:cNvSpPr>
          <p:nvPr/>
        </p:nvSpPr>
        <p:spPr bwMode="auto">
          <a:xfrm>
            <a:off x="5580063" y="3789363"/>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6" name="Oval 162"/>
          <p:cNvSpPr>
            <a:spLocks noChangeArrowheads="1"/>
          </p:cNvSpPr>
          <p:nvPr/>
        </p:nvSpPr>
        <p:spPr bwMode="auto">
          <a:xfrm>
            <a:off x="5580063" y="40782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7" name="Oval 163"/>
          <p:cNvSpPr>
            <a:spLocks noChangeArrowheads="1"/>
          </p:cNvSpPr>
          <p:nvPr/>
        </p:nvSpPr>
        <p:spPr bwMode="auto">
          <a:xfrm>
            <a:off x="5580063" y="43656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8" name="Oval 164"/>
          <p:cNvSpPr>
            <a:spLocks noChangeArrowheads="1"/>
          </p:cNvSpPr>
          <p:nvPr/>
        </p:nvSpPr>
        <p:spPr bwMode="auto">
          <a:xfrm>
            <a:off x="5580063" y="46545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49" name="Oval 165"/>
          <p:cNvSpPr>
            <a:spLocks noChangeArrowheads="1"/>
          </p:cNvSpPr>
          <p:nvPr/>
        </p:nvSpPr>
        <p:spPr bwMode="auto">
          <a:xfrm>
            <a:off x="5580063" y="49418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0" name="Oval 166"/>
          <p:cNvSpPr>
            <a:spLocks noChangeArrowheads="1"/>
          </p:cNvSpPr>
          <p:nvPr/>
        </p:nvSpPr>
        <p:spPr bwMode="auto">
          <a:xfrm>
            <a:off x="5580063" y="52292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1" name="Oval 167"/>
          <p:cNvSpPr>
            <a:spLocks noChangeArrowheads="1"/>
          </p:cNvSpPr>
          <p:nvPr/>
        </p:nvSpPr>
        <p:spPr bwMode="auto">
          <a:xfrm>
            <a:off x="5580063" y="55181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2" name="Oval 168"/>
          <p:cNvSpPr>
            <a:spLocks noChangeArrowheads="1"/>
          </p:cNvSpPr>
          <p:nvPr/>
        </p:nvSpPr>
        <p:spPr bwMode="auto">
          <a:xfrm>
            <a:off x="5867400"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3" name="Oval 169"/>
          <p:cNvSpPr>
            <a:spLocks noChangeArrowheads="1"/>
          </p:cNvSpPr>
          <p:nvPr/>
        </p:nvSpPr>
        <p:spPr bwMode="auto">
          <a:xfrm>
            <a:off x="5867400"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4" name="Oval 170"/>
          <p:cNvSpPr>
            <a:spLocks noChangeArrowheads="1"/>
          </p:cNvSpPr>
          <p:nvPr/>
        </p:nvSpPr>
        <p:spPr bwMode="auto">
          <a:xfrm>
            <a:off x="5867400"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5" name="Oval 171"/>
          <p:cNvSpPr>
            <a:spLocks noChangeArrowheads="1"/>
          </p:cNvSpPr>
          <p:nvPr/>
        </p:nvSpPr>
        <p:spPr bwMode="auto">
          <a:xfrm>
            <a:off x="5867400"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6" name="Oval 172"/>
          <p:cNvSpPr>
            <a:spLocks noChangeArrowheads="1"/>
          </p:cNvSpPr>
          <p:nvPr/>
        </p:nvSpPr>
        <p:spPr bwMode="auto">
          <a:xfrm>
            <a:off x="5867400"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7" name="Oval 173"/>
          <p:cNvSpPr>
            <a:spLocks noChangeArrowheads="1"/>
          </p:cNvSpPr>
          <p:nvPr/>
        </p:nvSpPr>
        <p:spPr bwMode="auto">
          <a:xfrm>
            <a:off x="5867400"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8" name="Oval 174"/>
          <p:cNvSpPr>
            <a:spLocks noChangeArrowheads="1"/>
          </p:cNvSpPr>
          <p:nvPr/>
        </p:nvSpPr>
        <p:spPr bwMode="auto">
          <a:xfrm>
            <a:off x="5867400"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59" name="Oval 175"/>
          <p:cNvSpPr>
            <a:spLocks noChangeArrowheads="1"/>
          </p:cNvSpPr>
          <p:nvPr/>
        </p:nvSpPr>
        <p:spPr bwMode="auto">
          <a:xfrm>
            <a:off x="5867400"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0" name="Oval 176"/>
          <p:cNvSpPr>
            <a:spLocks noChangeArrowheads="1"/>
          </p:cNvSpPr>
          <p:nvPr/>
        </p:nvSpPr>
        <p:spPr bwMode="auto">
          <a:xfrm>
            <a:off x="5867400"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1" name="Oval 177"/>
          <p:cNvSpPr>
            <a:spLocks noChangeArrowheads="1"/>
          </p:cNvSpPr>
          <p:nvPr/>
        </p:nvSpPr>
        <p:spPr bwMode="auto">
          <a:xfrm>
            <a:off x="5867400"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2" name="Oval 178"/>
          <p:cNvSpPr>
            <a:spLocks noChangeArrowheads="1"/>
          </p:cNvSpPr>
          <p:nvPr/>
        </p:nvSpPr>
        <p:spPr bwMode="auto">
          <a:xfrm>
            <a:off x="5867400"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3" name="Oval 179"/>
          <p:cNvSpPr>
            <a:spLocks noChangeArrowheads="1"/>
          </p:cNvSpPr>
          <p:nvPr/>
        </p:nvSpPr>
        <p:spPr bwMode="auto">
          <a:xfrm>
            <a:off x="6156325"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4" name="Oval 180"/>
          <p:cNvSpPr>
            <a:spLocks noChangeArrowheads="1"/>
          </p:cNvSpPr>
          <p:nvPr/>
        </p:nvSpPr>
        <p:spPr bwMode="auto">
          <a:xfrm>
            <a:off x="6156325"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5" name="Oval 181"/>
          <p:cNvSpPr>
            <a:spLocks noChangeArrowheads="1"/>
          </p:cNvSpPr>
          <p:nvPr/>
        </p:nvSpPr>
        <p:spPr bwMode="auto">
          <a:xfrm>
            <a:off x="6156325"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6" name="Oval 182"/>
          <p:cNvSpPr>
            <a:spLocks noChangeArrowheads="1"/>
          </p:cNvSpPr>
          <p:nvPr/>
        </p:nvSpPr>
        <p:spPr bwMode="auto">
          <a:xfrm>
            <a:off x="6156325"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7" name="Oval 183"/>
          <p:cNvSpPr>
            <a:spLocks noChangeArrowheads="1"/>
          </p:cNvSpPr>
          <p:nvPr/>
        </p:nvSpPr>
        <p:spPr bwMode="auto">
          <a:xfrm>
            <a:off x="6156325"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8" name="Oval 184"/>
          <p:cNvSpPr>
            <a:spLocks noChangeArrowheads="1"/>
          </p:cNvSpPr>
          <p:nvPr/>
        </p:nvSpPr>
        <p:spPr bwMode="auto">
          <a:xfrm>
            <a:off x="6156325"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69" name="Oval 185"/>
          <p:cNvSpPr>
            <a:spLocks noChangeArrowheads="1"/>
          </p:cNvSpPr>
          <p:nvPr/>
        </p:nvSpPr>
        <p:spPr bwMode="auto">
          <a:xfrm>
            <a:off x="6156325"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0" name="Oval 186"/>
          <p:cNvSpPr>
            <a:spLocks noChangeArrowheads="1"/>
          </p:cNvSpPr>
          <p:nvPr/>
        </p:nvSpPr>
        <p:spPr bwMode="auto">
          <a:xfrm>
            <a:off x="6156325"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1" name="Oval 187"/>
          <p:cNvSpPr>
            <a:spLocks noChangeArrowheads="1"/>
          </p:cNvSpPr>
          <p:nvPr/>
        </p:nvSpPr>
        <p:spPr bwMode="auto">
          <a:xfrm>
            <a:off x="6156325"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2" name="Oval 188"/>
          <p:cNvSpPr>
            <a:spLocks noChangeArrowheads="1"/>
          </p:cNvSpPr>
          <p:nvPr/>
        </p:nvSpPr>
        <p:spPr bwMode="auto">
          <a:xfrm>
            <a:off x="6156325"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3" name="Oval 189"/>
          <p:cNvSpPr>
            <a:spLocks noChangeArrowheads="1"/>
          </p:cNvSpPr>
          <p:nvPr/>
        </p:nvSpPr>
        <p:spPr bwMode="auto">
          <a:xfrm>
            <a:off x="6156325"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4" name="Oval 190"/>
          <p:cNvSpPr>
            <a:spLocks noChangeArrowheads="1"/>
          </p:cNvSpPr>
          <p:nvPr/>
        </p:nvSpPr>
        <p:spPr bwMode="auto">
          <a:xfrm>
            <a:off x="6443663" y="26368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5" name="Oval 191"/>
          <p:cNvSpPr>
            <a:spLocks noChangeArrowheads="1"/>
          </p:cNvSpPr>
          <p:nvPr/>
        </p:nvSpPr>
        <p:spPr bwMode="auto">
          <a:xfrm>
            <a:off x="6443663" y="292417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6" name="Oval 192"/>
          <p:cNvSpPr>
            <a:spLocks noChangeArrowheads="1"/>
          </p:cNvSpPr>
          <p:nvPr/>
        </p:nvSpPr>
        <p:spPr bwMode="auto">
          <a:xfrm>
            <a:off x="6443663" y="321310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7" name="Oval 193"/>
          <p:cNvSpPr>
            <a:spLocks noChangeArrowheads="1"/>
          </p:cNvSpPr>
          <p:nvPr/>
        </p:nvSpPr>
        <p:spPr bwMode="auto">
          <a:xfrm>
            <a:off x="6443663" y="35004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8" name="Oval 194"/>
          <p:cNvSpPr>
            <a:spLocks noChangeArrowheads="1"/>
          </p:cNvSpPr>
          <p:nvPr/>
        </p:nvSpPr>
        <p:spPr bwMode="auto">
          <a:xfrm>
            <a:off x="6443663" y="3789363"/>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79" name="Oval 195"/>
          <p:cNvSpPr>
            <a:spLocks noChangeArrowheads="1"/>
          </p:cNvSpPr>
          <p:nvPr/>
        </p:nvSpPr>
        <p:spPr bwMode="auto">
          <a:xfrm>
            <a:off x="6443663" y="40782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0" name="Oval 196"/>
          <p:cNvSpPr>
            <a:spLocks noChangeArrowheads="1"/>
          </p:cNvSpPr>
          <p:nvPr/>
        </p:nvSpPr>
        <p:spPr bwMode="auto">
          <a:xfrm>
            <a:off x="6443663" y="43656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1" name="Oval 197"/>
          <p:cNvSpPr>
            <a:spLocks noChangeArrowheads="1"/>
          </p:cNvSpPr>
          <p:nvPr/>
        </p:nvSpPr>
        <p:spPr bwMode="auto">
          <a:xfrm>
            <a:off x="6443663" y="46545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2" name="Oval 198"/>
          <p:cNvSpPr>
            <a:spLocks noChangeArrowheads="1"/>
          </p:cNvSpPr>
          <p:nvPr/>
        </p:nvSpPr>
        <p:spPr bwMode="auto">
          <a:xfrm>
            <a:off x="6443663" y="49418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3" name="Oval 199"/>
          <p:cNvSpPr>
            <a:spLocks noChangeArrowheads="1"/>
          </p:cNvSpPr>
          <p:nvPr/>
        </p:nvSpPr>
        <p:spPr bwMode="auto">
          <a:xfrm>
            <a:off x="6443663" y="52292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4" name="Oval 200"/>
          <p:cNvSpPr>
            <a:spLocks noChangeArrowheads="1"/>
          </p:cNvSpPr>
          <p:nvPr/>
        </p:nvSpPr>
        <p:spPr bwMode="auto">
          <a:xfrm>
            <a:off x="6443663" y="55181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5" name="Oval 201"/>
          <p:cNvSpPr>
            <a:spLocks noChangeArrowheads="1"/>
          </p:cNvSpPr>
          <p:nvPr/>
        </p:nvSpPr>
        <p:spPr bwMode="auto">
          <a:xfrm>
            <a:off x="6732588" y="26368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6" name="Oval 202"/>
          <p:cNvSpPr>
            <a:spLocks noChangeArrowheads="1"/>
          </p:cNvSpPr>
          <p:nvPr/>
        </p:nvSpPr>
        <p:spPr bwMode="auto">
          <a:xfrm>
            <a:off x="6732588" y="292417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7" name="Oval 203"/>
          <p:cNvSpPr>
            <a:spLocks noChangeArrowheads="1"/>
          </p:cNvSpPr>
          <p:nvPr/>
        </p:nvSpPr>
        <p:spPr bwMode="auto">
          <a:xfrm>
            <a:off x="6732588" y="321310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8" name="Oval 204"/>
          <p:cNvSpPr>
            <a:spLocks noChangeArrowheads="1"/>
          </p:cNvSpPr>
          <p:nvPr/>
        </p:nvSpPr>
        <p:spPr bwMode="auto">
          <a:xfrm>
            <a:off x="6732588" y="35004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9" name="Oval 205"/>
          <p:cNvSpPr>
            <a:spLocks noChangeArrowheads="1"/>
          </p:cNvSpPr>
          <p:nvPr/>
        </p:nvSpPr>
        <p:spPr bwMode="auto">
          <a:xfrm>
            <a:off x="6732588" y="3789363"/>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0" name="Oval 206"/>
          <p:cNvSpPr>
            <a:spLocks noChangeArrowheads="1"/>
          </p:cNvSpPr>
          <p:nvPr/>
        </p:nvSpPr>
        <p:spPr bwMode="auto">
          <a:xfrm>
            <a:off x="6732588" y="40782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1" name="Oval 207"/>
          <p:cNvSpPr>
            <a:spLocks noChangeArrowheads="1"/>
          </p:cNvSpPr>
          <p:nvPr/>
        </p:nvSpPr>
        <p:spPr bwMode="auto">
          <a:xfrm>
            <a:off x="6732588" y="43656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2" name="Oval 208"/>
          <p:cNvSpPr>
            <a:spLocks noChangeArrowheads="1"/>
          </p:cNvSpPr>
          <p:nvPr/>
        </p:nvSpPr>
        <p:spPr bwMode="auto">
          <a:xfrm>
            <a:off x="6732588" y="46545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3" name="Oval 209"/>
          <p:cNvSpPr>
            <a:spLocks noChangeArrowheads="1"/>
          </p:cNvSpPr>
          <p:nvPr/>
        </p:nvSpPr>
        <p:spPr bwMode="auto">
          <a:xfrm>
            <a:off x="6732588" y="49418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4" name="Oval 210"/>
          <p:cNvSpPr>
            <a:spLocks noChangeArrowheads="1"/>
          </p:cNvSpPr>
          <p:nvPr/>
        </p:nvSpPr>
        <p:spPr bwMode="auto">
          <a:xfrm>
            <a:off x="6732588" y="52292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5" name="Oval 211"/>
          <p:cNvSpPr>
            <a:spLocks noChangeArrowheads="1"/>
          </p:cNvSpPr>
          <p:nvPr/>
        </p:nvSpPr>
        <p:spPr bwMode="auto">
          <a:xfrm>
            <a:off x="6732588" y="55181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6" name="Oval 212"/>
          <p:cNvSpPr>
            <a:spLocks noChangeArrowheads="1"/>
          </p:cNvSpPr>
          <p:nvPr/>
        </p:nvSpPr>
        <p:spPr bwMode="auto">
          <a:xfrm>
            <a:off x="7019925"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7" name="Oval 213"/>
          <p:cNvSpPr>
            <a:spLocks noChangeArrowheads="1"/>
          </p:cNvSpPr>
          <p:nvPr/>
        </p:nvSpPr>
        <p:spPr bwMode="auto">
          <a:xfrm>
            <a:off x="7019925"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8" name="Oval 214"/>
          <p:cNvSpPr>
            <a:spLocks noChangeArrowheads="1"/>
          </p:cNvSpPr>
          <p:nvPr/>
        </p:nvSpPr>
        <p:spPr bwMode="auto">
          <a:xfrm>
            <a:off x="7019925"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99" name="Oval 215"/>
          <p:cNvSpPr>
            <a:spLocks noChangeArrowheads="1"/>
          </p:cNvSpPr>
          <p:nvPr/>
        </p:nvSpPr>
        <p:spPr bwMode="auto">
          <a:xfrm>
            <a:off x="7019925"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0" name="Oval 216"/>
          <p:cNvSpPr>
            <a:spLocks noChangeArrowheads="1"/>
          </p:cNvSpPr>
          <p:nvPr/>
        </p:nvSpPr>
        <p:spPr bwMode="auto">
          <a:xfrm>
            <a:off x="7019925"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1" name="Oval 217"/>
          <p:cNvSpPr>
            <a:spLocks noChangeArrowheads="1"/>
          </p:cNvSpPr>
          <p:nvPr/>
        </p:nvSpPr>
        <p:spPr bwMode="auto">
          <a:xfrm>
            <a:off x="7019925"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2" name="Oval 218"/>
          <p:cNvSpPr>
            <a:spLocks noChangeArrowheads="1"/>
          </p:cNvSpPr>
          <p:nvPr/>
        </p:nvSpPr>
        <p:spPr bwMode="auto">
          <a:xfrm>
            <a:off x="7019925"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3" name="Oval 219"/>
          <p:cNvSpPr>
            <a:spLocks noChangeArrowheads="1"/>
          </p:cNvSpPr>
          <p:nvPr/>
        </p:nvSpPr>
        <p:spPr bwMode="auto">
          <a:xfrm>
            <a:off x="7019925"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4" name="Oval 220"/>
          <p:cNvSpPr>
            <a:spLocks noChangeArrowheads="1"/>
          </p:cNvSpPr>
          <p:nvPr/>
        </p:nvSpPr>
        <p:spPr bwMode="auto">
          <a:xfrm>
            <a:off x="7019925"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5" name="Oval 221"/>
          <p:cNvSpPr>
            <a:spLocks noChangeArrowheads="1"/>
          </p:cNvSpPr>
          <p:nvPr/>
        </p:nvSpPr>
        <p:spPr bwMode="auto">
          <a:xfrm>
            <a:off x="7019925"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6" name="Oval 222"/>
          <p:cNvSpPr>
            <a:spLocks noChangeArrowheads="1"/>
          </p:cNvSpPr>
          <p:nvPr/>
        </p:nvSpPr>
        <p:spPr bwMode="auto">
          <a:xfrm>
            <a:off x="7019925"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7" name="Oval 223"/>
          <p:cNvSpPr>
            <a:spLocks noChangeArrowheads="1"/>
          </p:cNvSpPr>
          <p:nvPr/>
        </p:nvSpPr>
        <p:spPr bwMode="auto">
          <a:xfrm>
            <a:off x="7308850"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8" name="Oval 224"/>
          <p:cNvSpPr>
            <a:spLocks noChangeArrowheads="1"/>
          </p:cNvSpPr>
          <p:nvPr/>
        </p:nvSpPr>
        <p:spPr bwMode="auto">
          <a:xfrm>
            <a:off x="7308850"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09" name="Oval 225"/>
          <p:cNvSpPr>
            <a:spLocks noChangeArrowheads="1"/>
          </p:cNvSpPr>
          <p:nvPr/>
        </p:nvSpPr>
        <p:spPr bwMode="auto">
          <a:xfrm>
            <a:off x="7308850"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0" name="Oval 226"/>
          <p:cNvSpPr>
            <a:spLocks noChangeArrowheads="1"/>
          </p:cNvSpPr>
          <p:nvPr/>
        </p:nvSpPr>
        <p:spPr bwMode="auto">
          <a:xfrm>
            <a:off x="7308850"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1" name="Oval 227"/>
          <p:cNvSpPr>
            <a:spLocks noChangeArrowheads="1"/>
          </p:cNvSpPr>
          <p:nvPr/>
        </p:nvSpPr>
        <p:spPr bwMode="auto">
          <a:xfrm>
            <a:off x="7308850"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2" name="Oval 228"/>
          <p:cNvSpPr>
            <a:spLocks noChangeArrowheads="1"/>
          </p:cNvSpPr>
          <p:nvPr/>
        </p:nvSpPr>
        <p:spPr bwMode="auto">
          <a:xfrm>
            <a:off x="7308850"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3" name="Oval 229"/>
          <p:cNvSpPr>
            <a:spLocks noChangeArrowheads="1"/>
          </p:cNvSpPr>
          <p:nvPr/>
        </p:nvSpPr>
        <p:spPr bwMode="auto">
          <a:xfrm>
            <a:off x="7308850"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4" name="Oval 230"/>
          <p:cNvSpPr>
            <a:spLocks noChangeArrowheads="1"/>
          </p:cNvSpPr>
          <p:nvPr/>
        </p:nvSpPr>
        <p:spPr bwMode="auto">
          <a:xfrm>
            <a:off x="7308850"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5" name="Oval 231"/>
          <p:cNvSpPr>
            <a:spLocks noChangeArrowheads="1"/>
          </p:cNvSpPr>
          <p:nvPr/>
        </p:nvSpPr>
        <p:spPr bwMode="auto">
          <a:xfrm>
            <a:off x="7308850"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6" name="Oval 232"/>
          <p:cNvSpPr>
            <a:spLocks noChangeArrowheads="1"/>
          </p:cNvSpPr>
          <p:nvPr/>
        </p:nvSpPr>
        <p:spPr bwMode="auto">
          <a:xfrm>
            <a:off x="7308850"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7" name="Oval 233"/>
          <p:cNvSpPr>
            <a:spLocks noChangeArrowheads="1"/>
          </p:cNvSpPr>
          <p:nvPr/>
        </p:nvSpPr>
        <p:spPr bwMode="auto">
          <a:xfrm>
            <a:off x="7308850"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8" name="Oval 234"/>
          <p:cNvSpPr>
            <a:spLocks noChangeArrowheads="1"/>
          </p:cNvSpPr>
          <p:nvPr/>
        </p:nvSpPr>
        <p:spPr bwMode="auto">
          <a:xfrm>
            <a:off x="7596188" y="26368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19" name="Oval 235"/>
          <p:cNvSpPr>
            <a:spLocks noChangeArrowheads="1"/>
          </p:cNvSpPr>
          <p:nvPr/>
        </p:nvSpPr>
        <p:spPr bwMode="auto">
          <a:xfrm>
            <a:off x="7596188" y="292417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0" name="Oval 236"/>
          <p:cNvSpPr>
            <a:spLocks noChangeArrowheads="1"/>
          </p:cNvSpPr>
          <p:nvPr/>
        </p:nvSpPr>
        <p:spPr bwMode="auto">
          <a:xfrm>
            <a:off x="7596188" y="321310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1" name="Oval 237"/>
          <p:cNvSpPr>
            <a:spLocks noChangeArrowheads="1"/>
          </p:cNvSpPr>
          <p:nvPr/>
        </p:nvSpPr>
        <p:spPr bwMode="auto">
          <a:xfrm>
            <a:off x="7596188" y="350043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2" name="Oval 238"/>
          <p:cNvSpPr>
            <a:spLocks noChangeArrowheads="1"/>
          </p:cNvSpPr>
          <p:nvPr/>
        </p:nvSpPr>
        <p:spPr bwMode="auto">
          <a:xfrm>
            <a:off x="7596188" y="3789363"/>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3" name="Oval 239"/>
          <p:cNvSpPr>
            <a:spLocks noChangeArrowheads="1"/>
          </p:cNvSpPr>
          <p:nvPr/>
        </p:nvSpPr>
        <p:spPr bwMode="auto">
          <a:xfrm>
            <a:off x="7596188" y="40782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4" name="Oval 240"/>
          <p:cNvSpPr>
            <a:spLocks noChangeArrowheads="1"/>
          </p:cNvSpPr>
          <p:nvPr/>
        </p:nvSpPr>
        <p:spPr bwMode="auto">
          <a:xfrm>
            <a:off x="7596188" y="43656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5" name="Oval 241"/>
          <p:cNvSpPr>
            <a:spLocks noChangeArrowheads="1"/>
          </p:cNvSpPr>
          <p:nvPr/>
        </p:nvSpPr>
        <p:spPr bwMode="auto">
          <a:xfrm>
            <a:off x="7596188" y="46545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6" name="Oval 242"/>
          <p:cNvSpPr>
            <a:spLocks noChangeArrowheads="1"/>
          </p:cNvSpPr>
          <p:nvPr/>
        </p:nvSpPr>
        <p:spPr bwMode="auto">
          <a:xfrm>
            <a:off x="7596188" y="4941888"/>
            <a:ext cx="287337"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7" name="Oval 243"/>
          <p:cNvSpPr>
            <a:spLocks noChangeArrowheads="1"/>
          </p:cNvSpPr>
          <p:nvPr/>
        </p:nvSpPr>
        <p:spPr bwMode="auto">
          <a:xfrm>
            <a:off x="7596188" y="5229225"/>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8" name="Oval 244"/>
          <p:cNvSpPr>
            <a:spLocks noChangeArrowheads="1"/>
          </p:cNvSpPr>
          <p:nvPr/>
        </p:nvSpPr>
        <p:spPr bwMode="auto">
          <a:xfrm>
            <a:off x="7596188" y="5518150"/>
            <a:ext cx="287337"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29" name="Oval 245"/>
          <p:cNvSpPr>
            <a:spLocks noChangeArrowheads="1"/>
          </p:cNvSpPr>
          <p:nvPr/>
        </p:nvSpPr>
        <p:spPr bwMode="auto">
          <a:xfrm>
            <a:off x="7883525"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0" name="Oval 246"/>
          <p:cNvSpPr>
            <a:spLocks noChangeArrowheads="1"/>
          </p:cNvSpPr>
          <p:nvPr/>
        </p:nvSpPr>
        <p:spPr bwMode="auto">
          <a:xfrm>
            <a:off x="7883525"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1" name="Oval 247"/>
          <p:cNvSpPr>
            <a:spLocks noChangeArrowheads="1"/>
          </p:cNvSpPr>
          <p:nvPr/>
        </p:nvSpPr>
        <p:spPr bwMode="auto">
          <a:xfrm>
            <a:off x="7883525"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2" name="Oval 248"/>
          <p:cNvSpPr>
            <a:spLocks noChangeArrowheads="1"/>
          </p:cNvSpPr>
          <p:nvPr/>
        </p:nvSpPr>
        <p:spPr bwMode="auto">
          <a:xfrm>
            <a:off x="7883525"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3" name="Oval 249"/>
          <p:cNvSpPr>
            <a:spLocks noChangeArrowheads="1"/>
          </p:cNvSpPr>
          <p:nvPr/>
        </p:nvSpPr>
        <p:spPr bwMode="auto">
          <a:xfrm>
            <a:off x="7883525"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4" name="Oval 250"/>
          <p:cNvSpPr>
            <a:spLocks noChangeArrowheads="1"/>
          </p:cNvSpPr>
          <p:nvPr/>
        </p:nvSpPr>
        <p:spPr bwMode="auto">
          <a:xfrm>
            <a:off x="7883525"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5" name="Oval 251"/>
          <p:cNvSpPr>
            <a:spLocks noChangeArrowheads="1"/>
          </p:cNvSpPr>
          <p:nvPr/>
        </p:nvSpPr>
        <p:spPr bwMode="auto">
          <a:xfrm>
            <a:off x="7883525"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6" name="Oval 252"/>
          <p:cNvSpPr>
            <a:spLocks noChangeArrowheads="1"/>
          </p:cNvSpPr>
          <p:nvPr/>
        </p:nvSpPr>
        <p:spPr bwMode="auto">
          <a:xfrm>
            <a:off x="7883525"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7" name="Oval 253"/>
          <p:cNvSpPr>
            <a:spLocks noChangeArrowheads="1"/>
          </p:cNvSpPr>
          <p:nvPr/>
        </p:nvSpPr>
        <p:spPr bwMode="auto">
          <a:xfrm>
            <a:off x="7883525"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8" name="Oval 254"/>
          <p:cNvSpPr>
            <a:spLocks noChangeArrowheads="1"/>
          </p:cNvSpPr>
          <p:nvPr/>
        </p:nvSpPr>
        <p:spPr bwMode="auto">
          <a:xfrm>
            <a:off x="7883525"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39" name="Oval 255"/>
          <p:cNvSpPr>
            <a:spLocks noChangeArrowheads="1"/>
          </p:cNvSpPr>
          <p:nvPr/>
        </p:nvSpPr>
        <p:spPr bwMode="auto">
          <a:xfrm>
            <a:off x="7883525"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0" name="Oval 256"/>
          <p:cNvSpPr>
            <a:spLocks noChangeArrowheads="1"/>
          </p:cNvSpPr>
          <p:nvPr/>
        </p:nvSpPr>
        <p:spPr bwMode="auto">
          <a:xfrm>
            <a:off x="8172450" y="26368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1" name="Oval 257"/>
          <p:cNvSpPr>
            <a:spLocks noChangeArrowheads="1"/>
          </p:cNvSpPr>
          <p:nvPr/>
        </p:nvSpPr>
        <p:spPr bwMode="auto">
          <a:xfrm>
            <a:off x="8172450" y="292417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2" name="Oval 258"/>
          <p:cNvSpPr>
            <a:spLocks noChangeArrowheads="1"/>
          </p:cNvSpPr>
          <p:nvPr/>
        </p:nvSpPr>
        <p:spPr bwMode="auto">
          <a:xfrm>
            <a:off x="8172450" y="321310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3" name="Oval 259"/>
          <p:cNvSpPr>
            <a:spLocks noChangeArrowheads="1"/>
          </p:cNvSpPr>
          <p:nvPr/>
        </p:nvSpPr>
        <p:spPr bwMode="auto">
          <a:xfrm>
            <a:off x="8172450" y="350043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4" name="Oval 260"/>
          <p:cNvSpPr>
            <a:spLocks noChangeArrowheads="1"/>
          </p:cNvSpPr>
          <p:nvPr/>
        </p:nvSpPr>
        <p:spPr bwMode="auto">
          <a:xfrm>
            <a:off x="8172450" y="3789363"/>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5" name="Oval 261"/>
          <p:cNvSpPr>
            <a:spLocks noChangeArrowheads="1"/>
          </p:cNvSpPr>
          <p:nvPr/>
        </p:nvSpPr>
        <p:spPr bwMode="auto">
          <a:xfrm>
            <a:off x="8172450" y="40782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6" name="Oval 262"/>
          <p:cNvSpPr>
            <a:spLocks noChangeArrowheads="1"/>
          </p:cNvSpPr>
          <p:nvPr/>
        </p:nvSpPr>
        <p:spPr bwMode="auto">
          <a:xfrm>
            <a:off x="8172450" y="43656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7" name="Oval 263"/>
          <p:cNvSpPr>
            <a:spLocks noChangeArrowheads="1"/>
          </p:cNvSpPr>
          <p:nvPr/>
        </p:nvSpPr>
        <p:spPr bwMode="auto">
          <a:xfrm>
            <a:off x="8172450" y="46545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8" name="Oval 264"/>
          <p:cNvSpPr>
            <a:spLocks noChangeArrowheads="1"/>
          </p:cNvSpPr>
          <p:nvPr/>
        </p:nvSpPr>
        <p:spPr bwMode="auto">
          <a:xfrm>
            <a:off x="8172450" y="4941888"/>
            <a:ext cx="287338" cy="28733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49" name="Oval 265"/>
          <p:cNvSpPr>
            <a:spLocks noChangeArrowheads="1"/>
          </p:cNvSpPr>
          <p:nvPr/>
        </p:nvSpPr>
        <p:spPr bwMode="auto">
          <a:xfrm>
            <a:off x="8172450" y="5229225"/>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50" name="Oval 266"/>
          <p:cNvSpPr>
            <a:spLocks noChangeArrowheads="1"/>
          </p:cNvSpPr>
          <p:nvPr/>
        </p:nvSpPr>
        <p:spPr bwMode="auto">
          <a:xfrm>
            <a:off x="8172450" y="5518150"/>
            <a:ext cx="287338" cy="287338"/>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42251" name="Group 267"/>
          <p:cNvGrpSpPr>
            <a:grpSpLocks/>
          </p:cNvGrpSpPr>
          <p:nvPr/>
        </p:nvGrpSpPr>
        <p:grpSpPr bwMode="auto">
          <a:xfrm>
            <a:off x="2411413" y="3717925"/>
            <a:ext cx="935037" cy="900113"/>
            <a:chOff x="884" y="2251"/>
            <a:chExt cx="589" cy="567"/>
          </a:xfrm>
        </p:grpSpPr>
        <p:sp>
          <p:nvSpPr>
            <p:cNvPr id="42252" name="Freeform 268"/>
            <p:cNvSpPr>
              <a:spLocks/>
            </p:cNvSpPr>
            <p:nvPr/>
          </p:nvSpPr>
          <p:spPr bwMode="auto">
            <a:xfrm>
              <a:off x="884" y="2251"/>
              <a:ext cx="589" cy="567"/>
            </a:xfrm>
            <a:custGeom>
              <a:avLst/>
              <a:gdLst>
                <a:gd name="T0" fmla="*/ 30 w 589"/>
                <a:gd name="T1" fmla="*/ 250 h 567"/>
                <a:gd name="T2" fmla="*/ 302 w 589"/>
                <a:gd name="T3" fmla="*/ 23 h 567"/>
                <a:gd name="T4" fmla="*/ 529 w 589"/>
                <a:gd name="T5" fmla="*/ 114 h 567"/>
                <a:gd name="T6" fmla="*/ 574 w 589"/>
                <a:gd name="T7" fmla="*/ 340 h 567"/>
                <a:gd name="T8" fmla="*/ 438 w 589"/>
                <a:gd name="T9" fmla="*/ 522 h 567"/>
                <a:gd name="T10" fmla="*/ 120 w 589"/>
                <a:gd name="T11" fmla="*/ 522 h 567"/>
                <a:gd name="T12" fmla="*/ 30 w 589"/>
                <a:gd name="T13" fmla="*/ 250 h 567"/>
              </a:gdLst>
              <a:ahLst/>
              <a:cxnLst>
                <a:cxn ang="0">
                  <a:pos x="T0" y="T1"/>
                </a:cxn>
                <a:cxn ang="0">
                  <a:pos x="T2" y="T3"/>
                </a:cxn>
                <a:cxn ang="0">
                  <a:pos x="T4" y="T5"/>
                </a:cxn>
                <a:cxn ang="0">
                  <a:pos x="T6" y="T7"/>
                </a:cxn>
                <a:cxn ang="0">
                  <a:pos x="T8" y="T9"/>
                </a:cxn>
                <a:cxn ang="0">
                  <a:pos x="T10" y="T11"/>
                </a:cxn>
                <a:cxn ang="0">
                  <a:pos x="T12" y="T13"/>
                </a:cxn>
              </a:cxnLst>
              <a:rect l="0" t="0" r="r" b="b"/>
              <a:pathLst>
                <a:path w="589" h="567">
                  <a:moveTo>
                    <a:pt x="30" y="250"/>
                  </a:moveTo>
                  <a:cubicBezTo>
                    <a:pt x="60" y="167"/>
                    <a:pt x="219" y="46"/>
                    <a:pt x="302" y="23"/>
                  </a:cubicBezTo>
                  <a:cubicBezTo>
                    <a:pt x="385" y="0"/>
                    <a:pt x="484" y="61"/>
                    <a:pt x="529" y="114"/>
                  </a:cubicBezTo>
                  <a:cubicBezTo>
                    <a:pt x="574" y="167"/>
                    <a:pt x="589" y="272"/>
                    <a:pt x="574" y="340"/>
                  </a:cubicBezTo>
                  <a:cubicBezTo>
                    <a:pt x="559" y="408"/>
                    <a:pt x="514" y="492"/>
                    <a:pt x="438" y="522"/>
                  </a:cubicBezTo>
                  <a:cubicBezTo>
                    <a:pt x="362" y="552"/>
                    <a:pt x="188" y="567"/>
                    <a:pt x="120" y="522"/>
                  </a:cubicBezTo>
                  <a:cubicBezTo>
                    <a:pt x="52" y="477"/>
                    <a:pt x="0" y="333"/>
                    <a:pt x="30" y="250"/>
                  </a:cubicBezTo>
                  <a:close/>
                </a:path>
              </a:pathLst>
            </a:custGeom>
            <a:gradFill rotWithShape="1">
              <a:gsLst>
                <a:gs pos="0">
                  <a:schemeClr val="accent1"/>
                </a:gs>
                <a:gs pos="100000">
                  <a:schemeClr val="accent1">
                    <a:gamma/>
                    <a:shade val="46275"/>
                    <a:invGamma/>
                  </a:schemeClr>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7438" name="Group 269"/>
            <p:cNvGrpSpPr>
              <a:grpSpLocks/>
            </p:cNvGrpSpPr>
            <p:nvPr/>
          </p:nvGrpSpPr>
          <p:grpSpPr bwMode="auto">
            <a:xfrm>
              <a:off x="975" y="2387"/>
              <a:ext cx="182" cy="181"/>
              <a:chOff x="2562" y="709"/>
              <a:chExt cx="182" cy="181"/>
            </a:xfrm>
          </p:grpSpPr>
          <p:sp>
            <p:nvSpPr>
              <p:cNvPr id="42254" name="Oval 270"/>
              <p:cNvSpPr>
                <a:spLocks noChangeArrowheads="1"/>
              </p:cNvSpPr>
              <p:nvPr/>
            </p:nvSpPr>
            <p:spPr bwMode="auto">
              <a:xfrm>
                <a:off x="2653" y="754"/>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55" name="Oval 271"/>
              <p:cNvSpPr>
                <a:spLocks noChangeArrowheads="1"/>
              </p:cNvSpPr>
              <p:nvPr/>
            </p:nvSpPr>
            <p:spPr bwMode="auto">
              <a:xfrm>
                <a:off x="2653" y="799"/>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56" name="Oval 272"/>
              <p:cNvSpPr>
                <a:spLocks noChangeArrowheads="1"/>
              </p:cNvSpPr>
              <p:nvPr/>
            </p:nvSpPr>
            <p:spPr bwMode="auto">
              <a:xfrm>
                <a:off x="2608" y="799"/>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57" name="Oval 273"/>
              <p:cNvSpPr>
                <a:spLocks noChangeArrowheads="1"/>
              </p:cNvSpPr>
              <p:nvPr/>
            </p:nvSpPr>
            <p:spPr bwMode="auto">
              <a:xfrm>
                <a:off x="2562" y="799"/>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58" name="Oval 274"/>
              <p:cNvSpPr>
                <a:spLocks noChangeArrowheads="1"/>
              </p:cNvSpPr>
              <p:nvPr/>
            </p:nvSpPr>
            <p:spPr bwMode="auto">
              <a:xfrm>
                <a:off x="2608" y="709"/>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42259" name="Text Box 275"/>
          <p:cNvSpPr txBox="1">
            <a:spLocks noChangeArrowheads="1"/>
          </p:cNvSpPr>
          <p:nvPr/>
        </p:nvSpPr>
        <p:spPr bwMode="auto">
          <a:xfrm>
            <a:off x="4067175" y="1125538"/>
            <a:ext cx="4535488" cy="120015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a:latin typeface="Afallon" charset="0"/>
                <a:cs typeface="+mn-cs"/>
              </a:rPr>
              <a:t>This model is referred to as the </a:t>
            </a:r>
            <a:r>
              <a:rPr lang="ja-JP" altLang="en-GB" b="1">
                <a:latin typeface="Arial"/>
                <a:cs typeface="+mn-cs"/>
              </a:rPr>
              <a:t>‘</a:t>
            </a:r>
            <a:r>
              <a:rPr lang="en-GB" b="1">
                <a:latin typeface="Afallon" charset="0"/>
                <a:cs typeface="+mn-cs"/>
              </a:rPr>
              <a:t>fluid mosaic model</a:t>
            </a:r>
            <a:r>
              <a:rPr lang="ja-JP" altLang="en-GB" b="1">
                <a:latin typeface="Arial"/>
                <a:cs typeface="+mn-cs"/>
              </a:rPr>
              <a:t>’</a:t>
            </a:r>
            <a:r>
              <a:rPr lang="en-GB">
                <a:latin typeface="Afallon" charset="0"/>
                <a:cs typeface="+mn-cs"/>
              </a:rPr>
              <a:t> because the components are free to move independently of each other. </a:t>
            </a:r>
          </a:p>
        </p:txBody>
      </p:sp>
      <p:sp>
        <p:nvSpPr>
          <p:cNvPr id="42260" name="Text Box 276"/>
          <p:cNvSpPr txBox="1">
            <a:spLocks noChangeArrowheads="1"/>
          </p:cNvSpPr>
          <p:nvPr/>
        </p:nvSpPr>
        <p:spPr bwMode="auto">
          <a:xfrm>
            <a:off x="8316913" y="6237288"/>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a:solidFill>
                  <a:schemeClr val="bg1"/>
                </a:solidFill>
                <a:cs typeface="+mn-cs"/>
              </a:rPr>
              <a:t>4.6</a:t>
            </a:r>
          </a:p>
        </p:txBody>
      </p:sp>
    </p:spTree>
    <p:extLst>
      <p:ext uri="{BB962C8B-B14F-4D97-AF65-F5344CB8AC3E}">
        <p14:creationId xmlns:p14="http://schemas.microsoft.com/office/powerpoint/2010/main" val="8653435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path" presetSubtype="0" fill="hold" nodeType="withEffect">
                                  <p:stCondLst>
                                    <p:cond delay="0"/>
                                  </p:stCondLst>
                                  <p:childTnLst>
                                    <p:animMotion origin="layout" path="M 0.30018 0.02107 C 0.3198 0.00487 0.33959 -0.0125 0.35903 -0.03472 C 0.4125 -0.09838 0.42622 -0.16064 0.3875 -0.1699 C 0.34809 -0.18101 0.27188 -0.13657 0.2191 -0.07291 C 0.19098 -0.03935 0.17431 -0.00787 0.16841 0.01644 C 0.16025 0.03519 0.1573 0.0544 0.1573 0.07686 C 0.1573 0.14838 0.19375 0.20741 0.23612 0.20741 C 0.27796 0.20741 0.31459 0.14838 0.31459 0.07686 C 0.31459 0.04329 0.30625 0.01135 0.29219 -0.01088 C 0.28629 -0.02986 0.27188 -0.05069 0.25573 -0.07129 C 0.19966 -0.13657 0.12344 -0.18101 0.08421 -0.1699 C 0.04532 -0.15879 0.05938 -0.09838 0.11528 -0.0331 C 0.1375 -0.00277 0.16841 0.02269 0.19966 0.04005 C 0.22205 0.05602 0.24723 0.07037 0.28073 0.08449 C 0.3816 0.13079 0.4823 0.15116 0.51042 0.13241 C 0.53594 0.1132 0.48004 0.06065 0.37865 0.01644 C 0.33664 -0.00277 0.29219 -0.01713 0.25573 -0.02685 C 0.22205 -0.03634 0.17969 -0.04421 0.13473 -0.04907 C 0.01164 -0.06481 -0.09479 -0.06018 -0.10295 -0.03472 C -0.11406 -0.01088 -0.0217 0.02107 0.10139 0.03704 C 0.1573 0.04329 0.21094 0.04653 0.25243 0.04468 C 0.28907 0.04468 0.32865 0.04167 0.37032 0.03704 C 0.49358 0.02107 0.58681 -0.0125 0.57483 -0.03634 C 0.56667 -0.06018 0.46007 -0.06666 0.33664 -0.05069 C 0.27796 -0.04259 0.22431 -0.03148 0.18837 -0.01875 C 0.1573 -0.00902 0.12639 0.00186 0.09306 0.01644 C -0.00555 0.0625 -0.06406 0.1132 -0.03593 0.13241 C -0.01059 0.15116 0.09306 0.13079 0.19098 0.08612 C 0.23855 0.06412 0.27796 0.04167 0.30018 0.02107 Z " pathEditMode="relative" rAng="0" ptsTypes="fffffffffffffffffffffffffffff">
                                      <p:cBhvr>
                                        <p:cTn id="6" dur="200000" fill="hold"/>
                                        <p:tgtEl>
                                          <p:spTgt spid="42251"/>
                                        </p:tgtEl>
                                        <p:attrNameLst>
                                          <p:attrName>ppt_x</p:attrName>
                                          <p:attrName>ppt_y</p:attrName>
                                        </p:attrNameLst>
                                      </p:cBhvr>
                                      <p:rCtr x="-6389"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78" name="Freeform 34"/>
          <p:cNvSpPr>
            <a:spLocks/>
          </p:cNvSpPr>
          <p:nvPr/>
        </p:nvSpPr>
        <p:spPr bwMode="auto">
          <a:xfrm>
            <a:off x="2071688" y="2636838"/>
            <a:ext cx="173037" cy="311150"/>
          </a:xfrm>
          <a:custGeom>
            <a:avLst/>
            <a:gdLst>
              <a:gd name="T0" fmla="*/ 265 w 530"/>
              <a:gd name="T1" fmla="*/ 15 h 953"/>
              <a:gd name="T2" fmla="*/ 38 w 530"/>
              <a:gd name="T3" fmla="*/ 741 h 953"/>
              <a:gd name="T4" fmla="*/ 492 w 530"/>
              <a:gd name="T5" fmla="*/ 832 h 953"/>
              <a:gd name="T6" fmla="*/ 265 w 530"/>
              <a:gd name="T7" fmla="*/ 15 h 953"/>
            </a:gdLst>
            <a:ahLst/>
            <a:cxnLst>
              <a:cxn ang="0">
                <a:pos x="T0" y="T1"/>
              </a:cxn>
              <a:cxn ang="0">
                <a:pos x="T2" y="T3"/>
              </a:cxn>
              <a:cxn ang="0">
                <a:pos x="T4" y="T5"/>
              </a:cxn>
              <a:cxn ang="0">
                <a:pos x="T6" y="T7"/>
              </a:cxn>
            </a:cxnLst>
            <a:rect l="0" t="0" r="r" b="b"/>
            <a:pathLst>
              <a:path w="530" h="953">
                <a:moveTo>
                  <a:pt x="265" y="15"/>
                </a:moveTo>
                <a:cubicBezTo>
                  <a:pt x="189" y="0"/>
                  <a:pt x="0" y="605"/>
                  <a:pt x="38" y="741"/>
                </a:cubicBezTo>
                <a:cubicBezTo>
                  <a:pt x="76" y="877"/>
                  <a:pt x="454" y="953"/>
                  <a:pt x="492" y="832"/>
                </a:cubicBezTo>
                <a:cubicBezTo>
                  <a:pt x="530" y="711"/>
                  <a:pt x="341" y="30"/>
                  <a:pt x="265" y="15"/>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7346" name="Rectangle 2"/>
          <p:cNvSpPr>
            <a:spLocks noGrp="1" noChangeArrowheads="1"/>
          </p:cNvSpPr>
          <p:nvPr>
            <p:ph type="title"/>
          </p:nvPr>
        </p:nvSpPr>
        <p:spPr/>
        <p:txBody>
          <a:bodyPr/>
          <a:lstStyle/>
          <a:p>
            <a:pPr eaLnBrk="1" hangingPunct="1">
              <a:defRPr/>
            </a:pPr>
            <a:r>
              <a:rPr lang="en-GB" smtClean="0">
                <a:cs typeface="+mj-cs"/>
              </a:rPr>
              <a:t>Phospholipid</a:t>
            </a:r>
          </a:p>
        </p:txBody>
      </p:sp>
      <p:grpSp>
        <p:nvGrpSpPr>
          <p:cNvPr id="57352" name="Group 8"/>
          <p:cNvGrpSpPr>
            <a:grpSpLocks/>
          </p:cNvGrpSpPr>
          <p:nvPr/>
        </p:nvGrpSpPr>
        <p:grpSpPr bwMode="auto">
          <a:xfrm rot="-5158326">
            <a:off x="1675607" y="3753644"/>
            <a:ext cx="1077912" cy="1581150"/>
            <a:chOff x="781" y="1842"/>
            <a:chExt cx="499" cy="1165"/>
          </a:xfrm>
        </p:grpSpPr>
        <p:sp>
          <p:nvSpPr>
            <p:cNvPr id="57353" name="Freeform 9"/>
            <p:cNvSpPr>
              <a:spLocks/>
            </p:cNvSpPr>
            <p:nvPr/>
          </p:nvSpPr>
          <p:spPr bwMode="auto">
            <a:xfrm>
              <a:off x="928" y="2114"/>
              <a:ext cx="91"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7354" name="Freeform 10"/>
            <p:cNvSpPr>
              <a:spLocks/>
            </p:cNvSpPr>
            <p:nvPr/>
          </p:nvSpPr>
          <p:spPr bwMode="auto">
            <a:xfrm>
              <a:off x="1066" y="2114"/>
              <a:ext cx="91"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7355" name="Oval 11"/>
            <p:cNvSpPr>
              <a:spLocks noChangeArrowheads="1"/>
            </p:cNvSpPr>
            <p:nvPr/>
          </p:nvSpPr>
          <p:spPr bwMode="auto">
            <a:xfrm>
              <a:off x="781" y="1841"/>
              <a:ext cx="499" cy="499"/>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7383" name="Group 39"/>
          <p:cNvGrpSpPr>
            <a:grpSpLocks/>
          </p:cNvGrpSpPr>
          <p:nvPr/>
        </p:nvGrpSpPr>
        <p:grpSpPr bwMode="auto">
          <a:xfrm>
            <a:off x="2843213" y="3068638"/>
            <a:ext cx="3816350" cy="1368425"/>
            <a:chOff x="1791" y="1933"/>
            <a:chExt cx="2404" cy="862"/>
          </a:xfrm>
        </p:grpSpPr>
        <p:grpSp>
          <p:nvGrpSpPr>
            <p:cNvPr id="8212" name="Group 37"/>
            <p:cNvGrpSpPr>
              <a:grpSpLocks/>
            </p:cNvGrpSpPr>
            <p:nvPr/>
          </p:nvGrpSpPr>
          <p:grpSpPr bwMode="auto">
            <a:xfrm>
              <a:off x="1791" y="1933"/>
              <a:ext cx="2404" cy="862"/>
              <a:chOff x="1791" y="1933"/>
              <a:chExt cx="2404" cy="862"/>
            </a:xfrm>
          </p:grpSpPr>
          <p:sp>
            <p:nvSpPr>
              <p:cNvPr id="57356" name="Line 12"/>
              <p:cNvSpPr>
                <a:spLocks noChangeShapeType="1"/>
              </p:cNvSpPr>
              <p:nvPr/>
            </p:nvSpPr>
            <p:spPr bwMode="auto">
              <a:xfrm flipH="1">
                <a:off x="1791" y="2387"/>
                <a:ext cx="771" cy="9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7359" name="Rectangle 15"/>
              <p:cNvSpPr>
                <a:spLocks noChangeArrowheads="1"/>
              </p:cNvSpPr>
              <p:nvPr/>
            </p:nvSpPr>
            <p:spPr bwMode="auto">
              <a:xfrm>
                <a:off x="2562" y="1933"/>
                <a:ext cx="1633" cy="862"/>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r>
                  <a:rPr lang="en-GB">
                    <a:latin typeface="Afallon" charset="0"/>
                    <a:cs typeface="+mn-cs"/>
                  </a:rPr>
                  <a:t>Hydrophilic head        </a:t>
                </a:r>
              </a:p>
              <a:p>
                <a:pPr>
                  <a:defRPr/>
                </a:pPr>
                <a:r>
                  <a:rPr lang="en-GB">
                    <a:latin typeface="Afallon" charset="0"/>
                    <a:cs typeface="+mn-cs"/>
                  </a:rPr>
                  <a:t>- water loving </a:t>
                </a:r>
              </a:p>
            </p:txBody>
          </p:sp>
        </p:grpSp>
        <p:pic>
          <p:nvPicPr>
            <p:cNvPr id="8213" name="Picture 16" descr="MCj0423860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7" y="2341"/>
              <a:ext cx="362"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384" name="Group 40"/>
          <p:cNvGrpSpPr>
            <a:grpSpLocks/>
          </p:cNvGrpSpPr>
          <p:nvPr/>
        </p:nvGrpSpPr>
        <p:grpSpPr bwMode="auto">
          <a:xfrm>
            <a:off x="2203450" y="4508500"/>
            <a:ext cx="4824413" cy="1352550"/>
            <a:chOff x="1388" y="2795"/>
            <a:chExt cx="3039" cy="852"/>
          </a:xfrm>
        </p:grpSpPr>
        <p:grpSp>
          <p:nvGrpSpPr>
            <p:cNvPr id="8207" name="Group 38"/>
            <p:cNvGrpSpPr>
              <a:grpSpLocks/>
            </p:cNvGrpSpPr>
            <p:nvPr/>
          </p:nvGrpSpPr>
          <p:grpSpPr bwMode="auto">
            <a:xfrm>
              <a:off x="1388" y="2795"/>
              <a:ext cx="3039" cy="852"/>
              <a:chOff x="1388" y="2795"/>
              <a:chExt cx="3039" cy="852"/>
            </a:xfrm>
          </p:grpSpPr>
          <p:sp>
            <p:nvSpPr>
              <p:cNvPr id="57357" name="Line 13"/>
              <p:cNvSpPr>
                <a:spLocks noChangeShapeType="1"/>
              </p:cNvSpPr>
              <p:nvPr/>
            </p:nvSpPr>
            <p:spPr bwMode="auto">
              <a:xfrm flipH="1" flipV="1">
                <a:off x="1388" y="2886"/>
                <a:ext cx="1361" cy="1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7358" name="Line 14"/>
              <p:cNvSpPr>
                <a:spLocks noChangeShapeType="1"/>
              </p:cNvSpPr>
              <p:nvPr/>
            </p:nvSpPr>
            <p:spPr bwMode="auto">
              <a:xfrm flipH="1" flipV="1">
                <a:off x="1569" y="2795"/>
                <a:ext cx="1180"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7363" name="Text Box 19"/>
              <p:cNvSpPr txBox="1">
                <a:spLocks noChangeArrowheads="1"/>
              </p:cNvSpPr>
              <p:nvPr/>
            </p:nvSpPr>
            <p:spPr bwMode="auto">
              <a:xfrm>
                <a:off x="2749" y="2977"/>
                <a:ext cx="1678" cy="670"/>
              </a:xfrm>
              <a:prstGeom prst="rect">
                <a:avLst/>
              </a:prstGeom>
              <a:solidFill>
                <a:schemeClr val="bg1">
                  <a:alpha val="99001"/>
                </a:schemeClr>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a:latin typeface="Afallon" charset="0"/>
                    <a:cs typeface="+mn-cs"/>
                  </a:rPr>
                  <a:t>Hydrophobic tail </a:t>
                </a:r>
              </a:p>
              <a:p>
                <a:pPr>
                  <a:defRPr/>
                </a:pPr>
                <a:r>
                  <a:rPr lang="en-GB">
                    <a:latin typeface="Afallon" charset="0"/>
                    <a:cs typeface="+mn-cs"/>
                  </a:rPr>
                  <a:t>- water hating </a:t>
                </a:r>
              </a:p>
              <a:p>
                <a:pPr>
                  <a:spcBef>
                    <a:spcPct val="50000"/>
                  </a:spcBef>
                  <a:defRPr/>
                </a:pPr>
                <a:endParaRPr lang="en-GB">
                  <a:latin typeface="Afallon" charset="0"/>
                  <a:cs typeface="+mn-cs"/>
                </a:endParaRPr>
              </a:p>
            </p:txBody>
          </p:sp>
        </p:grpSp>
        <p:pic>
          <p:nvPicPr>
            <p:cNvPr id="8208" name="Picture 20" descr="MCj042448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9" y="3203"/>
              <a:ext cx="344"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7367" name="Text Box 23"/>
          <p:cNvSpPr txBox="1">
            <a:spLocks noChangeArrowheads="1"/>
          </p:cNvSpPr>
          <p:nvPr/>
        </p:nvSpPr>
        <p:spPr bwMode="auto">
          <a:xfrm>
            <a:off x="8316913" y="6237288"/>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a:solidFill>
                  <a:schemeClr val="bg1"/>
                </a:solidFill>
                <a:cs typeface="+mn-cs"/>
              </a:rPr>
              <a:t>4.6</a:t>
            </a:r>
          </a:p>
        </p:txBody>
      </p:sp>
      <p:grpSp>
        <p:nvGrpSpPr>
          <p:cNvPr id="57375" name="Group 31"/>
          <p:cNvGrpSpPr>
            <a:grpSpLocks/>
          </p:cNvGrpSpPr>
          <p:nvPr/>
        </p:nvGrpSpPr>
        <p:grpSpPr bwMode="auto">
          <a:xfrm>
            <a:off x="985838" y="1641475"/>
            <a:ext cx="1166812" cy="574675"/>
            <a:chOff x="839" y="1389"/>
            <a:chExt cx="735" cy="362"/>
          </a:xfrm>
        </p:grpSpPr>
        <p:sp>
          <p:nvSpPr>
            <p:cNvPr id="57373" name="Rectangle 29"/>
            <p:cNvSpPr>
              <a:spLocks noChangeArrowheads="1"/>
            </p:cNvSpPr>
            <p:nvPr/>
          </p:nvSpPr>
          <p:spPr bwMode="auto">
            <a:xfrm>
              <a:off x="1184" y="1434"/>
              <a:ext cx="45" cy="317"/>
            </a:xfrm>
            <a:prstGeom prst="rect">
              <a:avLst/>
            </a:prstGeom>
            <a:gradFill rotWithShape="1">
              <a:gsLst>
                <a:gs pos="0">
                  <a:srgbClr val="EAEAEA">
                    <a:gamma/>
                    <a:shade val="46275"/>
                    <a:invGamma/>
                  </a:srgbClr>
                </a:gs>
                <a:gs pos="50000">
                  <a:srgbClr val="EAEAEA"/>
                </a:gs>
                <a:gs pos="100000">
                  <a:srgbClr val="EAEAEA">
                    <a:gamma/>
                    <a:shade val="46275"/>
                    <a:invGamma/>
                  </a:srgbClr>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8203" name="Group 28"/>
            <p:cNvGrpSpPr>
              <a:grpSpLocks/>
            </p:cNvGrpSpPr>
            <p:nvPr/>
          </p:nvGrpSpPr>
          <p:grpSpPr bwMode="auto">
            <a:xfrm>
              <a:off x="839" y="1389"/>
              <a:ext cx="735" cy="147"/>
              <a:chOff x="331" y="3155"/>
              <a:chExt cx="2050" cy="411"/>
            </a:xfrm>
          </p:grpSpPr>
          <p:sp>
            <p:nvSpPr>
              <p:cNvPr id="57369" name="Freeform 25"/>
              <p:cNvSpPr>
                <a:spLocks/>
              </p:cNvSpPr>
              <p:nvPr/>
            </p:nvSpPr>
            <p:spPr bwMode="auto">
              <a:xfrm>
                <a:off x="883" y="3203"/>
                <a:ext cx="954" cy="324"/>
              </a:xfrm>
              <a:custGeom>
                <a:avLst/>
                <a:gdLst>
                  <a:gd name="T0" fmla="*/ 0 w 2268"/>
                  <a:gd name="T1" fmla="*/ 0 h 771"/>
                  <a:gd name="T2" fmla="*/ 0 w 2268"/>
                  <a:gd name="T3" fmla="*/ 771 h 771"/>
                  <a:gd name="T4" fmla="*/ 318 w 2268"/>
                  <a:gd name="T5" fmla="*/ 453 h 771"/>
                  <a:gd name="T6" fmla="*/ 726 w 2268"/>
                  <a:gd name="T7" fmla="*/ 453 h 771"/>
                  <a:gd name="T8" fmla="*/ 907 w 2268"/>
                  <a:gd name="T9" fmla="*/ 680 h 771"/>
                  <a:gd name="T10" fmla="*/ 1361 w 2268"/>
                  <a:gd name="T11" fmla="*/ 680 h 771"/>
                  <a:gd name="T12" fmla="*/ 1542 w 2268"/>
                  <a:gd name="T13" fmla="*/ 453 h 771"/>
                  <a:gd name="T14" fmla="*/ 1951 w 2268"/>
                  <a:gd name="T15" fmla="*/ 453 h 771"/>
                  <a:gd name="T16" fmla="*/ 2268 w 2268"/>
                  <a:gd name="T17" fmla="*/ 771 h 771"/>
                  <a:gd name="T18" fmla="*/ 2268 w 2268"/>
                  <a:gd name="T19" fmla="*/ 0 h 771"/>
                  <a:gd name="T20" fmla="*/ 1996 w 2268"/>
                  <a:gd name="T21" fmla="*/ 272 h 771"/>
                  <a:gd name="T22" fmla="*/ 1542 w 2268"/>
                  <a:gd name="T23" fmla="*/ 272 h 771"/>
                  <a:gd name="T24" fmla="*/ 1361 w 2268"/>
                  <a:gd name="T25" fmla="*/ 45 h 771"/>
                  <a:gd name="T26" fmla="*/ 907 w 2268"/>
                  <a:gd name="T27" fmla="*/ 45 h 771"/>
                  <a:gd name="T28" fmla="*/ 726 w 2268"/>
                  <a:gd name="T29" fmla="*/ 272 h 771"/>
                  <a:gd name="T30" fmla="*/ 318 w 2268"/>
                  <a:gd name="T31" fmla="*/ 272 h 771"/>
                  <a:gd name="T32" fmla="*/ 0 w 2268"/>
                  <a:gd name="T33"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8" h="771">
                    <a:moveTo>
                      <a:pt x="0" y="0"/>
                    </a:moveTo>
                    <a:lnTo>
                      <a:pt x="0" y="771"/>
                    </a:lnTo>
                    <a:lnTo>
                      <a:pt x="318" y="453"/>
                    </a:lnTo>
                    <a:lnTo>
                      <a:pt x="726" y="453"/>
                    </a:lnTo>
                    <a:lnTo>
                      <a:pt x="907" y="680"/>
                    </a:lnTo>
                    <a:lnTo>
                      <a:pt x="1361" y="680"/>
                    </a:lnTo>
                    <a:lnTo>
                      <a:pt x="1542" y="453"/>
                    </a:lnTo>
                    <a:lnTo>
                      <a:pt x="1951" y="453"/>
                    </a:lnTo>
                    <a:lnTo>
                      <a:pt x="2268" y="771"/>
                    </a:lnTo>
                    <a:lnTo>
                      <a:pt x="2268" y="0"/>
                    </a:lnTo>
                    <a:lnTo>
                      <a:pt x="1996" y="272"/>
                    </a:lnTo>
                    <a:lnTo>
                      <a:pt x="1542" y="272"/>
                    </a:lnTo>
                    <a:lnTo>
                      <a:pt x="1361" y="45"/>
                    </a:lnTo>
                    <a:lnTo>
                      <a:pt x="907" y="45"/>
                    </a:lnTo>
                    <a:lnTo>
                      <a:pt x="726" y="272"/>
                    </a:lnTo>
                    <a:lnTo>
                      <a:pt x="318" y="272"/>
                    </a:lnTo>
                    <a:lnTo>
                      <a:pt x="0" y="0"/>
                    </a:lnTo>
                    <a:close/>
                  </a:path>
                </a:pathLst>
              </a:custGeom>
              <a:gradFill rotWithShape="1">
                <a:gsLst>
                  <a:gs pos="0">
                    <a:srgbClr val="EAEAEA">
                      <a:gamma/>
                      <a:shade val="46275"/>
                      <a:invGamma/>
                    </a:srgbClr>
                  </a:gs>
                  <a:gs pos="50000">
                    <a:srgbClr val="EAEAEA"/>
                  </a:gs>
                  <a:gs pos="100000">
                    <a:srgbClr val="EAEAEA">
                      <a:gamma/>
                      <a:shade val="46275"/>
                      <a:invGamma/>
                    </a:srgbClr>
                  </a:gs>
                </a:gsLst>
                <a:lin ang="270000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7370" name="Oval 26"/>
              <p:cNvSpPr>
                <a:spLocks noChangeArrowheads="1"/>
              </p:cNvSpPr>
              <p:nvPr/>
            </p:nvSpPr>
            <p:spPr bwMode="auto">
              <a:xfrm>
                <a:off x="331" y="3155"/>
                <a:ext cx="725" cy="408"/>
              </a:xfrm>
              <a:prstGeom prst="ellipse">
                <a:avLst/>
              </a:prstGeom>
              <a:gradFill rotWithShape="1">
                <a:gsLst>
                  <a:gs pos="0">
                    <a:srgbClr val="EAEAEA"/>
                  </a:gs>
                  <a:gs pos="100000">
                    <a:srgbClr val="EAEAEA">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7371" name="Oval 27"/>
              <p:cNvSpPr>
                <a:spLocks noChangeArrowheads="1"/>
              </p:cNvSpPr>
              <p:nvPr/>
            </p:nvSpPr>
            <p:spPr bwMode="auto">
              <a:xfrm>
                <a:off x="1656" y="3158"/>
                <a:ext cx="725" cy="408"/>
              </a:xfrm>
              <a:prstGeom prst="ellipse">
                <a:avLst/>
              </a:prstGeom>
              <a:gradFill rotWithShape="1">
                <a:gsLst>
                  <a:gs pos="0">
                    <a:srgbClr val="EAEAEA"/>
                  </a:gs>
                  <a:gs pos="100000">
                    <a:srgbClr val="EAEAEA">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57374" name="Freeform 30"/>
          <p:cNvSpPr>
            <a:spLocks/>
          </p:cNvSpPr>
          <p:nvPr/>
        </p:nvSpPr>
        <p:spPr bwMode="auto">
          <a:xfrm>
            <a:off x="914400" y="1966913"/>
            <a:ext cx="1512888" cy="801687"/>
          </a:xfrm>
          <a:custGeom>
            <a:avLst/>
            <a:gdLst>
              <a:gd name="T0" fmla="*/ 182 w 1542"/>
              <a:gd name="T1" fmla="*/ 318 h 817"/>
              <a:gd name="T2" fmla="*/ 408 w 1542"/>
              <a:gd name="T3" fmla="*/ 318 h 817"/>
              <a:gd name="T4" fmla="*/ 499 w 1542"/>
              <a:gd name="T5" fmla="*/ 181 h 817"/>
              <a:gd name="T6" fmla="*/ 817 w 1542"/>
              <a:gd name="T7" fmla="*/ 181 h 817"/>
              <a:gd name="T8" fmla="*/ 907 w 1542"/>
              <a:gd name="T9" fmla="*/ 318 h 817"/>
              <a:gd name="T10" fmla="*/ 1180 w 1542"/>
              <a:gd name="T11" fmla="*/ 318 h 817"/>
              <a:gd name="T12" fmla="*/ 1406 w 1542"/>
              <a:gd name="T13" fmla="*/ 454 h 817"/>
              <a:gd name="T14" fmla="*/ 1497 w 1542"/>
              <a:gd name="T15" fmla="*/ 817 h 817"/>
              <a:gd name="T16" fmla="*/ 1134 w 1542"/>
              <a:gd name="T17" fmla="*/ 817 h 817"/>
              <a:gd name="T18" fmla="*/ 1180 w 1542"/>
              <a:gd name="T19" fmla="*/ 544 h 817"/>
              <a:gd name="T20" fmla="*/ 915 w 1542"/>
              <a:gd name="T21" fmla="*/ 493 h 817"/>
              <a:gd name="T22" fmla="*/ 817 w 1542"/>
              <a:gd name="T23" fmla="*/ 635 h 817"/>
              <a:gd name="T24" fmla="*/ 499 w 1542"/>
              <a:gd name="T25" fmla="*/ 635 h 817"/>
              <a:gd name="T26" fmla="*/ 408 w 1542"/>
              <a:gd name="T27" fmla="*/ 454 h 817"/>
              <a:gd name="T28" fmla="*/ 182 w 1542"/>
              <a:gd name="T29" fmla="*/ 454 h 817"/>
              <a:gd name="T30" fmla="*/ 0 w 1542"/>
              <a:gd name="T31" fmla="*/ 726 h 817"/>
              <a:gd name="T32" fmla="*/ 0 w 1542"/>
              <a:gd name="T33" fmla="*/ 0 h 817"/>
              <a:gd name="T34" fmla="*/ 182 w 1542"/>
              <a:gd name="T35" fmla="*/ 31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2" h="817">
                <a:moveTo>
                  <a:pt x="182" y="318"/>
                </a:moveTo>
                <a:lnTo>
                  <a:pt x="408" y="318"/>
                </a:lnTo>
                <a:lnTo>
                  <a:pt x="499" y="181"/>
                </a:lnTo>
                <a:lnTo>
                  <a:pt x="817" y="181"/>
                </a:lnTo>
                <a:lnTo>
                  <a:pt x="907" y="318"/>
                </a:lnTo>
                <a:lnTo>
                  <a:pt x="1180" y="318"/>
                </a:lnTo>
                <a:cubicBezTo>
                  <a:pt x="1263" y="341"/>
                  <a:pt x="1353" y="371"/>
                  <a:pt x="1406" y="454"/>
                </a:cubicBezTo>
                <a:cubicBezTo>
                  <a:pt x="1459" y="537"/>
                  <a:pt x="1542" y="757"/>
                  <a:pt x="1497" y="817"/>
                </a:cubicBezTo>
                <a:lnTo>
                  <a:pt x="1134" y="817"/>
                </a:lnTo>
                <a:cubicBezTo>
                  <a:pt x="1081" y="771"/>
                  <a:pt x="1217" y="598"/>
                  <a:pt x="1180" y="544"/>
                </a:cubicBezTo>
                <a:cubicBezTo>
                  <a:pt x="1143" y="490"/>
                  <a:pt x="975" y="478"/>
                  <a:pt x="915" y="493"/>
                </a:cubicBezTo>
                <a:lnTo>
                  <a:pt x="817" y="635"/>
                </a:lnTo>
                <a:lnTo>
                  <a:pt x="499" y="635"/>
                </a:lnTo>
                <a:lnTo>
                  <a:pt x="408" y="454"/>
                </a:lnTo>
                <a:lnTo>
                  <a:pt x="182" y="454"/>
                </a:lnTo>
                <a:lnTo>
                  <a:pt x="0" y="726"/>
                </a:lnTo>
                <a:lnTo>
                  <a:pt x="0" y="0"/>
                </a:lnTo>
                <a:lnTo>
                  <a:pt x="182" y="318"/>
                </a:lnTo>
                <a:close/>
              </a:path>
            </a:pathLst>
          </a:custGeom>
          <a:gradFill rotWithShape="1">
            <a:gsLst>
              <a:gs pos="0">
                <a:srgbClr val="EAEAEA">
                  <a:gamma/>
                  <a:shade val="46275"/>
                  <a:invGamma/>
                </a:srgbClr>
              </a:gs>
              <a:gs pos="50000">
                <a:srgbClr val="EAEAEA"/>
              </a:gs>
              <a:gs pos="100000">
                <a:srgbClr val="EAEAEA">
                  <a:gamma/>
                  <a:shade val="46275"/>
                  <a:invGamma/>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7377" name="Freeform 33"/>
          <p:cNvSpPr>
            <a:spLocks/>
          </p:cNvSpPr>
          <p:nvPr/>
        </p:nvSpPr>
        <p:spPr bwMode="auto">
          <a:xfrm>
            <a:off x="1308100" y="2133600"/>
            <a:ext cx="512763" cy="457200"/>
          </a:xfrm>
          <a:custGeom>
            <a:avLst/>
            <a:gdLst>
              <a:gd name="T0" fmla="*/ 6 w 323"/>
              <a:gd name="T1" fmla="*/ 92 h 288"/>
              <a:gd name="T2" fmla="*/ 0 w 323"/>
              <a:gd name="T3" fmla="*/ 178 h 288"/>
              <a:gd name="T4" fmla="*/ 64 w 323"/>
              <a:gd name="T5" fmla="*/ 288 h 288"/>
              <a:gd name="T6" fmla="*/ 254 w 323"/>
              <a:gd name="T7" fmla="*/ 288 h 288"/>
              <a:gd name="T8" fmla="*/ 323 w 323"/>
              <a:gd name="T9" fmla="*/ 190 h 288"/>
              <a:gd name="T10" fmla="*/ 323 w 323"/>
              <a:gd name="T11" fmla="*/ 104 h 288"/>
              <a:gd name="T12" fmla="*/ 265 w 323"/>
              <a:gd name="T13" fmla="*/ 6 h 288"/>
              <a:gd name="T14" fmla="*/ 75 w 323"/>
              <a:gd name="T15" fmla="*/ 0 h 288"/>
              <a:gd name="T16" fmla="*/ 6 w 323"/>
              <a:gd name="T17" fmla="*/ 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88">
                <a:moveTo>
                  <a:pt x="6" y="92"/>
                </a:moveTo>
                <a:lnTo>
                  <a:pt x="0" y="178"/>
                </a:lnTo>
                <a:lnTo>
                  <a:pt x="64" y="288"/>
                </a:lnTo>
                <a:lnTo>
                  <a:pt x="254" y="288"/>
                </a:lnTo>
                <a:lnTo>
                  <a:pt x="323" y="190"/>
                </a:lnTo>
                <a:lnTo>
                  <a:pt x="323" y="104"/>
                </a:lnTo>
                <a:lnTo>
                  <a:pt x="265" y="6"/>
                </a:lnTo>
                <a:lnTo>
                  <a:pt x="75" y="0"/>
                </a:lnTo>
                <a:lnTo>
                  <a:pt x="6" y="92"/>
                </a:lnTo>
                <a:close/>
              </a:path>
            </a:pathLst>
          </a:custGeom>
          <a:gradFill rotWithShape="1">
            <a:gsLst>
              <a:gs pos="0">
                <a:srgbClr val="EAEAEA">
                  <a:gamma/>
                  <a:shade val="46275"/>
                  <a:invGamma/>
                </a:srgbClr>
              </a:gs>
              <a:gs pos="50000">
                <a:srgbClr val="EAEAEA"/>
              </a:gs>
              <a:gs pos="100000">
                <a:srgbClr val="EAEAEA">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Tree>
    <p:extLst>
      <p:ext uri="{BB962C8B-B14F-4D97-AF65-F5344CB8AC3E}">
        <p14:creationId xmlns:p14="http://schemas.microsoft.com/office/powerpoint/2010/main" val="2132682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fill="hold" nodeType="withEffect">
                                  <p:stCondLst>
                                    <p:cond delay="0"/>
                                  </p:stCondLst>
                                  <p:childTnLst>
                                    <p:set>
                                      <p:cBhvr>
                                        <p:cTn id="6" dur="1" fill="hold">
                                          <p:stCondLst>
                                            <p:cond delay="0"/>
                                          </p:stCondLst>
                                        </p:cTn>
                                        <p:tgtEl>
                                          <p:spTgt spid="57375"/>
                                        </p:tgtEl>
                                        <p:attrNameLst>
                                          <p:attrName>style.visibility</p:attrName>
                                        </p:attrNameLst>
                                      </p:cBhvr>
                                      <p:to>
                                        <p:strVal val="visible"/>
                                      </p:to>
                                    </p:set>
                                    <p:anim calcmode="lin" valueType="num">
                                      <p:cBhvr>
                                        <p:cTn id="7" dur="3000" fill="hold"/>
                                        <p:tgtEl>
                                          <p:spTgt spid="57375"/>
                                        </p:tgtEl>
                                        <p:attrNameLst>
                                          <p:attrName>ppt_w</p:attrName>
                                        </p:attrNameLst>
                                      </p:cBhvr>
                                      <p:tavLst>
                                        <p:tav tm="0" fmla="#ppt_w*sin(2.5*pi*$)">
                                          <p:val>
                                            <p:fltVal val="0"/>
                                          </p:val>
                                        </p:tav>
                                        <p:tav tm="100000">
                                          <p:val>
                                            <p:fltVal val="1"/>
                                          </p:val>
                                        </p:tav>
                                      </p:tavLst>
                                    </p:anim>
                                    <p:anim calcmode="lin" valueType="num">
                                      <p:cBhvr>
                                        <p:cTn id="8" dur="3000" fill="hold"/>
                                        <p:tgtEl>
                                          <p:spTgt spid="57375"/>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3000"/>
                            </p:stCondLst>
                            <p:childTnLst>
                              <p:par>
                                <p:cTn id="10" presetID="53" presetClass="entr" presetSubtype="0" fill="hold" nodeType="afterEffect">
                                  <p:stCondLst>
                                    <p:cond delay="0"/>
                                  </p:stCondLst>
                                  <p:childTnLst>
                                    <p:set>
                                      <p:cBhvr>
                                        <p:cTn id="11" dur="1" fill="hold">
                                          <p:stCondLst>
                                            <p:cond delay="0"/>
                                          </p:stCondLst>
                                        </p:cTn>
                                        <p:tgtEl>
                                          <p:spTgt spid="57378"/>
                                        </p:tgtEl>
                                        <p:attrNameLst>
                                          <p:attrName>style.visibility</p:attrName>
                                        </p:attrNameLst>
                                      </p:cBhvr>
                                      <p:to>
                                        <p:strVal val="visible"/>
                                      </p:to>
                                    </p:set>
                                    <p:anim calcmode="lin" valueType="num">
                                      <p:cBhvr>
                                        <p:cTn id="12" dur="500" fill="hold"/>
                                        <p:tgtEl>
                                          <p:spTgt spid="57378"/>
                                        </p:tgtEl>
                                        <p:attrNameLst>
                                          <p:attrName>ppt_w</p:attrName>
                                        </p:attrNameLst>
                                      </p:cBhvr>
                                      <p:tavLst>
                                        <p:tav tm="0">
                                          <p:val>
                                            <p:fltVal val="0"/>
                                          </p:val>
                                        </p:tav>
                                        <p:tav tm="100000">
                                          <p:val>
                                            <p:strVal val="#ppt_w"/>
                                          </p:val>
                                        </p:tav>
                                      </p:tavLst>
                                    </p:anim>
                                    <p:anim calcmode="lin" valueType="num">
                                      <p:cBhvr>
                                        <p:cTn id="13" dur="500" fill="hold"/>
                                        <p:tgtEl>
                                          <p:spTgt spid="57378"/>
                                        </p:tgtEl>
                                        <p:attrNameLst>
                                          <p:attrName>ppt_h</p:attrName>
                                        </p:attrNameLst>
                                      </p:cBhvr>
                                      <p:tavLst>
                                        <p:tav tm="0">
                                          <p:val>
                                            <p:fltVal val="0"/>
                                          </p:val>
                                        </p:tav>
                                        <p:tav tm="100000">
                                          <p:val>
                                            <p:strVal val="#ppt_h"/>
                                          </p:val>
                                        </p:tav>
                                      </p:tavLst>
                                    </p:anim>
                                    <p:animEffect transition="in" filter="fade">
                                      <p:cBhvr>
                                        <p:cTn id="14" dur="500"/>
                                        <p:tgtEl>
                                          <p:spTgt spid="57378"/>
                                        </p:tgtEl>
                                      </p:cBhvr>
                                    </p:animEffect>
                                  </p:childTnLst>
                                </p:cTn>
                              </p:par>
                            </p:childTnLst>
                          </p:cTn>
                        </p:par>
                        <p:par>
                          <p:cTn id="15" fill="hold" nodeType="afterGroup">
                            <p:stCondLst>
                              <p:cond delay="3500"/>
                            </p:stCondLst>
                            <p:childTnLst>
                              <p:par>
                                <p:cTn id="16" presetID="42" presetClass="path" presetSubtype="0" accel="50000" fill="hold" nodeType="afterEffect">
                                  <p:stCondLst>
                                    <p:cond delay="0"/>
                                  </p:stCondLst>
                                  <p:childTnLst>
                                    <p:animMotion origin="layout" path="M 0.00053 0.00879 L -4.72222E-6 0.18912 " pathEditMode="relative" rAng="0" ptsTypes="AA">
                                      <p:cBhvr>
                                        <p:cTn id="17" dur="2000" fill="hold"/>
                                        <p:tgtEl>
                                          <p:spTgt spid="57378"/>
                                        </p:tgtEl>
                                        <p:attrNameLst>
                                          <p:attrName>ppt_x</p:attrName>
                                          <p:attrName>ppt_y</p:attrName>
                                        </p:attrNameLst>
                                      </p:cBhvr>
                                      <p:rCtr x="-35" y="9005"/>
                                    </p:animMotion>
                                  </p:childTnLst>
                                </p:cTn>
                              </p:par>
                            </p:childTnLst>
                          </p:cTn>
                        </p:par>
                        <p:par>
                          <p:cTn id="18" fill="hold" nodeType="afterGroup">
                            <p:stCondLst>
                              <p:cond delay="5500"/>
                            </p:stCondLst>
                            <p:childTnLst>
                              <p:par>
                                <p:cTn id="19" presetID="10" presetClass="exit" presetSubtype="0" fill="hold" nodeType="afterEffect">
                                  <p:stCondLst>
                                    <p:cond delay="0"/>
                                  </p:stCondLst>
                                  <p:childTnLst>
                                    <p:animEffect transition="out" filter="fade">
                                      <p:cBhvr>
                                        <p:cTn id="20" dur="500"/>
                                        <p:tgtEl>
                                          <p:spTgt spid="57378"/>
                                        </p:tgtEl>
                                      </p:cBhvr>
                                    </p:animEffect>
                                    <p:set>
                                      <p:cBhvr>
                                        <p:cTn id="21" dur="1" fill="hold">
                                          <p:stCondLst>
                                            <p:cond delay="499"/>
                                          </p:stCondLst>
                                        </p:cTn>
                                        <p:tgtEl>
                                          <p:spTgt spid="57378"/>
                                        </p:tgtEl>
                                        <p:attrNameLst>
                                          <p:attrName>style.visibility</p:attrName>
                                        </p:attrNameLst>
                                      </p:cBhvr>
                                      <p:to>
                                        <p:strVal val="hidden"/>
                                      </p:to>
                                    </p:set>
                                  </p:childTnLst>
                                </p:cTn>
                              </p:par>
                            </p:childTnLst>
                          </p:cTn>
                        </p:par>
                        <p:par>
                          <p:cTn id="22" fill="hold" nodeType="afterGroup">
                            <p:stCondLst>
                              <p:cond delay="6000"/>
                            </p:stCondLst>
                            <p:childTnLst>
                              <p:par>
                                <p:cTn id="23" presetID="8" presetClass="emph" presetSubtype="0" fill="hold" nodeType="afterEffect">
                                  <p:stCondLst>
                                    <p:cond delay="0"/>
                                  </p:stCondLst>
                                  <p:childTnLst>
                                    <p:animRot by="5400000">
                                      <p:cBhvr>
                                        <p:cTn id="24" dur="2000" fill="hold"/>
                                        <p:tgtEl>
                                          <p:spTgt spid="57352"/>
                                        </p:tgtEl>
                                        <p:attrNameLst>
                                          <p:attrName>r</p:attrName>
                                        </p:attrNameLst>
                                      </p:cBhvr>
                                    </p:animRot>
                                  </p:childTnLst>
                                </p:cTn>
                              </p:par>
                            </p:childTnLst>
                          </p:cTn>
                        </p:par>
                        <p:par>
                          <p:cTn id="25" fill="hold" nodeType="afterGroup">
                            <p:stCondLst>
                              <p:cond delay="8000"/>
                            </p:stCondLst>
                            <p:childTnLst>
                              <p:par>
                                <p:cTn id="26" presetID="30" presetClass="entr" presetSubtype="0" fill="hold" nodeType="afterEffect">
                                  <p:stCondLst>
                                    <p:cond delay="0"/>
                                  </p:stCondLst>
                                  <p:childTnLst>
                                    <p:set>
                                      <p:cBhvr>
                                        <p:cTn id="27" dur="1" fill="hold">
                                          <p:stCondLst>
                                            <p:cond delay="0"/>
                                          </p:stCondLst>
                                        </p:cTn>
                                        <p:tgtEl>
                                          <p:spTgt spid="57383"/>
                                        </p:tgtEl>
                                        <p:attrNameLst>
                                          <p:attrName>style.visibility</p:attrName>
                                        </p:attrNameLst>
                                      </p:cBhvr>
                                      <p:to>
                                        <p:strVal val="visible"/>
                                      </p:to>
                                    </p:set>
                                    <p:animEffect transition="in" filter="fade">
                                      <p:cBhvr>
                                        <p:cTn id="28" dur="800" decel="100000"/>
                                        <p:tgtEl>
                                          <p:spTgt spid="57383"/>
                                        </p:tgtEl>
                                      </p:cBhvr>
                                    </p:animEffect>
                                    <p:anim calcmode="lin" valueType="num">
                                      <p:cBhvr>
                                        <p:cTn id="29" dur="800" decel="100000" fill="hold"/>
                                        <p:tgtEl>
                                          <p:spTgt spid="57383"/>
                                        </p:tgtEl>
                                        <p:attrNameLst>
                                          <p:attrName>style.rotation</p:attrName>
                                        </p:attrNameLst>
                                      </p:cBhvr>
                                      <p:tavLst>
                                        <p:tav tm="0">
                                          <p:val>
                                            <p:fltVal val="-90"/>
                                          </p:val>
                                        </p:tav>
                                        <p:tav tm="100000">
                                          <p:val>
                                            <p:fltVal val="0"/>
                                          </p:val>
                                        </p:tav>
                                      </p:tavLst>
                                    </p:anim>
                                    <p:anim calcmode="lin" valueType="num">
                                      <p:cBhvr>
                                        <p:cTn id="30" dur="800" decel="100000" fill="hold"/>
                                        <p:tgtEl>
                                          <p:spTgt spid="57383"/>
                                        </p:tgtEl>
                                        <p:attrNameLst>
                                          <p:attrName>ppt_x</p:attrName>
                                        </p:attrNameLst>
                                      </p:cBhvr>
                                      <p:tavLst>
                                        <p:tav tm="0">
                                          <p:val>
                                            <p:strVal val="#ppt_x+0.4"/>
                                          </p:val>
                                        </p:tav>
                                        <p:tav tm="100000">
                                          <p:val>
                                            <p:strVal val="#ppt_x-0.05"/>
                                          </p:val>
                                        </p:tav>
                                      </p:tavLst>
                                    </p:anim>
                                    <p:anim calcmode="lin" valueType="num">
                                      <p:cBhvr>
                                        <p:cTn id="31" dur="800" decel="100000" fill="hold"/>
                                        <p:tgtEl>
                                          <p:spTgt spid="57383"/>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57383"/>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57383"/>
                                        </p:tgtEl>
                                        <p:attrNameLst>
                                          <p:attrName>ppt_y</p:attrName>
                                        </p:attrNameLst>
                                      </p:cBhvr>
                                      <p:tavLst>
                                        <p:tav tm="0">
                                          <p:val>
                                            <p:strVal val="#ppt_y+0.1"/>
                                          </p:val>
                                        </p:tav>
                                        <p:tav tm="100000">
                                          <p:val>
                                            <p:strVal val="#ppt_y"/>
                                          </p:val>
                                        </p:tav>
                                      </p:tavLst>
                                    </p:anim>
                                  </p:childTnLst>
                                </p:cTn>
                              </p:par>
                            </p:childTnLst>
                          </p:cTn>
                        </p:par>
                        <p:par>
                          <p:cTn id="34" fill="hold" nodeType="afterGroup">
                            <p:stCondLst>
                              <p:cond delay="9000"/>
                            </p:stCondLst>
                            <p:childTnLst>
                              <p:par>
                                <p:cTn id="35" presetID="30" presetClass="entr" presetSubtype="0" fill="hold" nodeType="afterEffect">
                                  <p:stCondLst>
                                    <p:cond delay="0"/>
                                  </p:stCondLst>
                                  <p:childTnLst>
                                    <p:set>
                                      <p:cBhvr>
                                        <p:cTn id="36" dur="1" fill="hold">
                                          <p:stCondLst>
                                            <p:cond delay="0"/>
                                          </p:stCondLst>
                                        </p:cTn>
                                        <p:tgtEl>
                                          <p:spTgt spid="57384"/>
                                        </p:tgtEl>
                                        <p:attrNameLst>
                                          <p:attrName>style.visibility</p:attrName>
                                        </p:attrNameLst>
                                      </p:cBhvr>
                                      <p:to>
                                        <p:strVal val="visible"/>
                                      </p:to>
                                    </p:set>
                                    <p:animEffect transition="in" filter="fade">
                                      <p:cBhvr>
                                        <p:cTn id="37" dur="800" decel="100000"/>
                                        <p:tgtEl>
                                          <p:spTgt spid="57384"/>
                                        </p:tgtEl>
                                      </p:cBhvr>
                                    </p:animEffect>
                                    <p:anim calcmode="lin" valueType="num">
                                      <p:cBhvr>
                                        <p:cTn id="38" dur="800" decel="100000" fill="hold"/>
                                        <p:tgtEl>
                                          <p:spTgt spid="57384"/>
                                        </p:tgtEl>
                                        <p:attrNameLst>
                                          <p:attrName>style.rotation</p:attrName>
                                        </p:attrNameLst>
                                      </p:cBhvr>
                                      <p:tavLst>
                                        <p:tav tm="0">
                                          <p:val>
                                            <p:fltVal val="-90"/>
                                          </p:val>
                                        </p:tav>
                                        <p:tav tm="100000">
                                          <p:val>
                                            <p:fltVal val="0"/>
                                          </p:val>
                                        </p:tav>
                                      </p:tavLst>
                                    </p:anim>
                                    <p:anim calcmode="lin" valueType="num">
                                      <p:cBhvr>
                                        <p:cTn id="39" dur="800" decel="100000" fill="hold"/>
                                        <p:tgtEl>
                                          <p:spTgt spid="57384"/>
                                        </p:tgtEl>
                                        <p:attrNameLst>
                                          <p:attrName>ppt_x</p:attrName>
                                        </p:attrNameLst>
                                      </p:cBhvr>
                                      <p:tavLst>
                                        <p:tav tm="0">
                                          <p:val>
                                            <p:strVal val="#ppt_x+0.4"/>
                                          </p:val>
                                        </p:tav>
                                        <p:tav tm="100000">
                                          <p:val>
                                            <p:strVal val="#ppt_x-0.05"/>
                                          </p:val>
                                        </p:tav>
                                      </p:tavLst>
                                    </p:anim>
                                    <p:anim calcmode="lin" valueType="num">
                                      <p:cBhvr>
                                        <p:cTn id="40" dur="800" decel="100000" fill="hold"/>
                                        <p:tgtEl>
                                          <p:spTgt spid="57384"/>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57384"/>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5738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endParaRPr lang="en-US" smtClean="0">
              <a:cs typeface="+mj-cs"/>
            </a:endParaRPr>
          </a:p>
        </p:txBody>
      </p:sp>
      <p:sp>
        <p:nvSpPr>
          <p:cNvPr id="5123" name="Rectangle 3"/>
          <p:cNvSpPr>
            <a:spLocks noGrp="1" noChangeArrowheads="1"/>
          </p:cNvSpPr>
          <p:nvPr>
            <p:ph type="body" idx="1"/>
          </p:nvPr>
        </p:nvSpPr>
        <p:spPr>
          <a:xfrm>
            <a:off x="755650" y="1855788"/>
            <a:ext cx="8229600" cy="4525962"/>
          </a:xfrm>
        </p:spPr>
        <p:txBody>
          <a:bodyPr/>
          <a:lstStyle/>
          <a:p>
            <a:pPr eaLnBrk="1" hangingPunct="1">
              <a:lnSpc>
                <a:spcPct val="90000"/>
              </a:lnSpc>
              <a:buFontTx/>
              <a:buNone/>
              <a:defRPr/>
            </a:pPr>
            <a:r>
              <a:rPr lang="en-GB" sz="2800" smtClean="0">
                <a:latin typeface="Afallon" charset="0"/>
                <a:cs typeface="+mn-cs"/>
              </a:rPr>
              <a:t>	</a:t>
            </a:r>
            <a:r>
              <a:rPr lang="en-GB" sz="2800" u="sng" smtClean="0">
                <a:latin typeface="Afallon" charset="0"/>
                <a:cs typeface="+mn-cs"/>
              </a:rPr>
              <a:t>Question  </a:t>
            </a:r>
          </a:p>
          <a:p>
            <a:pPr eaLnBrk="1" hangingPunct="1">
              <a:lnSpc>
                <a:spcPct val="90000"/>
              </a:lnSpc>
              <a:buFontTx/>
              <a:buNone/>
              <a:defRPr/>
            </a:pPr>
            <a:r>
              <a:rPr lang="en-GB" sz="2800" smtClean="0">
                <a:latin typeface="Afallon" charset="0"/>
                <a:cs typeface="+mn-cs"/>
              </a:rPr>
              <a:t>	Even though too much cholesterol is linked to heart disease, our cells would not be able to survive without a some supply of cholesterol. Referring to the fluid mosaic model, explain why cholesterol is so important in animal plasma membranes. </a:t>
            </a:r>
          </a:p>
          <a:p>
            <a:pPr eaLnBrk="1" hangingPunct="1">
              <a:lnSpc>
                <a:spcPct val="90000"/>
              </a:lnSpc>
              <a:buFontTx/>
              <a:buNone/>
              <a:defRPr/>
            </a:pPr>
            <a:endParaRPr lang="en-GB" sz="2800" smtClean="0">
              <a:latin typeface="Afallon" charset="0"/>
              <a:cs typeface="+mn-cs"/>
            </a:endParaRPr>
          </a:p>
          <a:p>
            <a:pPr eaLnBrk="1" hangingPunct="1">
              <a:lnSpc>
                <a:spcPct val="90000"/>
              </a:lnSpc>
              <a:buFontTx/>
              <a:buNone/>
              <a:defRPr/>
            </a:pPr>
            <a:endParaRPr lang="en-GB" sz="2800" smtClean="0">
              <a:latin typeface="Afallon" charset="0"/>
              <a:cs typeface="+mn-cs"/>
            </a:endParaRPr>
          </a:p>
        </p:txBody>
      </p:sp>
      <p:pic>
        <p:nvPicPr>
          <p:cNvPr id="9219" name="Picture 5" descr="c514s1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363" y="260350"/>
            <a:ext cx="2735262"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Text Box 7"/>
          <p:cNvSpPr txBox="1">
            <a:spLocks noChangeArrowheads="1"/>
          </p:cNvSpPr>
          <p:nvPr/>
        </p:nvSpPr>
        <p:spPr bwMode="auto">
          <a:xfrm>
            <a:off x="8316913" y="6237288"/>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a:solidFill>
                  <a:schemeClr val="bg1"/>
                </a:solidFill>
                <a:cs typeface="+mn-cs"/>
              </a:rPr>
              <a:t>4.6</a:t>
            </a:r>
          </a:p>
        </p:txBody>
      </p:sp>
    </p:spTree>
    <p:extLst>
      <p:ext uri="{BB962C8B-B14F-4D97-AF65-F5344CB8AC3E}">
        <p14:creationId xmlns:p14="http://schemas.microsoft.com/office/powerpoint/2010/main" val="423468647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357687" y="2384226"/>
            <a:ext cx="5179219" cy="3437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2530" name="Rectangle 2"/>
          <p:cNvSpPr>
            <a:spLocks noGrp="1" noChangeArrowheads="1"/>
          </p:cNvSpPr>
          <p:nvPr>
            <p:ph type="title"/>
          </p:nvPr>
        </p:nvSpPr>
        <p:spPr>
          <a:xfrm>
            <a:off x="0" y="0"/>
            <a:ext cx="9161859" cy="1410891"/>
          </a:xfrm>
        </p:spPr>
        <p:txBody>
          <a:bodyPr anchor="b"/>
          <a:lstStyle/>
          <a:p>
            <a:pPr>
              <a:lnSpc>
                <a:spcPct val="89000"/>
              </a:lnSpc>
              <a:tabLst>
                <a:tab pos="669703" algn="l"/>
                <a:tab pos="669703" algn="l"/>
              </a:tabLst>
              <a:defRPr/>
            </a:pPr>
            <a:r>
              <a:rPr lang="en-US" smtClean="0"/>
              <a:t>Evidence for the</a:t>
            </a:r>
            <a:br>
              <a:rPr lang="en-US" smtClean="0"/>
            </a:br>
            <a:r>
              <a:rPr lang="en-US" smtClean="0"/>
              <a:t>Fluid Mosaic Model</a:t>
            </a:r>
          </a:p>
        </p:txBody>
      </p:sp>
      <p:sp>
        <p:nvSpPr>
          <p:cNvPr id="22531" name="Rectangle 3"/>
          <p:cNvSpPr>
            <a:spLocks noGrp="1" noChangeArrowheads="1"/>
          </p:cNvSpPr>
          <p:nvPr>
            <p:ph type="body" idx="1"/>
          </p:nvPr>
        </p:nvSpPr>
        <p:spPr>
          <a:xfrm>
            <a:off x="589360" y="1607344"/>
            <a:ext cx="4304109" cy="3857625"/>
          </a:xfrm>
        </p:spPr>
        <p:txBody>
          <a:bodyPr>
            <a:normAutofit fontScale="62500" lnSpcReduction="20000"/>
          </a:bodyPr>
          <a:lstStyle/>
          <a:p>
            <a:pPr>
              <a:lnSpc>
                <a:spcPts val="2250"/>
              </a:lnSpc>
              <a:spcBef>
                <a:spcPct val="0"/>
              </a:spcBef>
              <a:spcAft>
                <a:spcPts val="1406"/>
              </a:spcAft>
              <a:buSzPct val="130000"/>
              <a:buBlip>
                <a:blip r:embed="rId4"/>
              </a:buBlip>
              <a:tabLst>
                <a:tab pos="721047" algn="l"/>
                <a:tab pos="721047" algn="l"/>
                <a:tab pos="1045853" algn="l"/>
                <a:tab pos="1045853" algn="l"/>
              </a:tabLst>
              <a:defRPr/>
            </a:pPr>
            <a:r>
              <a:rPr lang="en-US" smtClean="0"/>
              <a:t>The invention of </a:t>
            </a:r>
            <a:r>
              <a:rPr lang="en-US" b="1" smtClean="0">
                <a:solidFill>
                  <a:srgbClr val="001BFF"/>
                </a:solidFill>
              </a:rPr>
              <a:t>freeze fracture electron microscopy</a:t>
            </a:r>
            <a:r>
              <a:rPr lang="en-US" smtClean="0"/>
              <a:t> has played</a:t>
            </a:r>
            <a:br>
              <a:rPr lang="en-US" smtClean="0"/>
            </a:br>
            <a:r>
              <a:rPr lang="en-US" smtClean="0"/>
              <a:t>a critical role in determining membrane structure.</a:t>
            </a:r>
          </a:p>
          <a:p>
            <a:pPr>
              <a:lnSpc>
                <a:spcPts val="2250"/>
              </a:lnSpc>
              <a:spcBef>
                <a:spcPct val="0"/>
              </a:spcBef>
              <a:spcAft>
                <a:spcPts val="703"/>
              </a:spcAft>
              <a:buSzPct val="130000"/>
              <a:buBlip>
                <a:blip r:embed="rId4"/>
              </a:buBlip>
              <a:tabLst>
                <a:tab pos="721047" algn="l"/>
                <a:tab pos="721047" algn="l"/>
                <a:tab pos="1045853" algn="l"/>
                <a:tab pos="1045853" algn="l"/>
              </a:tabLst>
              <a:defRPr/>
            </a:pPr>
            <a:r>
              <a:rPr lang="en-US" smtClean="0"/>
              <a:t>The models revealed </a:t>
            </a:r>
            <a:r>
              <a:rPr lang="en-US" b="1" smtClean="0">
                <a:solidFill>
                  <a:srgbClr val="001BFF"/>
                </a:solidFill>
              </a:rPr>
              <a:t>pitted areas</a:t>
            </a:r>
            <a:r>
              <a:rPr lang="en-US" smtClean="0"/>
              <a:t> amongst a smooth background. </a:t>
            </a:r>
          </a:p>
          <a:p>
            <a:pPr lvl="1">
              <a:lnSpc>
                <a:spcPts val="1969"/>
              </a:lnSpc>
              <a:spcBef>
                <a:spcPct val="0"/>
              </a:spcBef>
              <a:spcAft>
                <a:spcPts val="1406"/>
              </a:spcAft>
              <a:buSzPct val="120000"/>
              <a:buBlip>
                <a:blip r:embed="rId5"/>
              </a:buBlip>
              <a:tabLst>
                <a:tab pos="721047" algn="l"/>
                <a:tab pos="721047" algn="l"/>
                <a:tab pos="1045853" algn="l"/>
                <a:tab pos="1045853" algn="l"/>
              </a:tabLst>
              <a:defRPr/>
            </a:pPr>
            <a:r>
              <a:rPr lang="en-US" smtClean="0"/>
              <a:t>The </a:t>
            </a:r>
            <a:r>
              <a:rPr lang="ja-JP" altLang="en-US" smtClean="0">
                <a:latin typeface="Arial"/>
              </a:rPr>
              <a:t>“</a:t>
            </a:r>
            <a:r>
              <a:rPr lang="en-US" smtClean="0"/>
              <a:t>pits</a:t>
            </a:r>
            <a:r>
              <a:rPr lang="ja-JP" altLang="en-US" smtClean="0">
                <a:latin typeface="Arial"/>
              </a:rPr>
              <a:t>”</a:t>
            </a:r>
            <a:r>
              <a:rPr lang="en-US" smtClean="0"/>
              <a:t> were the indentations </a:t>
            </a:r>
            <a:br>
              <a:rPr lang="en-US" smtClean="0"/>
            </a:br>
            <a:r>
              <a:rPr lang="en-US" smtClean="0"/>
              <a:t>left by the </a:t>
            </a:r>
            <a:r>
              <a:rPr lang="en-US" b="1" smtClean="0">
                <a:solidFill>
                  <a:srgbClr val="001BFF"/>
                </a:solidFill>
              </a:rPr>
              <a:t>embedded proteins</a:t>
            </a:r>
            <a:r>
              <a:rPr lang="en-US" smtClean="0"/>
              <a:t> within the phospholipid bilayer of </a:t>
            </a:r>
            <a:br>
              <a:rPr lang="en-US" smtClean="0"/>
            </a:br>
            <a:r>
              <a:rPr lang="en-US" smtClean="0"/>
              <a:t>the membrane.</a:t>
            </a:r>
          </a:p>
          <a:p>
            <a:pPr lvl="1">
              <a:lnSpc>
                <a:spcPts val="1969"/>
              </a:lnSpc>
              <a:spcBef>
                <a:spcPct val="0"/>
              </a:spcBef>
              <a:spcAft>
                <a:spcPts val="1406"/>
              </a:spcAft>
              <a:buSzPct val="120000"/>
              <a:buBlip>
                <a:blip r:embed="rId5"/>
              </a:buBlip>
              <a:tabLst>
                <a:tab pos="721047" algn="l"/>
                <a:tab pos="721047" algn="l"/>
                <a:tab pos="1045853" algn="l"/>
                <a:tab pos="1045853" algn="l"/>
              </a:tabLst>
              <a:defRPr/>
            </a:pPr>
            <a:r>
              <a:rPr lang="en-US" smtClean="0"/>
              <a:t>This evidence gave support to the fluid mosaic membrane model.</a:t>
            </a:r>
          </a:p>
        </p:txBody>
      </p:sp>
      <p:sp>
        <p:nvSpPr>
          <p:cNvPr id="22532" name="Rectangle 4"/>
          <p:cNvSpPr>
            <a:spLocks/>
          </p:cNvSpPr>
          <p:nvPr/>
        </p:nvSpPr>
        <p:spPr bwMode="auto">
          <a:xfrm>
            <a:off x="2268141" y="6018609"/>
            <a:ext cx="2768203" cy="607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400">
                <a:solidFill>
                  <a:srgbClr val="001BFF"/>
                </a:solidFill>
                <a:latin typeface="Arial" charset="0"/>
                <a:ea typeface="ＭＳ Ｐゴシック" charset="0"/>
                <a:cs typeface="Arial" charset="0"/>
                <a:sym typeface="Arial" charset="0"/>
              </a:rPr>
              <a:t>A </a:t>
            </a:r>
            <a:r>
              <a:rPr lang="en-US" sz="1400" b="1">
                <a:solidFill>
                  <a:srgbClr val="001BFF"/>
                </a:solidFill>
                <a:latin typeface="Arial" charset="0"/>
                <a:ea typeface="ＭＳ Ｐゴシック" charset="0"/>
                <a:cs typeface="Arial" charset="0"/>
                <a:sym typeface="Arial" charset="0"/>
              </a:rPr>
              <a:t>freeze fractured erythrocyte </a:t>
            </a:r>
            <a:r>
              <a:rPr lang="en-US" sz="1400">
                <a:solidFill>
                  <a:srgbClr val="001BFF"/>
                </a:solidFill>
                <a:latin typeface="Arial" charset="0"/>
                <a:ea typeface="ＭＳ Ｐゴシック" charset="0"/>
                <a:cs typeface="Arial" charset="0"/>
                <a:sym typeface="Arial" charset="0"/>
              </a:rPr>
              <a:t>(red blood cell) membrane magnified 120,</a:t>
            </a:r>
            <a:r>
              <a:rPr lang="en-US" sz="1300">
                <a:solidFill>
                  <a:srgbClr val="001BFF"/>
                </a:solidFill>
                <a:latin typeface="Arial" charset="0"/>
                <a:ea typeface="ＭＳ Ｐゴシック" charset="0"/>
                <a:cs typeface="Arial" charset="0"/>
                <a:sym typeface="Arial" charset="0"/>
              </a:rPr>
              <a:t>000</a:t>
            </a:r>
            <a:r>
              <a:rPr lang="en-US" sz="1400">
                <a:solidFill>
                  <a:srgbClr val="001BFF"/>
                </a:solidFill>
                <a:latin typeface="Arial" charset="0"/>
                <a:ea typeface="ＭＳ Ｐゴシック" charset="0"/>
                <a:cs typeface="Arial" charset="0"/>
                <a:sym typeface="Arial" charset="0"/>
              </a:rPr>
              <a:t> times by SEM. </a:t>
            </a:r>
          </a:p>
        </p:txBody>
      </p:sp>
      <p:sp>
        <p:nvSpPr>
          <p:cNvPr id="22533" name="Rectangle 5"/>
          <p:cNvSpPr>
            <a:spLocks/>
          </p:cNvSpPr>
          <p:nvPr/>
        </p:nvSpPr>
        <p:spPr bwMode="auto">
          <a:xfrm>
            <a:off x="6197203" y="-267891"/>
            <a:ext cx="973336"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90000"/>
              </a:lnSpc>
              <a:tabLst>
                <a:tab pos="366104" algn="l"/>
              </a:tabLst>
              <a:defRPr/>
            </a:pPr>
            <a:r>
              <a:rPr lang="en-US" sz="1400">
                <a:solidFill>
                  <a:srgbClr val="000000"/>
                </a:solidFill>
                <a:latin typeface="Arial" charset="0"/>
                <a:ea typeface="ＭＳ Ｐゴシック" charset="0"/>
                <a:cs typeface="Arial" charset="0"/>
                <a:sym typeface="Arial" charset="0"/>
              </a:rPr>
              <a:t>Plasma</a:t>
            </a:r>
          </a:p>
        </p:txBody>
      </p:sp>
      <p:sp>
        <p:nvSpPr>
          <p:cNvPr id="22534" name="Rectangle 6"/>
          <p:cNvSpPr>
            <a:spLocks/>
          </p:cNvSpPr>
          <p:nvPr/>
        </p:nvSpPr>
        <p:spPr bwMode="auto">
          <a:xfrm>
            <a:off x="5741789" y="1643062"/>
            <a:ext cx="2411016"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400" b="1">
                <a:solidFill>
                  <a:srgbClr val="FFFFFF"/>
                </a:solidFill>
                <a:latin typeface="Arial" charset="0"/>
                <a:ea typeface="ＭＳ Ｐゴシック" charset="0"/>
                <a:cs typeface="Arial" charset="0"/>
                <a:sym typeface="Arial" charset="0"/>
              </a:rPr>
              <a:t>P face</a:t>
            </a:r>
          </a:p>
          <a:p>
            <a:pPr marL="80364" algn="ctr">
              <a:tabLst>
                <a:tab pos="366104" algn="l"/>
              </a:tabLst>
              <a:defRPr/>
            </a:pPr>
            <a:r>
              <a:rPr lang="en-US" sz="1400" b="1">
                <a:solidFill>
                  <a:srgbClr val="FFFFFF"/>
                </a:solidFill>
                <a:latin typeface="Arial" charset="0"/>
                <a:ea typeface="ＭＳ Ｐゴシック" charset="0"/>
                <a:cs typeface="Arial" charset="0"/>
                <a:sym typeface="Arial" charset="0"/>
              </a:rPr>
              <a:t>(internal membrane layer)</a:t>
            </a:r>
          </a:p>
        </p:txBody>
      </p:sp>
      <p:sp>
        <p:nvSpPr>
          <p:cNvPr id="22535" name="Rectangle 7"/>
          <p:cNvSpPr>
            <a:spLocks/>
          </p:cNvSpPr>
          <p:nvPr/>
        </p:nvSpPr>
        <p:spPr bwMode="auto">
          <a:xfrm>
            <a:off x="5688211" y="6188273"/>
            <a:ext cx="2527102"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400" b="1">
                <a:solidFill>
                  <a:srgbClr val="FFFFFF"/>
                </a:solidFill>
                <a:latin typeface="Arial" charset="0"/>
                <a:ea typeface="ＭＳ Ｐゴシック" charset="0"/>
                <a:cs typeface="Arial" charset="0"/>
                <a:sym typeface="Arial" charset="0"/>
              </a:rPr>
              <a:t>E face</a:t>
            </a:r>
          </a:p>
          <a:p>
            <a:pPr marL="80364" algn="ctr">
              <a:tabLst>
                <a:tab pos="366104" algn="l"/>
              </a:tabLst>
              <a:defRPr/>
            </a:pPr>
            <a:r>
              <a:rPr lang="en-US" sz="1400" b="1">
                <a:solidFill>
                  <a:srgbClr val="FFFFFF"/>
                </a:solidFill>
                <a:latin typeface="Arial" charset="0"/>
                <a:ea typeface="ＭＳ Ｐゴシック" charset="0"/>
                <a:cs typeface="Arial" charset="0"/>
                <a:sym typeface="Arial" charset="0"/>
              </a:rPr>
              <a:t>(external membrane layer)</a:t>
            </a:r>
          </a:p>
        </p:txBody>
      </p:sp>
    </p:spTree>
    <p:extLst>
      <p:ext uri="{BB962C8B-B14F-4D97-AF65-F5344CB8AC3E}">
        <p14:creationId xmlns:p14="http://schemas.microsoft.com/office/powerpoint/2010/main" val="1327330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5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253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253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25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bldLvl="5"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8930" y="-8930"/>
            <a:ext cx="9187533" cy="866180"/>
          </a:xfrm>
        </p:spPr>
        <p:txBody>
          <a:bodyPr anchor="b"/>
          <a:lstStyle/>
          <a:p>
            <a:pPr>
              <a:tabLst>
                <a:tab pos="669703" algn="l"/>
              </a:tabLst>
              <a:defRPr/>
            </a:pPr>
            <a:r>
              <a:rPr lang="en-US" smtClean="0"/>
              <a:t>Freeze Fracture Technique</a:t>
            </a:r>
          </a:p>
        </p:txBody>
      </p:sp>
      <p:sp>
        <p:nvSpPr>
          <p:cNvPr id="23554" name="Rectangle 2"/>
          <p:cNvSpPr>
            <a:spLocks noGrp="1" noChangeArrowheads="1"/>
          </p:cNvSpPr>
          <p:nvPr>
            <p:ph type="body" idx="1"/>
          </p:nvPr>
        </p:nvSpPr>
        <p:spPr>
          <a:xfrm>
            <a:off x="508992" y="1160859"/>
            <a:ext cx="4795242" cy="4938117"/>
          </a:xfrm>
        </p:spPr>
        <p:txBody>
          <a:bodyPr>
            <a:normAutofit fontScale="55000" lnSpcReduction="20000"/>
          </a:bodyPr>
          <a:lstStyle/>
          <a:p>
            <a:pPr>
              <a:lnSpc>
                <a:spcPts val="1969"/>
              </a:lnSpc>
              <a:spcBef>
                <a:spcPct val="0"/>
              </a:spcBef>
              <a:spcAft>
                <a:spcPts val="1406"/>
              </a:spcAft>
              <a:buSzPct val="99000"/>
              <a:buFontTx/>
              <a:buAutoNum type="arabicPeriod"/>
              <a:tabLst>
                <a:tab pos="721047" algn="l"/>
                <a:tab pos="721047" algn="l"/>
                <a:tab pos="721047" algn="l"/>
                <a:tab pos="721047" algn="l"/>
                <a:tab pos="721047" algn="l"/>
                <a:tab pos="721047" algn="l"/>
              </a:tabLst>
              <a:defRPr/>
            </a:pPr>
            <a:r>
              <a:rPr lang="en-US" smtClean="0"/>
              <a:t> The sample is frozen in </a:t>
            </a:r>
            <a:r>
              <a:rPr lang="en-US" b="1" smtClean="0">
                <a:solidFill>
                  <a:srgbClr val="001BFF"/>
                </a:solidFill>
              </a:rPr>
              <a:t>liquid nitrogen</a:t>
            </a:r>
            <a:r>
              <a:rPr lang="en-US" smtClean="0"/>
              <a:t>. </a:t>
            </a:r>
          </a:p>
          <a:p>
            <a:pPr>
              <a:lnSpc>
                <a:spcPts val="1969"/>
              </a:lnSpc>
              <a:spcBef>
                <a:spcPct val="0"/>
              </a:spcBef>
              <a:spcAft>
                <a:spcPts val="1406"/>
              </a:spcAft>
              <a:buSzPct val="99000"/>
              <a:buFontTx/>
              <a:buAutoNum type="arabicPeriod"/>
              <a:tabLst>
                <a:tab pos="721047" algn="l"/>
                <a:tab pos="721047" algn="l"/>
                <a:tab pos="721047" algn="l"/>
                <a:tab pos="721047" algn="l"/>
                <a:tab pos="721047" algn="l"/>
                <a:tab pos="721047" algn="l"/>
              </a:tabLst>
              <a:defRPr/>
            </a:pPr>
            <a:r>
              <a:rPr lang="en-US" smtClean="0"/>
              <a:t> The sample is cut, breaking along the path </a:t>
            </a:r>
            <a:br>
              <a:rPr lang="en-US" smtClean="0"/>
            </a:br>
            <a:r>
              <a:rPr lang="en-US" smtClean="0"/>
              <a:t> of least resistance. In cell membranes this </a:t>
            </a:r>
            <a:br>
              <a:rPr lang="en-US" smtClean="0"/>
            </a:br>
            <a:r>
              <a:rPr lang="en-US" smtClean="0"/>
              <a:t> is between the </a:t>
            </a:r>
            <a:r>
              <a:rPr lang="en-US" b="1" smtClean="0">
                <a:solidFill>
                  <a:srgbClr val="001BFF"/>
                </a:solidFill>
              </a:rPr>
              <a:t>hydrophobic layers</a:t>
            </a:r>
            <a:r>
              <a:rPr lang="en-US" smtClean="0"/>
              <a:t>.</a:t>
            </a:r>
          </a:p>
          <a:p>
            <a:pPr>
              <a:lnSpc>
                <a:spcPts val="1969"/>
              </a:lnSpc>
              <a:spcBef>
                <a:spcPct val="0"/>
              </a:spcBef>
              <a:spcAft>
                <a:spcPts val="1406"/>
              </a:spcAft>
              <a:buClr>
                <a:schemeClr val="bg2"/>
              </a:buClr>
              <a:buSzPct val="99000"/>
              <a:buFontTx/>
              <a:buAutoNum type="arabicPeriod"/>
              <a:tabLst>
                <a:tab pos="721047" algn="l"/>
                <a:tab pos="721047" algn="l"/>
                <a:tab pos="721047" algn="l"/>
                <a:tab pos="721047" algn="l"/>
                <a:tab pos="721047" algn="l"/>
                <a:tab pos="721047" algn="l"/>
              </a:tabLst>
              <a:defRPr/>
            </a:pPr>
            <a:r>
              <a:rPr lang="en-US" smtClean="0">
                <a:solidFill>
                  <a:srgbClr val="001BFF"/>
                </a:solidFill>
              </a:rPr>
              <a:t> </a:t>
            </a:r>
            <a:r>
              <a:rPr lang="en-US" b="1" smtClean="0">
                <a:solidFill>
                  <a:srgbClr val="001BFF"/>
                </a:solidFill>
              </a:rPr>
              <a:t>Proteins do not break</a:t>
            </a:r>
            <a:r>
              <a:rPr lang="en-US" smtClean="0"/>
              <a:t>, but separate with </a:t>
            </a:r>
            <a:br>
              <a:rPr lang="en-US" smtClean="0"/>
            </a:br>
            <a:r>
              <a:rPr lang="en-US" smtClean="0"/>
              <a:t> one side of the membrane </a:t>
            </a:r>
            <a:r>
              <a:rPr lang="en-US" b="1" smtClean="0">
                <a:solidFill>
                  <a:srgbClr val="001BFF"/>
                </a:solidFill>
              </a:rPr>
              <a:t>(P-face</a:t>
            </a:r>
            <a:r>
              <a:rPr lang="en-US" smtClean="0"/>
              <a:t> or </a:t>
            </a:r>
            <a:br>
              <a:rPr lang="en-US" smtClean="0"/>
            </a:br>
            <a:r>
              <a:rPr lang="en-US" smtClean="0"/>
              <a:t> </a:t>
            </a:r>
            <a:r>
              <a:rPr lang="en-US" b="1" smtClean="0">
                <a:solidFill>
                  <a:srgbClr val="001BFF"/>
                </a:solidFill>
              </a:rPr>
              <a:t>protoplasmic face</a:t>
            </a:r>
            <a:r>
              <a:rPr lang="en-US" smtClean="0"/>
              <a:t>), leaving indentations </a:t>
            </a:r>
            <a:br>
              <a:rPr lang="en-US" smtClean="0"/>
            </a:br>
            <a:r>
              <a:rPr lang="en-US" smtClean="0"/>
              <a:t> within the matrix.</a:t>
            </a:r>
          </a:p>
          <a:p>
            <a:pPr>
              <a:lnSpc>
                <a:spcPts val="1969"/>
              </a:lnSpc>
              <a:spcBef>
                <a:spcPct val="0"/>
              </a:spcBef>
              <a:spcAft>
                <a:spcPts val="1406"/>
              </a:spcAft>
              <a:buClr>
                <a:schemeClr val="tx2"/>
              </a:buClr>
              <a:buSzPct val="99000"/>
              <a:buFontTx/>
              <a:buAutoNum type="arabicPeriod"/>
              <a:tabLst>
                <a:tab pos="721047" algn="l"/>
                <a:tab pos="721047" algn="l"/>
                <a:tab pos="721047" algn="l"/>
                <a:tab pos="721047" algn="l"/>
                <a:tab pos="721047" algn="l"/>
                <a:tab pos="721047" algn="l"/>
              </a:tabLst>
              <a:defRPr/>
            </a:pPr>
            <a:r>
              <a:rPr lang="en-US" smtClean="0">
                <a:solidFill>
                  <a:srgbClr val="001BFF"/>
                </a:solidFill>
              </a:rPr>
              <a:t> </a:t>
            </a:r>
            <a:r>
              <a:rPr lang="en-US" b="1" smtClean="0">
                <a:solidFill>
                  <a:srgbClr val="001BFF"/>
                </a:solidFill>
              </a:rPr>
              <a:t>Platinum</a:t>
            </a:r>
            <a:r>
              <a:rPr lang="en-US" smtClean="0"/>
              <a:t> is sprayed over the sample, </a:t>
            </a:r>
            <a:br>
              <a:rPr lang="en-US" smtClean="0"/>
            </a:br>
            <a:r>
              <a:rPr lang="en-US" smtClean="0"/>
              <a:t> which forms a shadow replica of the surface.</a:t>
            </a:r>
          </a:p>
          <a:p>
            <a:pPr>
              <a:lnSpc>
                <a:spcPts val="1969"/>
              </a:lnSpc>
              <a:spcBef>
                <a:spcPct val="0"/>
              </a:spcBef>
              <a:spcAft>
                <a:spcPts val="1406"/>
              </a:spcAft>
              <a:buClr>
                <a:schemeClr val="tx2"/>
              </a:buClr>
              <a:buSzPct val="99000"/>
              <a:buFontTx/>
              <a:buAutoNum type="arabicPeriod"/>
              <a:tabLst>
                <a:tab pos="721047" algn="l"/>
                <a:tab pos="721047" algn="l"/>
                <a:tab pos="721047" algn="l"/>
                <a:tab pos="721047" algn="l"/>
                <a:tab pos="721047" algn="l"/>
                <a:tab pos="721047" algn="l"/>
              </a:tabLst>
              <a:defRPr/>
            </a:pPr>
            <a:r>
              <a:rPr lang="en-US" smtClean="0">
                <a:solidFill>
                  <a:srgbClr val="001BFF"/>
                </a:solidFill>
              </a:rPr>
              <a:t> </a:t>
            </a:r>
            <a:r>
              <a:rPr lang="en-US" b="1" smtClean="0">
                <a:solidFill>
                  <a:srgbClr val="001BFF"/>
                </a:solidFill>
              </a:rPr>
              <a:t>Carbon</a:t>
            </a:r>
            <a:r>
              <a:rPr lang="en-US" smtClean="0"/>
              <a:t> is added for strength, and the</a:t>
            </a:r>
            <a:br>
              <a:rPr lang="en-US" smtClean="0"/>
            </a:br>
            <a:r>
              <a:rPr lang="en-US" smtClean="0"/>
              <a:t> organic material is digested away.</a:t>
            </a:r>
          </a:p>
          <a:p>
            <a:pPr>
              <a:lnSpc>
                <a:spcPts val="1969"/>
              </a:lnSpc>
              <a:spcBef>
                <a:spcPct val="0"/>
              </a:spcBef>
              <a:spcAft>
                <a:spcPts val="1406"/>
              </a:spcAft>
              <a:buClr>
                <a:schemeClr val="tx2"/>
              </a:buClr>
              <a:buSzPct val="99000"/>
              <a:buFontTx/>
              <a:buAutoNum type="arabicPeriod"/>
              <a:tabLst>
                <a:tab pos="721047" algn="l"/>
                <a:tab pos="721047" algn="l"/>
                <a:tab pos="721047" algn="l"/>
                <a:tab pos="721047" algn="l"/>
                <a:tab pos="721047" algn="l"/>
                <a:tab pos="721047" algn="l"/>
              </a:tabLst>
              <a:defRPr/>
            </a:pPr>
            <a:r>
              <a:rPr lang="en-US" smtClean="0">
                <a:solidFill>
                  <a:srgbClr val="0000FF"/>
                </a:solidFill>
              </a:rPr>
              <a:t> </a:t>
            </a:r>
            <a:r>
              <a:rPr lang="en-US" b="1" smtClean="0">
                <a:solidFill>
                  <a:srgbClr val="0000FF"/>
                </a:solidFill>
              </a:rPr>
              <a:t>Electron microscopy</a:t>
            </a:r>
            <a:r>
              <a:rPr lang="en-US" smtClean="0"/>
              <a:t> is used to capture an</a:t>
            </a:r>
            <a:br>
              <a:rPr lang="en-US" smtClean="0"/>
            </a:br>
            <a:r>
              <a:rPr lang="en-US" smtClean="0"/>
              <a:t> image of the fractured membrane.</a:t>
            </a:r>
          </a:p>
        </p:txBody>
      </p:sp>
      <p:sp>
        <p:nvSpPr>
          <p:cNvPr id="23555" name="Rectangle 3"/>
          <p:cNvSpPr>
            <a:spLocks/>
          </p:cNvSpPr>
          <p:nvPr/>
        </p:nvSpPr>
        <p:spPr bwMode="auto">
          <a:xfrm>
            <a:off x="5581055" y="5411390"/>
            <a:ext cx="3080742" cy="928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1BFF"/>
                </a:solidFill>
                <a:latin typeface="Arial" charset="0"/>
                <a:ea typeface="ＭＳ Ｐゴシック" charset="0"/>
                <a:cs typeface="Arial" charset="0"/>
                <a:sym typeface="Arial" charset="0"/>
              </a:rPr>
              <a:t>TEM clearly showing the </a:t>
            </a:r>
            <a:r>
              <a:rPr lang="en-US" sz="1300" b="1">
                <a:solidFill>
                  <a:srgbClr val="001BFF"/>
                </a:solidFill>
                <a:latin typeface="Arial" charset="0"/>
                <a:ea typeface="ＭＳ Ｐゴシック" charset="0"/>
                <a:cs typeface="Arial" charset="0"/>
                <a:sym typeface="Arial" charset="0"/>
              </a:rPr>
              <a:t>P- face</a:t>
            </a:r>
            <a:r>
              <a:rPr lang="en-US" sz="1300">
                <a:solidFill>
                  <a:srgbClr val="001BFF"/>
                </a:solidFill>
                <a:latin typeface="Arial" charset="0"/>
                <a:ea typeface="ＭＳ Ｐゴシック" charset="0"/>
                <a:cs typeface="Arial" charset="0"/>
                <a:sym typeface="Arial" charset="0"/>
              </a:rPr>
              <a:t> and the </a:t>
            </a:r>
            <a:r>
              <a:rPr lang="en-US" sz="1300" b="1">
                <a:solidFill>
                  <a:srgbClr val="001BFF"/>
                </a:solidFill>
                <a:latin typeface="Arial" charset="0"/>
                <a:ea typeface="ＭＳ Ｐゴシック" charset="0"/>
                <a:cs typeface="Arial" charset="0"/>
                <a:sym typeface="Arial" charset="0"/>
              </a:rPr>
              <a:t>E-face</a:t>
            </a:r>
            <a:r>
              <a:rPr lang="en-US" sz="1300">
                <a:solidFill>
                  <a:srgbClr val="001BFF"/>
                </a:solidFill>
                <a:latin typeface="Arial" charset="0"/>
                <a:ea typeface="ＭＳ Ｐゴシック" charset="0"/>
                <a:cs typeface="Arial" charset="0"/>
                <a:sym typeface="Arial" charset="0"/>
              </a:rPr>
              <a:t> of a freeze fractured cell membrane. Most of the membrane proteins are associated with the P-face. This gives the rough appearance.</a:t>
            </a:r>
          </a:p>
        </p:txBody>
      </p:sp>
      <p:grpSp>
        <p:nvGrpSpPr>
          <p:cNvPr id="19460" name="Group 4"/>
          <p:cNvGrpSpPr>
            <a:grpSpLocks/>
          </p:cNvGrpSpPr>
          <p:nvPr/>
        </p:nvGrpSpPr>
        <p:grpSpPr bwMode="auto">
          <a:xfrm>
            <a:off x="5692676" y="1165324"/>
            <a:ext cx="2857500" cy="3920133"/>
            <a:chOff x="0" y="0"/>
            <a:chExt cx="2560" cy="3512"/>
          </a:xfrm>
        </p:grpSpPr>
        <p:pic>
          <p:nvPicPr>
            <p:cNvPr id="235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76" y="476"/>
              <a:ext cx="3512" cy="25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3558" name="Rectangle 6"/>
            <p:cNvSpPr>
              <a:spLocks/>
            </p:cNvSpPr>
            <p:nvPr/>
          </p:nvSpPr>
          <p:spPr bwMode="auto">
            <a:xfrm>
              <a:off x="972" y="84"/>
              <a:ext cx="517" cy="20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500" b="1">
                  <a:solidFill>
                    <a:srgbClr val="FFFFFF"/>
                  </a:solidFill>
                  <a:latin typeface="Arial" charset="0"/>
                  <a:ea typeface="ＭＳ Ｐゴシック" charset="0"/>
                  <a:cs typeface="Arial" charset="0"/>
                  <a:sym typeface="Arial" charset="0"/>
                </a:rPr>
                <a:t>E-face</a:t>
              </a:r>
            </a:p>
          </p:txBody>
        </p:sp>
        <p:sp>
          <p:nvSpPr>
            <p:cNvPr id="23559" name="Rectangle 7"/>
            <p:cNvSpPr>
              <a:spLocks/>
            </p:cNvSpPr>
            <p:nvPr/>
          </p:nvSpPr>
          <p:spPr bwMode="auto">
            <a:xfrm>
              <a:off x="972" y="3276"/>
              <a:ext cx="517" cy="20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500" b="1">
                  <a:solidFill>
                    <a:srgbClr val="FFFFFF"/>
                  </a:solidFill>
                  <a:latin typeface="Arial" charset="0"/>
                  <a:ea typeface="ＭＳ Ｐゴシック" charset="0"/>
                  <a:cs typeface="Arial" charset="0"/>
                  <a:sym typeface="Arial" charset="0"/>
                </a:rPr>
                <a:t>P-face</a:t>
              </a:r>
            </a:p>
          </p:txBody>
        </p:sp>
      </p:grpSp>
    </p:spTree>
    <p:extLst>
      <p:ext uri="{BB962C8B-B14F-4D97-AF65-F5344CB8AC3E}">
        <p14:creationId xmlns:p14="http://schemas.microsoft.com/office/powerpoint/2010/main" val="28788350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55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355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355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355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355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355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bldLvl="5"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923048" y="1816634"/>
            <a:ext cx="4063008" cy="30439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4578" name="Rectangle 2"/>
          <p:cNvSpPr>
            <a:spLocks noGrp="1" noChangeArrowheads="1"/>
          </p:cNvSpPr>
          <p:nvPr>
            <p:ph type="title"/>
          </p:nvPr>
        </p:nvSpPr>
        <p:spPr>
          <a:xfrm>
            <a:off x="-8930" y="-8930"/>
            <a:ext cx="9187533" cy="812602"/>
          </a:xfrm>
        </p:spPr>
        <p:txBody>
          <a:bodyPr anchor="b"/>
          <a:lstStyle/>
          <a:p>
            <a:pPr>
              <a:tabLst>
                <a:tab pos="669703" algn="l"/>
              </a:tabLst>
              <a:defRPr/>
            </a:pPr>
            <a:r>
              <a:rPr lang="en-US" smtClean="0"/>
              <a:t>The Role of Membranes</a:t>
            </a:r>
          </a:p>
        </p:txBody>
      </p:sp>
      <p:sp>
        <p:nvSpPr>
          <p:cNvPr id="24579" name="Rectangle 3"/>
          <p:cNvSpPr>
            <a:spLocks noGrp="1" noChangeArrowheads="1"/>
          </p:cNvSpPr>
          <p:nvPr>
            <p:ph type="body" idx="1"/>
          </p:nvPr>
        </p:nvSpPr>
        <p:spPr>
          <a:xfrm>
            <a:off x="500063" y="1312664"/>
            <a:ext cx="4304109" cy="4446984"/>
          </a:xfrm>
        </p:spPr>
        <p:txBody>
          <a:bodyPr>
            <a:normAutofit fontScale="55000" lnSpcReduction="20000"/>
          </a:bodyPr>
          <a:lstStyle/>
          <a:p>
            <a:pPr>
              <a:lnSpc>
                <a:spcPts val="2250"/>
              </a:lnSpc>
              <a:spcBef>
                <a:spcPct val="0"/>
              </a:spcBef>
              <a:spcAft>
                <a:spcPts val="703"/>
              </a:spcAft>
              <a:buSzPct val="130000"/>
              <a:buBlip>
                <a:blip r:embed="rId4"/>
              </a:buBlip>
              <a:tabLst>
                <a:tab pos="721047" algn="l"/>
                <a:tab pos="1045853" algn="l"/>
                <a:tab pos="1045853" algn="l"/>
                <a:tab pos="721047" algn="l"/>
                <a:tab pos="1045853" algn="l"/>
                <a:tab pos="1045853" algn="l"/>
              </a:tabLst>
              <a:defRPr/>
            </a:pPr>
            <a:r>
              <a:rPr lang="en-US" b="1" smtClean="0">
                <a:solidFill>
                  <a:srgbClr val="001BFF"/>
                </a:solidFill>
              </a:rPr>
              <a:t>Membranes</a:t>
            </a:r>
            <a:r>
              <a:rPr lang="en-US" smtClean="0"/>
              <a:t> fulfill a role in </a:t>
            </a:r>
            <a:r>
              <a:rPr lang="en-US" b="1" smtClean="0">
                <a:solidFill>
                  <a:srgbClr val="001BFF"/>
                </a:solidFill>
              </a:rPr>
              <a:t>recognition </a:t>
            </a:r>
            <a:r>
              <a:rPr lang="en-US" smtClean="0"/>
              <a:t>and</a:t>
            </a:r>
            <a:r>
              <a:rPr lang="en-US" b="1" smtClean="0">
                <a:solidFill>
                  <a:srgbClr val="001BFF"/>
                </a:solidFill>
              </a:rPr>
              <a:t> communication</a:t>
            </a:r>
            <a:r>
              <a:rPr lang="en-US" smtClean="0"/>
              <a:t> between cells. </a:t>
            </a:r>
          </a:p>
          <a:p>
            <a:pPr lvl="1">
              <a:lnSpc>
                <a:spcPts val="1969"/>
              </a:lnSpc>
              <a:spcBef>
                <a:spcPct val="0"/>
              </a:spcBef>
              <a:spcAft>
                <a:spcPts val="1406"/>
              </a:spcAft>
              <a:buSzPct val="120000"/>
              <a:buBlip>
                <a:blip r:embed="rId5"/>
              </a:buBlip>
              <a:tabLst>
                <a:tab pos="721047" algn="l"/>
                <a:tab pos="1045853" algn="l"/>
                <a:tab pos="1045853" algn="l"/>
                <a:tab pos="721047" algn="l"/>
                <a:tab pos="1045853" algn="l"/>
                <a:tab pos="1045853" algn="l"/>
              </a:tabLst>
              <a:defRPr/>
            </a:pPr>
            <a:r>
              <a:rPr lang="en-US" smtClean="0"/>
              <a:t>This allows </a:t>
            </a:r>
            <a:r>
              <a:rPr lang="ja-JP" altLang="en-US" smtClean="0">
                <a:latin typeface="Arial"/>
              </a:rPr>
              <a:t>‘</a:t>
            </a:r>
            <a:r>
              <a:rPr lang="en-US" smtClean="0"/>
              <a:t>like</a:t>
            </a:r>
            <a:r>
              <a:rPr lang="ja-JP" altLang="en-US" smtClean="0">
                <a:latin typeface="Arial"/>
              </a:rPr>
              <a:t>’</a:t>
            </a:r>
            <a:r>
              <a:rPr lang="en-US" smtClean="0"/>
              <a:t> cells to form </a:t>
            </a:r>
            <a:r>
              <a:rPr lang="en-US" b="1" smtClean="0">
                <a:solidFill>
                  <a:srgbClr val="001BFF"/>
                </a:solidFill>
              </a:rPr>
              <a:t>tissues</a:t>
            </a:r>
            <a:r>
              <a:rPr lang="en-US" smtClean="0"/>
              <a:t> and </a:t>
            </a:r>
            <a:r>
              <a:rPr lang="en-US" b="1" smtClean="0">
                <a:solidFill>
                  <a:srgbClr val="001BFF"/>
                </a:solidFill>
              </a:rPr>
              <a:t>organs</a:t>
            </a:r>
            <a:r>
              <a:rPr lang="en-US" smtClean="0"/>
              <a:t>.</a:t>
            </a:r>
          </a:p>
          <a:p>
            <a:pPr lvl="1">
              <a:lnSpc>
                <a:spcPts val="1969"/>
              </a:lnSpc>
              <a:spcBef>
                <a:spcPct val="0"/>
              </a:spcBef>
              <a:spcAft>
                <a:spcPts val="1406"/>
              </a:spcAft>
              <a:buSzPct val="120000"/>
              <a:buBlip>
                <a:blip r:embed="rId5"/>
              </a:buBlip>
              <a:tabLst>
                <a:tab pos="721047" algn="l"/>
                <a:tab pos="1045853" algn="l"/>
                <a:tab pos="1045853" algn="l"/>
                <a:tab pos="721047" algn="l"/>
                <a:tab pos="1045853" algn="l"/>
                <a:tab pos="1045853" algn="l"/>
              </a:tabLst>
              <a:defRPr/>
            </a:pPr>
            <a:r>
              <a:rPr lang="en-US" smtClean="0"/>
              <a:t>It allows the body to </a:t>
            </a:r>
            <a:r>
              <a:rPr lang="en-US" b="1" smtClean="0">
                <a:solidFill>
                  <a:srgbClr val="001BFF"/>
                </a:solidFill>
              </a:rPr>
              <a:t>distinguish foreign material</a:t>
            </a:r>
            <a:r>
              <a:rPr lang="en-US" smtClean="0"/>
              <a:t> from its own tissue. </a:t>
            </a:r>
          </a:p>
          <a:p>
            <a:pPr>
              <a:lnSpc>
                <a:spcPts val="2250"/>
              </a:lnSpc>
              <a:spcBef>
                <a:spcPct val="0"/>
              </a:spcBef>
              <a:spcAft>
                <a:spcPts val="703"/>
              </a:spcAft>
              <a:buSzPct val="130000"/>
              <a:buBlip>
                <a:blip r:embed="rId4"/>
              </a:buBlip>
              <a:tabLst>
                <a:tab pos="721047" algn="l"/>
                <a:tab pos="1045853" algn="l"/>
                <a:tab pos="1045853" algn="l"/>
                <a:tab pos="721047" algn="l"/>
                <a:tab pos="1045853" algn="l"/>
                <a:tab pos="1045853" algn="l"/>
              </a:tabLst>
              <a:defRPr/>
            </a:pPr>
            <a:r>
              <a:rPr lang="en-US" smtClean="0"/>
              <a:t>Some membranes are involved in </a:t>
            </a:r>
            <a:r>
              <a:rPr lang="en-US" b="1" smtClean="0">
                <a:solidFill>
                  <a:srgbClr val="001BFF"/>
                </a:solidFill>
              </a:rPr>
              <a:t>membrane transport</a:t>
            </a:r>
            <a:r>
              <a:rPr lang="en-US" smtClean="0"/>
              <a:t>, where: </a:t>
            </a:r>
          </a:p>
          <a:p>
            <a:pPr lvl="1">
              <a:lnSpc>
                <a:spcPts val="1969"/>
              </a:lnSpc>
              <a:spcBef>
                <a:spcPct val="0"/>
              </a:spcBef>
              <a:spcAft>
                <a:spcPts val="1406"/>
              </a:spcAft>
              <a:buSzPct val="120000"/>
              <a:buBlip>
                <a:blip r:embed="rId5"/>
              </a:buBlip>
              <a:tabLst>
                <a:tab pos="721047" algn="l"/>
                <a:tab pos="1045853" algn="l"/>
                <a:tab pos="1045853" algn="l"/>
                <a:tab pos="721047" algn="l"/>
                <a:tab pos="1045853" algn="l"/>
                <a:tab pos="1045853" algn="l"/>
              </a:tabLst>
              <a:defRPr/>
            </a:pPr>
            <a:r>
              <a:rPr lang="en-US" smtClean="0"/>
              <a:t>materials required by the cell are imported into the cell. </a:t>
            </a:r>
          </a:p>
          <a:p>
            <a:pPr lvl="1">
              <a:lnSpc>
                <a:spcPts val="1969"/>
              </a:lnSpc>
              <a:spcBef>
                <a:spcPct val="0"/>
              </a:spcBef>
              <a:spcAft>
                <a:spcPts val="1406"/>
              </a:spcAft>
              <a:buSzPct val="120000"/>
              <a:buBlip>
                <a:blip r:embed="rId5"/>
              </a:buBlip>
              <a:tabLst>
                <a:tab pos="721047" algn="l"/>
                <a:tab pos="1045853" algn="l"/>
                <a:tab pos="1045853" algn="l"/>
                <a:tab pos="721047" algn="l"/>
                <a:tab pos="1045853" algn="l"/>
                <a:tab pos="1045853" algn="l"/>
              </a:tabLst>
              <a:defRPr/>
            </a:pPr>
            <a:r>
              <a:rPr lang="en-US" smtClean="0"/>
              <a:t>waste products are removed from the cell.</a:t>
            </a:r>
          </a:p>
        </p:txBody>
      </p:sp>
      <p:sp>
        <p:nvSpPr>
          <p:cNvPr id="24580" name="Line 4"/>
          <p:cNvSpPr>
            <a:spLocks noChangeShapeType="1"/>
          </p:cNvSpPr>
          <p:nvPr/>
        </p:nvSpPr>
        <p:spPr bwMode="auto">
          <a:xfrm rot="10800000" flipH="1">
            <a:off x="6818933" y="2912195"/>
            <a:ext cx="252264" cy="291331"/>
          </a:xfrm>
          <a:prstGeom prst="line">
            <a:avLst/>
          </a:prstGeom>
          <a:noFill/>
          <a:ln w="635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
        <p:nvSpPr>
          <p:cNvPr id="24581" name="Line 5"/>
          <p:cNvSpPr>
            <a:spLocks noChangeShapeType="1"/>
          </p:cNvSpPr>
          <p:nvPr/>
        </p:nvSpPr>
        <p:spPr bwMode="auto">
          <a:xfrm flipH="1">
            <a:off x="6475141" y="3299520"/>
            <a:ext cx="273471" cy="272355"/>
          </a:xfrm>
          <a:prstGeom prst="line">
            <a:avLst/>
          </a:prstGeom>
          <a:noFill/>
          <a:ln w="635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
        <p:nvSpPr>
          <p:cNvPr id="24582" name="Rectangle 6"/>
          <p:cNvSpPr>
            <a:spLocks/>
          </p:cNvSpPr>
          <p:nvPr/>
        </p:nvSpPr>
        <p:spPr bwMode="auto">
          <a:xfrm>
            <a:off x="5402461" y="5616773"/>
            <a:ext cx="3089672" cy="928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1BFF"/>
                </a:solidFill>
                <a:latin typeface="Arial" charset="0"/>
                <a:ea typeface="ＭＳ Ｐゴシック" charset="0"/>
                <a:cs typeface="Arial" charset="0"/>
                <a:sym typeface="Arial" charset="0"/>
              </a:rPr>
              <a:t>The plasma membrane surrounds the cell and has an important role in containment, transport, signaling and communication. The image above shows the plasma membranes of two neighboring cells.</a:t>
            </a:r>
          </a:p>
        </p:txBody>
      </p:sp>
    </p:spTree>
    <p:extLst>
      <p:ext uri="{BB962C8B-B14F-4D97-AF65-F5344CB8AC3E}">
        <p14:creationId xmlns:p14="http://schemas.microsoft.com/office/powerpoint/2010/main" val="2113879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457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457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457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457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457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45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bldLvl="5"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624456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Text Box 5"/>
          <p:cNvSpPr txBox="1">
            <a:spLocks noChangeArrowheads="1"/>
          </p:cNvSpPr>
          <p:nvPr/>
        </p:nvSpPr>
        <p:spPr bwMode="auto">
          <a:xfrm>
            <a:off x="2124075" y="2997200"/>
            <a:ext cx="5105400" cy="485775"/>
          </a:xfrm>
          <a:prstGeom prst="rect">
            <a:avLst/>
          </a:prstGeom>
          <a:solidFill>
            <a:srgbClr val="6666FF"/>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2400">
                <a:latin typeface="Tahoma" charset="0"/>
                <a:cs typeface="Arial" charset="0"/>
              </a:rPr>
              <a:t>Functions of the plasma membrane</a:t>
            </a:r>
          </a:p>
        </p:txBody>
      </p:sp>
      <p:sp>
        <p:nvSpPr>
          <p:cNvPr id="4102" name="Text Box 6"/>
          <p:cNvSpPr txBox="1">
            <a:spLocks noChangeArrowheads="1"/>
          </p:cNvSpPr>
          <p:nvPr/>
        </p:nvSpPr>
        <p:spPr bwMode="auto">
          <a:xfrm>
            <a:off x="304800" y="228600"/>
            <a:ext cx="34290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GB" sz="1600" b="1">
                <a:latin typeface="Tahoma" charset="0"/>
                <a:cs typeface="Arial" charset="0"/>
              </a:rPr>
              <a:t>The membrane acts as a boundary layer to contain the cytoplasm and forms different compartments inside organelles (mitochondria)</a:t>
            </a:r>
          </a:p>
        </p:txBody>
      </p:sp>
      <p:sp>
        <p:nvSpPr>
          <p:cNvPr id="4104" name="Text Box 8"/>
          <p:cNvSpPr txBox="1">
            <a:spLocks noChangeArrowheads="1"/>
          </p:cNvSpPr>
          <p:nvPr/>
        </p:nvSpPr>
        <p:spPr bwMode="auto">
          <a:xfrm>
            <a:off x="7010400" y="381000"/>
            <a:ext cx="1981200" cy="180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GB" sz="1600" b="1">
                <a:latin typeface="Tahoma" charset="0"/>
                <a:cs typeface="Arial" charset="0"/>
              </a:rPr>
              <a:t>The membrane is selectively permeable, it can select the chemicals which pass in and out of the cell</a:t>
            </a:r>
          </a:p>
        </p:txBody>
      </p:sp>
      <p:sp>
        <p:nvSpPr>
          <p:cNvPr id="4105" name="Text Box 9"/>
          <p:cNvSpPr txBox="1">
            <a:spLocks noChangeArrowheads="1"/>
          </p:cNvSpPr>
          <p:nvPr/>
        </p:nvSpPr>
        <p:spPr bwMode="auto">
          <a:xfrm>
            <a:off x="1258888" y="4568825"/>
            <a:ext cx="3429000"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GB" sz="1600" b="1" dirty="0">
                <a:latin typeface="Tahoma" charset="0"/>
                <a:cs typeface="Arial" charset="0"/>
              </a:rPr>
              <a:t>Some of the transport processes of the membrane happen automatically, these are passive transport processes. (osmosis and diffusion) Others require energy from the cell, these are active transport processes (active transport)</a:t>
            </a:r>
          </a:p>
        </p:txBody>
      </p:sp>
      <p:sp>
        <p:nvSpPr>
          <p:cNvPr id="4106" name="Line 10"/>
          <p:cNvSpPr>
            <a:spLocks noChangeShapeType="1"/>
          </p:cNvSpPr>
          <p:nvPr/>
        </p:nvSpPr>
        <p:spPr bwMode="auto">
          <a:xfrm>
            <a:off x="2124075" y="1700213"/>
            <a:ext cx="295275" cy="12096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107" name="Line 11"/>
          <p:cNvSpPr>
            <a:spLocks noChangeShapeType="1"/>
          </p:cNvSpPr>
          <p:nvPr/>
        </p:nvSpPr>
        <p:spPr bwMode="auto">
          <a:xfrm flipH="1">
            <a:off x="4038600" y="2362200"/>
            <a:ext cx="838200" cy="609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108" name="Line 12"/>
          <p:cNvSpPr>
            <a:spLocks noChangeShapeType="1"/>
          </p:cNvSpPr>
          <p:nvPr/>
        </p:nvSpPr>
        <p:spPr bwMode="auto">
          <a:xfrm flipH="1">
            <a:off x="6324600" y="1676400"/>
            <a:ext cx="685800" cy="1295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109" name="Line 13"/>
          <p:cNvSpPr>
            <a:spLocks noChangeShapeType="1"/>
          </p:cNvSpPr>
          <p:nvPr/>
        </p:nvSpPr>
        <p:spPr bwMode="auto">
          <a:xfrm flipH="1">
            <a:off x="3200400" y="3429000"/>
            <a:ext cx="0" cy="1143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110" name="Text Box 14"/>
          <p:cNvSpPr txBox="1">
            <a:spLocks noChangeArrowheads="1"/>
          </p:cNvSpPr>
          <p:nvPr/>
        </p:nvSpPr>
        <p:spPr bwMode="auto">
          <a:xfrm>
            <a:off x="4724400" y="4419600"/>
            <a:ext cx="24384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GB" sz="1600" b="1">
                <a:latin typeface="Tahoma" charset="0"/>
                <a:cs typeface="Arial" charset="0"/>
              </a:rPr>
              <a:t>The membrane helps to protect the cell and acts as a site of recognition (immune system)</a:t>
            </a:r>
          </a:p>
        </p:txBody>
      </p:sp>
      <p:sp>
        <p:nvSpPr>
          <p:cNvPr id="4111" name="Line 15"/>
          <p:cNvSpPr>
            <a:spLocks noChangeShapeType="1"/>
          </p:cNvSpPr>
          <p:nvPr/>
        </p:nvSpPr>
        <p:spPr bwMode="auto">
          <a:xfrm>
            <a:off x="5943600" y="3429000"/>
            <a:ext cx="38100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116" name="Text Box 20"/>
          <p:cNvSpPr txBox="1">
            <a:spLocks noChangeArrowheads="1"/>
          </p:cNvSpPr>
          <p:nvPr/>
        </p:nvSpPr>
        <p:spPr bwMode="auto">
          <a:xfrm>
            <a:off x="3851275" y="620713"/>
            <a:ext cx="19050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GB" sz="1600" b="1">
                <a:latin typeface="Tahoma" charset="0"/>
                <a:cs typeface="Arial" charset="0"/>
              </a:rPr>
              <a:t>The membrane provides a stable site for the binding and catalysis of enzymes</a:t>
            </a:r>
          </a:p>
        </p:txBody>
      </p:sp>
      <p:sp>
        <p:nvSpPr>
          <p:cNvPr id="4118" name="Text Box 22"/>
          <p:cNvSpPr txBox="1">
            <a:spLocks noChangeArrowheads="1"/>
          </p:cNvSpPr>
          <p:nvPr/>
        </p:nvSpPr>
        <p:spPr bwMode="auto">
          <a:xfrm>
            <a:off x="0" y="2420938"/>
            <a:ext cx="1604963"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1600" b="1">
                <a:latin typeface="Tahoma" charset="0"/>
                <a:cs typeface="Arial" charset="0"/>
              </a:rPr>
              <a:t>Inside organelles the membrane can fold increasing surface area e.g. mitochondria</a:t>
            </a:r>
          </a:p>
        </p:txBody>
      </p:sp>
      <p:sp>
        <p:nvSpPr>
          <p:cNvPr id="4119" name="Text Box 23"/>
          <p:cNvSpPr txBox="1">
            <a:spLocks noChangeArrowheads="1"/>
          </p:cNvSpPr>
          <p:nvPr/>
        </p:nvSpPr>
        <p:spPr bwMode="auto">
          <a:xfrm>
            <a:off x="7451725" y="3573463"/>
            <a:ext cx="149542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1600" b="1">
                <a:latin typeface="Tahoma" charset="0"/>
                <a:cs typeface="Arial" charset="0"/>
              </a:rPr>
              <a:t>They can form vesicles to transport chemicals</a:t>
            </a:r>
          </a:p>
        </p:txBody>
      </p:sp>
      <p:sp>
        <p:nvSpPr>
          <p:cNvPr id="4120" name="Line 24"/>
          <p:cNvSpPr>
            <a:spLocks noChangeShapeType="1"/>
          </p:cNvSpPr>
          <p:nvPr/>
        </p:nvSpPr>
        <p:spPr bwMode="auto">
          <a:xfrm flipH="1" flipV="1">
            <a:off x="7019925" y="3573463"/>
            <a:ext cx="431800" cy="431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121" name="Line 25"/>
          <p:cNvSpPr>
            <a:spLocks noChangeShapeType="1"/>
          </p:cNvSpPr>
          <p:nvPr/>
        </p:nvSpPr>
        <p:spPr bwMode="auto">
          <a:xfrm flipV="1">
            <a:off x="1692275" y="3500438"/>
            <a:ext cx="576263" cy="504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Tree>
    <p:extLst>
      <p:ext uri="{BB962C8B-B14F-4D97-AF65-F5344CB8AC3E}">
        <p14:creationId xmlns:p14="http://schemas.microsoft.com/office/powerpoint/2010/main" val="18054398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cBhvr additive="base">
                                        <p:cTn id="7" dur="500" fill="hold"/>
                                        <p:tgtEl>
                                          <p:spTgt spid="4102"/>
                                        </p:tgtEl>
                                        <p:attrNameLst>
                                          <p:attrName>ppt_x</p:attrName>
                                        </p:attrNameLst>
                                      </p:cBhvr>
                                      <p:tavLst>
                                        <p:tav tm="0">
                                          <p:val>
                                            <p:strVal val="0-#ppt_w/2"/>
                                          </p:val>
                                        </p:tav>
                                        <p:tav tm="100000">
                                          <p:val>
                                            <p:strVal val="#ppt_x"/>
                                          </p:val>
                                        </p:tav>
                                      </p:tavLst>
                                    </p:anim>
                                    <p:anim calcmode="lin" valueType="num">
                                      <p:cBhvr additive="base">
                                        <p:cTn id="8" dur="500" fill="hold"/>
                                        <p:tgtEl>
                                          <p:spTgt spid="410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116"/>
                                        </p:tgtEl>
                                        <p:attrNameLst>
                                          <p:attrName>style.visibility</p:attrName>
                                        </p:attrNameLst>
                                      </p:cBhvr>
                                      <p:to>
                                        <p:strVal val="visible"/>
                                      </p:to>
                                    </p:set>
                                    <p:anim calcmode="lin" valueType="num">
                                      <p:cBhvr additive="base">
                                        <p:cTn id="13" dur="500" fill="hold"/>
                                        <p:tgtEl>
                                          <p:spTgt spid="4116"/>
                                        </p:tgtEl>
                                        <p:attrNameLst>
                                          <p:attrName>ppt_x</p:attrName>
                                        </p:attrNameLst>
                                      </p:cBhvr>
                                      <p:tavLst>
                                        <p:tav tm="0">
                                          <p:val>
                                            <p:strVal val="#ppt_x"/>
                                          </p:val>
                                        </p:tav>
                                        <p:tav tm="100000">
                                          <p:val>
                                            <p:strVal val="#ppt_x"/>
                                          </p:val>
                                        </p:tav>
                                      </p:tavLst>
                                    </p:anim>
                                    <p:anim calcmode="lin" valueType="num">
                                      <p:cBhvr additive="base">
                                        <p:cTn id="14" dur="500" fill="hold"/>
                                        <p:tgtEl>
                                          <p:spTgt spid="4116"/>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04"/>
                                        </p:tgtEl>
                                        <p:attrNameLst>
                                          <p:attrName>style.visibility</p:attrName>
                                        </p:attrNameLst>
                                      </p:cBhvr>
                                      <p:to>
                                        <p:strVal val="visible"/>
                                      </p:to>
                                    </p:set>
                                    <p:anim calcmode="lin" valueType="num">
                                      <p:cBhvr additive="base">
                                        <p:cTn id="19" dur="500" fill="hold"/>
                                        <p:tgtEl>
                                          <p:spTgt spid="4104"/>
                                        </p:tgtEl>
                                        <p:attrNameLst>
                                          <p:attrName>ppt_x</p:attrName>
                                        </p:attrNameLst>
                                      </p:cBhvr>
                                      <p:tavLst>
                                        <p:tav tm="0">
                                          <p:val>
                                            <p:strVal val="#ppt_x"/>
                                          </p:val>
                                        </p:tav>
                                        <p:tav tm="100000">
                                          <p:val>
                                            <p:strVal val="#ppt_x"/>
                                          </p:val>
                                        </p:tav>
                                      </p:tavLst>
                                    </p:anim>
                                    <p:anim calcmode="lin" valueType="num">
                                      <p:cBhvr additive="base">
                                        <p:cTn id="20" dur="500" fill="hold"/>
                                        <p:tgtEl>
                                          <p:spTgt spid="410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4105"/>
                                        </p:tgtEl>
                                        <p:attrNameLst>
                                          <p:attrName>style.visibility</p:attrName>
                                        </p:attrNameLst>
                                      </p:cBhvr>
                                      <p:to>
                                        <p:strVal val="visible"/>
                                      </p:to>
                                    </p:set>
                                    <p:anim calcmode="lin" valueType="num">
                                      <p:cBhvr additive="base">
                                        <p:cTn id="25" dur="500" fill="hold"/>
                                        <p:tgtEl>
                                          <p:spTgt spid="4105"/>
                                        </p:tgtEl>
                                        <p:attrNameLst>
                                          <p:attrName>ppt_x</p:attrName>
                                        </p:attrNameLst>
                                      </p:cBhvr>
                                      <p:tavLst>
                                        <p:tav tm="0">
                                          <p:val>
                                            <p:strVal val="#ppt_x"/>
                                          </p:val>
                                        </p:tav>
                                        <p:tav tm="100000">
                                          <p:val>
                                            <p:strVal val="#ppt_x"/>
                                          </p:val>
                                        </p:tav>
                                      </p:tavLst>
                                    </p:anim>
                                    <p:anim calcmode="lin" valueType="num">
                                      <p:cBhvr additive="base">
                                        <p:cTn id="26"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110"/>
                                        </p:tgtEl>
                                        <p:attrNameLst>
                                          <p:attrName>style.visibility</p:attrName>
                                        </p:attrNameLst>
                                      </p:cBhvr>
                                      <p:to>
                                        <p:strVal val="visible"/>
                                      </p:to>
                                    </p:set>
                                    <p:anim calcmode="lin" valueType="num">
                                      <p:cBhvr additive="base">
                                        <p:cTn id="31" dur="500" fill="hold"/>
                                        <p:tgtEl>
                                          <p:spTgt spid="4110"/>
                                        </p:tgtEl>
                                        <p:attrNameLst>
                                          <p:attrName>ppt_x</p:attrName>
                                        </p:attrNameLst>
                                      </p:cBhvr>
                                      <p:tavLst>
                                        <p:tav tm="0">
                                          <p:val>
                                            <p:strVal val="1+#ppt_w/2"/>
                                          </p:val>
                                        </p:tav>
                                        <p:tav tm="100000">
                                          <p:val>
                                            <p:strVal val="#ppt_x"/>
                                          </p:val>
                                        </p:tav>
                                      </p:tavLst>
                                    </p:anim>
                                    <p:anim calcmode="lin" valueType="num">
                                      <p:cBhvr additive="base">
                                        <p:cTn id="32" dur="500" fill="hold"/>
                                        <p:tgtEl>
                                          <p:spTgt spid="4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autoUpdateAnimBg="0"/>
      <p:bldP spid="4104" grpId="0" autoUpdateAnimBg="0"/>
      <p:bldP spid="4105" grpId="0" autoUpdateAnimBg="0"/>
      <p:bldP spid="4110" grpId="0" autoUpdateAnimBg="0"/>
      <p:bldP spid="411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560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9461" y="1446610"/>
            <a:ext cx="4179094" cy="45485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5602" name="Rectangle 2"/>
          <p:cNvSpPr>
            <a:spLocks noGrp="1" noChangeArrowheads="1"/>
          </p:cNvSpPr>
          <p:nvPr>
            <p:ph type="title"/>
          </p:nvPr>
        </p:nvSpPr>
        <p:spPr>
          <a:xfrm>
            <a:off x="-17859" y="-35719"/>
            <a:ext cx="9187533" cy="892969"/>
          </a:xfrm>
        </p:spPr>
        <p:txBody>
          <a:bodyPr anchor="b"/>
          <a:lstStyle/>
          <a:p>
            <a:pPr>
              <a:tabLst>
                <a:tab pos="669703" algn="l"/>
              </a:tabLst>
              <a:defRPr/>
            </a:pPr>
            <a:r>
              <a:rPr lang="en-US" smtClean="0"/>
              <a:t>Membrane Bound Organelles</a:t>
            </a:r>
          </a:p>
        </p:txBody>
      </p:sp>
      <p:sp>
        <p:nvSpPr>
          <p:cNvPr id="25603" name="Rectangle 3"/>
          <p:cNvSpPr>
            <a:spLocks noGrp="1" noChangeArrowheads="1"/>
          </p:cNvSpPr>
          <p:nvPr>
            <p:ph type="body" idx="1"/>
          </p:nvPr>
        </p:nvSpPr>
        <p:spPr>
          <a:xfrm>
            <a:off x="357188" y="1169789"/>
            <a:ext cx="3589734" cy="5036344"/>
          </a:xfrm>
        </p:spPr>
        <p:txBody>
          <a:bodyPr>
            <a:normAutofit fontScale="47500" lnSpcReduction="20000"/>
          </a:bodyPr>
          <a:lstStyle/>
          <a:p>
            <a:pPr>
              <a:lnSpc>
                <a:spcPts val="2250"/>
              </a:lnSpc>
              <a:spcBef>
                <a:spcPct val="0"/>
              </a:spcBef>
              <a:spcAft>
                <a:spcPts val="1406"/>
              </a:spcAft>
              <a:buSzPct val="130000"/>
              <a:buBlip>
                <a:blip r:embed="rId4"/>
              </a:buBlip>
              <a:tabLst>
                <a:tab pos="721047" algn="l"/>
                <a:tab pos="721047" algn="l"/>
                <a:tab pos="1045853" algn="l"/>
                <a:tab pos="1045853" algn="l"/>
                <a:tab pos="1045853" algn="l"/>
                <a:tab pos="1045853" algn="l"/>
                <a:tab pos="1045853" algn="l"/>
                <a:tab pos="1045853" algn="l"/>
                <a:tab pos="1045853" algn="l"/>
              </a:tabLst>
              <a:defRPr/>
            </a:pPr>
            <a:r>
              <a:rPr lang="en-US" smtClean="0"/>
              <a:t>Membranes are also found within eukaryotic cells as part of the structure of </a:t>
            </a:r>
            <a:r>
              <a:rPr lang="en-US" b="1" smtClean="0">
                <a:solidFill>
                  <a:srgbClr val="001BFF"/>
                </a:solidFill>
              </a:rPr>
              <a:t>membranous organelles</a:t>
            </a:r>
            <a:r>
              <a:rPr lang="en-US" smtClean="0"/>
              <a:t>.</a:t>
            </a:r>
          </a:p>
          <a:p>
            <a:pPr>
              <a:lnSpc>
                <a:spcPts val="2250"/>
              </a:lnSpc>
              <a:spcBef>
                <a:spcPct val="0"/>
              </a:spcBef>
              <a:spcAft>
                <a:spcPts val="703"/>
              </a:spcAft>
              <a:buSzPct val="130000"/>
              <a:buBlip>
                <a:blip r:embed="rId4"/>
              </a:buBlip>
              <a:tabLst>
                <a:tab pos="721047" algn="l"/>
                <a:tab pos="721047" algn="l"/>
                <a:tab pos="1045853" algn="l"/>
                <a:tab pos="1045853" algn="l"/>
                <a:tab pos="1045853" algn="l"/>
                <a:tab pos="1045853" algn="l"/>
                <a:tab pos="1045853" algn="l"/>
                <a:tab pos="1045853" algn="l"/>
                <a:tab pos="1045853" algn="l"/>
              </a:tabLst>
              <a:defRPr/>
            </a:pPr>
            <a:r>
              <a:rPr lang="en-US" smtClean="0"/>
              <a:t>Examples of membrane-bound organelles include:</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 pos="1045853" algn="l"/>
                <a:tab pos="1045853" algn="l"/>
                <a:tab pos="1045853" algn="l"/>
              </a:tabLst>
              <a:defRPr/>
            </a:pPr>
            <a:r>
              <a:rPr lang="en-US" smtClean="0"/>
              <a:t>mitochondria</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 pos="1045853" algn="l"/>
                <a:tab pos="1045853" algn="l"/>
                <a:tab pos="1045853" algn="l"/>
              </a:tabLst>
              <a:defRPr/>
            </a:pPr>
            <a:r>
              <a:rPr lang="en-US" smtClean="0"/>
              <a:t>nucleus</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 pos="1045853" algn="l"/>
                <a:tab pos="1045853" algn="l"/>
                <a:tab pos="1045853" algn="l"/>
              </a:tabLst>
              <a:defRPr/>
            </a:pPr>
            <a:r>
              <a:rPr lang="en-US" smtClean="0"/>
              <a:t>Golgi apparatus</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 pos="1045853" algn="l"/>
                <a:tab pos="1045853" algn="l"/>
                <a:tab pos="1045853" algn="l"/>
              </a:tabLst>
              <a:defRPr/>
            </a:pPr>
            <a:r>
              <a:rPr lang="en-US" smtClean="0"/>
              <a:t>endoplasmic reticulum</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 pos="1045853" algn="l"/>
                <a:tab pos="1045853" algn="l"/>
                <a:tab pos="1045853" algn="l"/>
              </a:tabLst>
              <a:defRPr/>
            </a:pPr>
            <a:r>
              <a:rPr lang="en-US" smtClean="0"/>
              <a:t>vesicles</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 pos="1045853" algn="l"/>
                <a:tab pos="1045853" algn="l"/>
                <a:tab pos="1045853" algn="l"/>
              </a:tabLst>
              <a:defRPr/>
            </a:pPr>
            <a:r>
              <a:rPr lang="en-US" smtClean="0"/>
              <a:t>vacuoles</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 pos="1045853" algn="l"/>
                <a:tab pos="1045853" algn="l"/>
                <a:tab pos="1045853" algn="l"/>
              </a:tabLst>
              <a:defRPr/>
            </a:pPr>
            <a:r>
              <a:rPr lang="en-US" smtClean="0"/>
              <a:t>chloroplasts (not shown, this example is of an animal cell)</a:t>
            </a:r>
          </a:p>
        </p:txBody>
      </p:sp>
      <p:grpSp>
        <p:nvGrpSpPr>
          <p:cNvPr id="25604" name="Group 4"/>
          <p:cNvGrpSpPr>
            <a:grpSpLocks/>
          </p:cNvGrpSpPr>
          <p:nvPr/>
        </p:nvGrpSpPr>
        <p:grpSpPr bwMode="auto">
          <a:xfrm>
            <a:off x="4009430" y="2000251"/>
            <a:ext cx="1134070" cy="847204"/>
            <a:chOff x="0" y="0"/>
            <a:chExt cx="1016" cy="759"/>
          </a:xfrm>
        </p:grpSpPr>
        <p:sp>
          <p:nvSpPr>
            <p:cNvPr id="25605" name="Rectangle 5"/>
            <p:cNvSpPr>
              <a:spLocks/>
            </p:cNvSpPr>
            <p:nvPr/>
          </p:nvSpPr>
          <p:spPr bwMode="auto">
            <a:xfrm>
              <a:off x="0" y="0"/>
              <a:ext cx="485"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Vesicle</a:t>
              </a:r>
              <a:endParaRPr lang="en-US" sz="1400">
                <a:solidFill>
                  <a:srgbClr val="000000"/>
                </a:solidFill>
                <a:latin typeface="Arial" charset="0"/>
                <a:ea typeface="ＭＳ Ｐゴシック" charset="0"/>
                <a:cs typeface="Arial" charset="0"/>
                <a:sym typeface="Arial" charset="0"/>
              </a:endParaRPr>
            </a:p>
          </p:txBody>
        </p:sp>
        <p:sp>
          <p:nvSpPr>
            <p:cNvPr id="25606" name="Line 6"/>
            <p:cNvSpPr>
              <a:spLocks noChangeShapeType="1"/>
            </p:cNvSpPr>
            <p:nvPr/>
          </p:nvSpPr>
          <p:spPr bwMode="auto">
            <a:xfrm rot="10800000">
              <a:off x="375" y="192"/>
              <a:ext cx="641" cy="567"/>
            </a:xfrm>
            <a:prstGeom prst="line">
              <a:avLst/>
            </a:prstGeom>
            <a:noFill/>
            <a:ln w="254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5607" name="Group 7"/>
          <p:cNvGrpSpPr>
            <a:grpSpLocks/>
          </p:cNvGrpSpPr>
          <p:nvPr/>
        </p:nvGrpSpPr>
        <p:grpSpPr bwMode="auto">
          <a:xfrm>
            <a:off x="4652367" y="1366242"/>
            <a:ext cx="831578" cy="1135187"/>
            <a:chOff x="0" y="0"/>
            <a:chExt cx="745" cy="1017"/>
          </a:xfrm>
        </p:grpSpPr>
        <p:sp>
          <p:nvSpPr>
            <p:cNvPr id="25608" name="Rectangle 8"/>
            <p:cNvSpPr>
              <a:spLocks/>
            </p:cNvSpPr>
            <p:nvPr/>
          </p:nvSpPr>
          <p:spPr bwMode="auto">
            <a:xfrm>
              <a:off x="0" y="0"/>
              <a:ext cx="576"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0000"/>
                  </a:solidFill>
                  <a:latin typeface="Arial" charset="0"/>
                  <a:ea typeface="ＭＳ Ｐゴシック" charset="0"/>
                  <a:cs typeface="Arial" charset="0"/>
                  <a:sym typeface="Arial" charset="0"/>
                </a:rPr>
                <a:t>Golgi</a:t>
              </a:r>
              <a:endParaRPr lang="en-US" sz="1400">
                <a:solidFill>
                  <a:srgbClr val="000000"/>
                </a:solidFill>
                <a:latin typeface="Arial" charset="0"/>
                <a:ea typeface="ＭＳ Ｐゴシック" charset="0"/>
                <a:cs typeface="Arial" charset="0"/>
                <a:sym typeface="Arial" charset="0"/>
              </a:endParaRPr>
            </a:p>
          </p:txBody>
        </p:sp>
        <p:sp>
          <p:nvSpPr>
            <p:cNvPr id="25609" name="Line 9"/>
            <p:cNvSpPr>
              <a:spLocks noChangeShapeType="1"/>
            </p:cNvSpPr>
            <p:nvPr/>
          </p:nvSpPr>
          <p:spPr bwMode="auto">
            <a:xfrm rot="10800000">
              <a:off x="415" y="256"/>
              <a:ext cx="320" cy="739"/>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5610" name="Group 10"/>
          <p:cNvGrpSpPr>
            <a:grpSpLocks/>
          </p:cNvGrpSpPr>
          <p:nvPr/>
        </p:nvGrpSpPr>
        <p:grpSpPr bwMode="auto">
          <a:xfrm>
            <a:off x="4670227" y="4246066"/>
            <a:ext cx="4121051" cy="2254746"/>
            <a:chOff x="0" y="20"/>
            <a:chExt cx="3692" cy="2020"/>
          </a:xfrm>
        </p:grpSpPr>
        <p:grpSp>
          <p:nvGrpSpPr>
            <p:cNvPr id="23568" name="Group 11"/>
            <p:cNvGrpSpPr>
              <a:grpSpLocks/>
            </p:cNvGrpSpPr>
            <p:nvPr/>
          </p:nvGrpSpPr>
          <p:grpSpPr bwMode="auto">
            <a:xfrm>
              <a:off x="0" y="297"/>
              <a:ext cx="1816" cy="1743"/>
              <a:chOff x="0" y="0"/>
              <a:chExt cx="1816" cy="1742"/>
            </a:xfrm>
          </p:grpSpPr>
          <p:sp>
            <p:nvSpPr>
              <p:cNvPr id="25612" name="Rectangle 12"/>
              <p:cNvSpPr>
                <a:spLocks/>
              </p:cNvSpPr>
              <p:nvPr/>
            </p:nvSpPr>
            <p:spPr bwMode="auto">
              <a:xfrm>
                <a:off x="0" y="1382"/>
                <a:ext cx="1816"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0000"/>
                    </a:solidFill>
                    <a:latin typeface="Arial" charset="0"/>
                    <a:ea typeface="ＭＳ Ｐゴシック" charset="0"/>
                    <a:cs typeface="Arial" charset="0"/>
                    <a:sym typeface="Arial" charset="0"/>
                  </a:rPr>
                  <a:t>Smooth </a:t>
                </a:r>
                <a:br>
                  <a:rPr lang="en-US" sz="1300">
                    <a:solidFill>
                      <a:srgbClr val="000000"/>
                    </a:solidFill>
                    <a:latin typeface="Arial" charset="0"/>
                    <a:ea typeface="ＭＳ Ｐゴシック" charset="0"/>
                    <a:cs typeface="Arial" charset="0"/>
                    <a:sym typeface="Arial" charset="0"/>
                  </a:rPr>
                </a:br>
                <a:r>
                  <a:rPr lang="en-US" sz="1300">
                    <a:solidFill>
                      <a:srgbClr val="000000"/>
                    </a:solidFill>
                    <a:latin typeface="Arial" charset="0"/>
                    <a:ea typeface="ＭＳ Ｐゴシック" charset="0"/>
                    <a:cs typeface="Arial" charset="0"/>
                    <a:sym typeface="Arial" charset="0"/>
                  </a:rPr>
                  <a:t>endoplasmic reticulum</a:t>
                </a:r>
              </a:p>
            </p:txBody>
          </p:sp>
          <p:sp>
            <p:nvSpPr>
              <p:cNvPr id="25613" name="Line 13"/>
              <p:cNvSpPr>
                <a:spLocks noChangeShapeType="1"/>
              </p:cNvSpPr>
              <p:nvPr/>
            </p:nvSpPr>
            <p:spPr bwMode="auto">
              <a:xfrm flipH="1">
                <a:off x="1014" y="23"/>
                <a:ext cx="189" cy="1289"/>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3569" name="Group 14"/>
            <p:cNvGrpSpPr>
              <a:grpSpLocks/>
            </p:cNvGrpSpPr>
            <p:nvPr/>
          </p:nvGrpSpPr>
          <p:grpSpPr bwMode="auto">
            <a:xfrm>
              <a:off x="1908" y="20"/>
              <a:ext cx="1784" cy="2018"/>
              <a:chOff x="12" y="20"/>
              <a:chExt cx="1784" cy="2018"/>
            </a:xfrm>
          </p:grpSpPr>
          <p:sp>
            <p:nvSpPr>
              <p:cNvPr id="25615" name="Rectangle 15"/>
              <p:cNvSpPr>
                <a:spLocks/>
              </p:cNvSpPr>
              <p:nvPr/>
            </p:nvSpPr>
            <p:spPr bwMode="auto">
              <a:xfrm>
                <a:off x="310" y="1680"/>
                <a:ext cx="1486" cy="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tabLst>
                    <a:tab pos="366104" algn="l"/>
                  </a:tabLst>
                  <a:defRPr/>
                </a:pPr>
                <a:r>
                  <a:rPr lang="en-US" sz="1300">
                    <a:solidFill>
                      <a:srgbClr val="000000"/>
                    </a:solidFill>
                    <a:latin typeface="Arial" charset="0"/>
                    <a:ea typeface="ＭＳ Ｐゴシック" charset="0"/>
                    <a:cs typeface="Arial" charset="0"/>
                    <a:sym typeface="Arial" charset="0"/>
                  </a:rPr>
                  <a:t>Rough</a:t>
                </a:r>
                <a:br>
                  <a:rPr lang="en-US" sz="1300">
                    <a:solidFill>
                      <a:srgbClr val="000000"/>
                    </a:solidFill>
                    <a:latin typeface="Arial" charset="0"/>
                    <a:ea typeface="ＭＳ Ｐゴシック" charset="0"/>
                    <a:cs typeface="Arial" charset="0"/>
                    <a:sym typeface="Arial" charset="0"/>
                  </a:rPr>
                </a:br>
                <a:r>
                  <a:rPr lang="en-US" sz="1300">
                    <a:solidFill>
                      <a:srgbClr val="000000"/>
                    </a:solidFill>
                    <a:latin typeface="Arial" charset="0"/>
                    <a:ea typeface="ＭＳ Ｐゴシック" charset="0"/>
                    <a:cs typeface="Arial" charset="0"/>
                    <a:sym typeface="Arial" charset="0"/>
                  </a:rPr>
                  <a:t>endoplasmic reticulum</a:t>
                </a:r>
              </a:p>
            </p:txBody>
          </p:sp>
          <p:sp>
            <p:nvSpPr>
              <p:cNvPr id="25616" name="Line 16"/>
              <p:cNvSpPr>
                <a:spLocks noChangeShapeType="1"/>
              </p:cNvSpPr>
              <p:nvPr/>
            </p:nvSpPr>
            <p:spPr bwMode="auto">
              <a:xfrm>
                <a:off x="12" y="20"/>
                <a:ext cx="995" cy="1640"/>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grpSp>
        <p:nvGrpSpPr>
          <p:cNvPr id="25617" name="Group 17"/>
          <p:cNvGrpSpPr>
            <a:grpSpLocks/>
          </p:cNvGrpSpPr>
          <p:nvPr/>
        </p:nvGrpSpPr>
        <p:grpSpPr bwMode="auto">
          <a:xfrm>
            <a:off x="7579072" y="1928813"/>
            <a:ext cx="1179835" cy="1415355"/>
            <a:chOff x="14" y="0"/>
            <a:chExt cx="1057" cy="1268"/>
          </a:xfrm>
        </p:grpSpPr>
        <p:sp>
          <p:nvSpPr>
            <p:cNvPr id="25618" name="Rectangle 18"/>
            <p:cNvSpPr>
              <a:spLocks/>
            </p:cNvSpPr>
            <p:nvPr/>
          </p:nvSpPr>
          <p:spPr bwMode="auto">
            <a:xfrm>
              <a:off x="216" y="0"/>
              <a:ext cx="855"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Mitochondria</a:t>
              </a:r>
              <a:endParaRPr lang="en-US" sz="1400">
                <a:solidFill>
                  <a:srgbClr val="000000"/>
                </a:solidFill>
                <a:latin typeface="Arial" charset="0"/>
                <a:ea typeface="ＭＳ Ｐゴシック" charset="0"/>
                <a:cs typeface="Arial" charset="0"/>
                <a:sym typeface="Arial" charset="0"/>
              </a:endParaRPr>
            </a:p>
          </p:txBody>
        </p:sp>
        <p:sp>
          <p:nvSpPr>
            <p:cNvPr id="25619" name="Line 19"/>
            <p:cNvSpPr>
              <a:spLocks noChangeShapeType="1"/>
            </p:cNvSpPr>
            <p:nvPr/>
          </p:nvSpPr>
          <p:spPr bwMode="auto">
            <a:xfrm rot="10800000" flipH="1">
              <a:off x="14" y="247"/>
              <a:ext cx="754" cy="1021"/>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5620" name="Group 20"/>
          <p:cNvGrpSpPr>
            <a:grpSpLocks/>
          </p:cNvGrpSpPr>
          <p:nvPr/>
        </p:nvGrpSpPr>
        <p:grpSpPr bwMode="auto">
          <a:xfrm>
            <a:off x="6268641" y="991196"/>
            <a:ext cx="1035844" cy="2119685"/>
            <a:chOff x="0" y="0"/>
            <a:chExt cx="928" cy="1899"/>
          </a:xfrm>
        </p:grpSpPr>
        <p:sp>
          <p:nvSpPr>
            <p:cNvPr id="25621" name="Rectangle 21"/>
            <p:cNvSpPr>
              <a:spLocks/>
            </p:cNvSpPr>
            <p:nvPr/>
          </p:nvSpPr>
          <p:spPr bwMode="auto">
            <a:xfrm>
              <a:off x="0" y="0"/>
              <a:ext cx="928"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0000"/>
                  </a:solidFill>
                  <a:latin typeface="Arial" charset="0"/>
                  <a:ea typeface="ＭＳ Ｐゴシック" charset="0"/>
                  <a:cs typeface="Arial" charset="0"/>
                  <a:sym typeface="Arial" charset="0"/>
                </a:rPr>
                <a:t>Nucleus</a:t>
              </a:r>
              <a:endParaRPr lang="en-US" sz="1400">
                <a:solidFill>
                  <a:srgbClr val="000000"/>
                </a:solidFill>
                <a:latin typeface="Arial" charset="0"/>
                <a:ea typeface="ＭＳ Ｐゴシック" charset="0"/>
                <a:cs typeface="Arial" charset="0"/>
                <a:sym typeface="Arial" charset="0"/>
              </a:endParaRPr>
            </a:p>
          </p:txBody>
        </p:sp>
        <p:sp>
          <p:nvSpPr>
            <p:cNvPr id="25622" name="Line 22"/>
            <p:cNvSpPr>
              <a:spLocks noChangeShapeType="1"/>
            </p:cNvSpPr>
            <p:nvPr/>
          </p:nvSpPr>
          <p:spPr bwMode="auto">
            <a:xfrm rot="10800000" flipH="1">
              <a:off x="114" y="192"/>
              <a:ext cx="357" cy="1683"/>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5623" name="Group 23"/>
          <p:cNvGrpSpPr>
            <a:grpSpLocks/>
          </p:cNvGrpSpPr>
          <p:nvPr/>
        </p:nvGrpSpPr>
        <p:grpSpPr bwMode="auto">
          <a:xfrm>
            <a:off x="7004224" y="1393032"/>
            <a:ext cx="867296" cy="1145232"/>
            <a:chOff x="11" y="0"/>
            <a:chExt cx="777" cy="1026"/>
          </a:xfrm>
        </p:grpSpPr>
        <p:sp>
          <p:nvSpPr>
            <p:cNvPr id="25624" name="Rectangle 24"/>
            <p:cNvSpPr>
              <a:spLocks/>
            </p:cNvSpPr>
            <p:nvPr/>
          </p:nvSpPr>
          <p:spPr bwMode="auto">
            <a:xfrm>
              <a:off x="248" y="0"/>
              <a:ext cx="540"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Vacuole</a:t>
              </a:r>
              <a:endParaRPr lang="en-US" sz="1400">
                <a:solidFill>
                  <a:srgbClr val="000000"/>
                </a:solidFill>
                <a:latin typeface="Arial" charset="0"/>
                <a:ea typeface="ＭＳ Ｐゴシック" charset="0"/>
                <a:cs typeface="Arial" charset="0"/>
                <a:sym typeface="Arial" charset="0"/>
              </a:endParaRPr>
            </a:p>
          </p:txBody>
        </p:sp>
        <p:sp>
          <p:nvSpPr>
            <p:cNvPr id="25625" name="Line 25"/>
            <p:cNvSpPr>
              <a:spLocks noChangeShapeType="1"/>
            </p:cNvSpPr>
            <p:nvPr/>
          </p:nvSpPr>
          <p:spPr bwMode="auto">
            <a:xfrm rot="10800000" flipH="1">
              <a:off x="11" y="191"/>
              <a:ext cx="453" cy="835"/>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Tree>
    <p:extLst>
      <p:ext uri="{BB962C8B-B14F-4D97-AF65-F5344CB8AC3E}">
        <p14:creationId xmlns:p14="http://schemas.microsoft.com/office/powerpoint/2010/main" val="4105511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60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560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560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2561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2560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499"/>
                                          </p:stCondLst>
                                        </p:cTn>
                                        <p:tgtEl>
                                          <p:spTgt spid="256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5603">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499"/>
                                          </p:stCondLst>
                                        </p:cTn>
                                        <p:tgtEl>
                                          <p:spTgt spid="25607"/>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25603">
                                            <p:txEl>
                                              <p:pRg st="5" end="5"/>
                                            </p:txEl>
                                          </p:spTgt>
                                        </p:tgtEl>
                                        <p:attrNameLst>
                                          <p:attrName>style.visibility</p:attrName>
                                        </p:attrNameLst>
                                      </p:cBhvr>
                                      <p:to>
                                        <p:strVal val="visible"/>
                                      </p:to>
                                    </p:set>
                                  </p:childTnLst>
                                </p:cTn>
                              </p:par>
                            </p:childTnLst>
                          </p:cTn>
                        </p:par>
                        <p:par>
                          <p:cTn id="33" fill="hold" nodeType="afterGroup">
                            <p:stCondLst>
                              <p:cond delay="500"/>
                            </p:stCondLst>
                            <p:childTnLst>
                              <p:par>
                                <p:cTn id="34" presetID="1" presetClass="entr" presetSubtype="0" fill="hold" nodeType="afterEffect">
                                  <p:stCondLst>
                                    <p:cond delay="0"/>
                                  </p:stCondLst>
                                  <p:childTnLst>
                                    <p:set>
                                      <p:cBhvr>
                                        <p:cTn id="35" dur="1" fill="hold">
                                          <p:stCondLst>
                                            <p:cond delay="499"/>
                                          </p:stCondLst>
                                        </p:cTn>
                                        <p:tgtEl>
                                          <p:spTgt spid="25610"/>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25603">
                                            <p:txEl>
                                              <p:pRg st="6" end="6"/>
                                            </p:txEl>
                                          </p:spTgt>
                                        </p:tgtEl>
                                        <p:attrNameLst>
                                          <p:attrName>style.visibility</p:attrName>
                                        </p:attrNameLst>
                                      </p:cBhvr>
                                      <p:to>
                                        <p:strVal val="visible"/>
                                      </p:to>
                                    </p:set>
                                  </p:childTnLst>
                                </p:cTn>
                              </p:par>
                            </p:childTnLst>
                          </p:cTn>
                        </p:par>
                        <p:par>
                          <p:cTn id="40" fill="hold" nodeType="afterGroup">
                            <p:stCondLst>
                              <p:cond delay="500"/>
                            </p:stCondLst>
                            <p:childTnLst>
                              <p:par>
                                <p:cTn id="41" presetID="1" presetClass="entr" presetSubtype="0" fill="hold" nodeType="afterEffect">
                                  <p:stCondLst>
                                    <p:cond delay="0"/>
                                  </p:stCondLst>
                                  <p:childTnLst>
                                    <p:set>
                                      <p:cBhvr>
                                        <p:cTn id="42" dur="1" fill="hold">
                                          <p:stCondLst>
                                            <p:cond delay="499"/>
                                          </p:stCondLst>
                                        </p:cTn>
                                        <p:tgtEl>
                                          <p:spTgt spid="25604"/>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25603">
                                            <p:txEl>
                                              <p:pRg st="7" end="7"/>
                                            </p:txEl>
                                          </p:spTgt>
                                        </p:tgtEl>
                                        <p:attrNameLst>
                                          <p:attrName>style.visibility</p:attrName>
                                        </p:attrNameLst>
                                      </p:cBhvr>
                                      <p:to>
                                        <p:strVal val="visible"/>
                                      </p:to>
                                    </p:set>
                                  </p:childTnLst>
                                </p:cTn>
                              </p:par>
                            </p:childTnLst>
                          </p:cTn>
                        </p:par>
                        <p:par>
                          <p:cTn id="47" fill="hold" nodeType="afterGroup">
                            <p:stCondLst>
                              <p:cond delay="500"/>
                            </p:stCondLst>
                            <p:childTnLst>
                              <p:par>
                                <p:cTn id="48" presetID="1" presetClass="entr" presetSubtype="0" fill="hold" nodeType="afterEffect">
                                  <p:stCondLst>
                                    <p:cond delay="0"/>
                                  </p:stCondLst>
                                  <p:childTnLst>
                                    <p:set>
                                      <p:cBhvr>
                                        <p:cTn id="49" dur="1" fill="hold">
                                          <p:stCondLst>
                                            <p:cond delay="499"/>
                                          </p:stCondLst>
                                        </p:cTn>
                                        <p:tgtEl>
                                          <p:spTgt spid="25623"/>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499"/>
                                          </p:stCondLst>
                                        </p:cTn>
                                        <p:tgtEl>
                                          <p:spTgt spid="2560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bldLvl="5"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1"/>
          <p:cNvSpPr>
            <a:spLocks/>
          </p:cNvSpPr>
          <p:nvPr/>
        </p:nvSpPr>
        <p:spPr bwMode="auto">
          <a:xfrm>
            <a:off x="5313164" y="1062633"/>
            <a:ext cx="3170039" cy="5170289"/>
          </a:xfrm>
          <a:prstGeom prst="rect">
            <a:avLst/>
          </a:prstGeom>
          <a:noFill/>
          <a:ln w="152400">
            <a:solidFill>
              <a:srgbClr val="0B7D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txBody>
          <a:bodyPr lIns="64291" tIns="32146" rIns="64291" bIns="32146"/>
          <a:lstStyle/>
          <a:p>
            <a:pPr>
              <a:defRPr/>
            </a:pPr>
            <a:endParaRPr lang="en-US"/>
          </a:p>
        </p:txBody>
      </p:sp>
      <p:sp>
        <p:nvSpPr>
          <p:cNvPr id="26626" name="Rectangle 2"/>
          <p:cNvSpPr>
            <a:spLocks noGrp="1" noChangeArrowheads="1"/>
          </p:cNvSpPr>
          <p:nvPr>
            <p:ph type="title"/>
          </p:nvPr>
        </p:nvSpPr>
        <p:spPr>
          <a:xfrm>
            <a:off x="-8930" y="-8930"/>
            <a:ext cx="9187533" cy="875109"/>
          </a:xfrm>
        </p:spPr>
        <p:txBody>
          <a:bodyPr anchor="b"/>
          <a:lstStyle/>
          <a:p>
            <a:pPr>
              <a:tabLst>
                <a:tab pos="669703" algn="l"/>
              </a:tabLst>
              <a:defRPr/>
            </a:pPr>
            <a:r>
              <a:rPr lang="en-US" smtClean="0"/>
              <a:t>Membranes Inside Cells</a:t>
            </a:r>
          </a:p>
        </p:txBody>
      </p:sp>
      <p:sp>
        <p:nvSpPr>
          <p:cNvPr id="26627" name="Rectangle 3"/>
          <p:cNvSpPr>
            <a:spLocks noGrp="1" noChangeArrowheads="1"/>
          </p:cNvSpPr>
          <p:nvPr>
            <p:ph type="body" idx="1"/>
          </p:nvPr>
        </p:nvSpPr>
        <p:spPr>
          <a:xfrm>
            <a:off x="482203" y="1178719"/>
            <a:ext cx="4313039" cy="5152430"/>
          </a:xfrm>
        </p:spPr>
        <p:txBody>
          <a:bodyPr>
            <a:normAutofit fontScale="62500" lnSpcReduction="20000"/>
          </a:bodyPr>
          <a:lstStyle/>
          <a:p>
            <a:pPr>
              <a:lnSpc>
                <a:spcPts val="2250"/>
              </a:lnSpc>
              <a:spcBef>
                <a:spcPct val="0"/>
              </a:spcBef>
              <a:spcAft>
                <a:spcPts val="1406"/>
              </a:spcAft>
              <a:buSzPct val="130000"/>
              <a:buBlip>
                <a:blip r:embed="rId3"/>
              </a:buBlip>
              <a:tabLst>
                <a:tab pos="721047" algn="l"/>
                <a:tab pos="721047" algn="l"/>
                <a:tab pos="721047" algn="l"/>
                <a:tab pos="1045853" algn="l"/>
                <a:tab pos="1045853" algn="l"/>
                <a:tab pos="1045853" algn="l"/>
                <a:tab pos="1045853" algn="l"/>
              </a:tabLst>
              <a:defRPr/>
            </a:pPr>
            <a:r>
              <a:rPr lang="en-US" smtClean="0"/>
              <a:t>The membranes of </a:t>
            </a:r>
            <a:r>
              <a:rPr lang="en-US" b="1" smtClean="0">
                <a:solidFill>
                  <a:srgbClr val="001BFF"/>
                </a:solidFill>
              </a:rPr>
              <a:t>organelles </a:t>
            </a:r>
            <a:r>
              <a:rPr lang="en-US" smtClean="0"/>
              <a:t>have the same basic structure as the plasma membrane surrounding the cell.</a:t>
            </a:r>
          </a:p>
          <a:p>
            <a:pPr>
              <a:lnSpc>
                <a:spcPts val="2250"/>
              </a:lnSpc>
              <a:spcBef>
                <a:spcPct val="0"/>
              </a:spcBef>
              <a:spcAft>
                <a:spcPts val="1406"/>
              </a:spcAft>
              <a:buSzPct val="130000"/>
              <a:buBlip>
                <a:blip r:embed="rId3"/>
              </a:buBlip>
              <a:tabLst>
                <a:tab pos="721047" algn="l"/>
                <a:tab pos="721047" algn="l"/>
                <a:tab pos="721047" algn="l"/>
                <a:tab pos="1045853" algn="l"/>
                <a:tab pos="1045853" algn="l"/>
                <a:tab pos="1045853" algn="l"/>
                <a:tab pos="1045853" algn="l"/>
              </a:tabLst>
              <a:defRPr/>
            </a:pPr>
            <a:r>
              <a:rPr lang="en-US" smtClean="0"/>
              <a:t>Membrane-bound organelles compartmentalize specific activities within the cell. </a:t>
            </a:r>
          </a:p>
          <a:p>
            <a:pPr>
              <a:lnSpc>
                <a:spcPts val="2250"/>
              </a:lnSpc>
              <a:spcBef>
                <a:spcPct val="0"/>
              </a:spcBef>
              <a:spcAft>
                <a:spcPts val="703"/>
              </a:spcAft>
              <a:buSzPct val="130000"/>
              <a:buBlip>
                <a:blip r:embed="rId3"/>
              </a:buBlip>
              <a:tabLst>
                <a:tab pos="721047" algn="l"/>
                <a:tab pos="721047" algn="l"/>
                <a:tab pos="721047" algn="l"/>
                <a:tab pos="1045853" algn="l"/>
                <a:tab pos="1045853" algn="l"/>
                <a:tab pos="1045853" algn="l"/>
                <a:tab pos="1045853" algn="l"/>
              </a:tabLst>
              <a:defRPr/>
            </a:pPr>
            <a:r>
              <a:rPr lang="en-US" smtClean="0"/>
              <a:t>Examples of membrane-bound organelles are shown on the false-color TEM of a plant cell (right):</a:t>
            </a:r>
          </a:p>
          <a:p>
            <a:pPr marL="703188" lvl="1" indent="-310296">
              <a:lnSpc>
                <a:spcPts val="1969"/>
              </a:lnSpc>
              <a:spcBef>
                <a:spcPct val="0"/>
              </a:spcBef>
              <a:spcAft>
                <a:spcPts val="1406"/>
              </a:spcAft>
              <a:buSzPct val="120000"/>
              <a:buBlip>
                <a:blip r:embed="rId4"/>
              </a:buBlip>
              <a:tabLst>
                <a:tab pos="721047" algn="l"/>
                <a:tab pos="721047" algn="l"/>
                <a:tab pos="721047" algn="l"/>
                <a:tab pos="1045853" algn="l"/>
                <a:tab pos="1045853" algn="l"/>
                <a:tab pos="1045853" algn="l"/>
                <a:tab pos="1045853" algn="l"/>
              </a:tabLst>
              <a:defRPr/>
            </a:pPr>
            <a:r>
              <a:rPr lang="en-US" smtClean="0"/>
              <a:t>A: vacuole</a:t>
            </a:r>
          </a:p>
          <a:p>
            <a:pPr marL="703188" lvl="1" indent="-310296">
              <a:lnSpc>
                <a:spcPts val="1969"/>
              </a:lnSpc>
              <a:spcBef>
                <a:spcPct val="0"/>
              </a:spcBef>
              <a:spcAft>
                <a:spcPts val="1406"/>
              </a:spcAft>
              <a:buSzPct val="120000"/>
              <a:buBlip>
                <a:blip r:embed="rId4"/>
              </a:buBlip>
              <a:tabLst>
                <a:tab pos="721047" algn="l"/>
                <a:tab pos="721047" algn="l"/>
                <a:tab pos="721047" algn="l"/>
                <a:tab pos="1045853" algn="l"/>
                <a:tab pos="1045853" algn="l"/>
                <a:tab pos="1045853" algn="l"/>
                <a:tab pos="1045853" algn="l"/>
              </a:tabLst>
              <a:defRPr/>
            </a:pPr>
            <a:r>
              <a:rPr lang="en-US" smtClean="0"/>
              <a:t>B: mitochondrion</a:t>
            </a:r>
          </a:p>
          <a:p>
            <a:pPr marL="703188" lvl="1" indent="-310296">
              <a:lnSpc>
                <a:spcPts val="1969"/>
              </a:lnSpc>
              <a:spcBef>
                <a:spcPct val="0"/>
              </a:spcBef>
              <a:spcAft>
                <a:spcPts val="1406"/>
              </a:spcAft>
              <a:buSzPct val="120000"/>
              <a:buBlip>
                <a:blip r:embed="rId4"/>
              </a:buBlip>
              <a:tabLst>
                <a:tab pos="721047" algn="l"/>
                <a:tab pos="721047" algn="l"/>
                <a:tab pos="721047" algn="l"/>
                <a:tab pos="1045853" algn="l"/>
                <a:tab pos="1045853" algn="l"/>
                <a:tab pos="1045853" algn="l"/>
                <a:tab pos="1045853" algn="l"/>
              </a:tabLst>
              <a:defRPr/>
            </a:pPr>
            <a:r>
              <a:rPr lang="en-US" smtClean="0"/>
              <a:t>C: nucleus</a:t>
            </a:r>
          </a:p>
          <a:p>
            <a:pPr marL="703188" lvl="1" indent="-310296">
              <a:lnSpc>
                <a:spcPts val="1969"/>
              </a:lnSpc>
              <a:spcBef>
                <a:spcPct val="0"/>
              </a:spcBef>
              <a:spcAft>
                <a:spcPts val="1406"/>
              </a:spcAft>
              <a:buSzPct val="120000"/>
              <a:buBlip>
                <a:blip r:embed="rId4"/>
              </a:buBlip>
              <a:tabLst>
                <a:tab pos="721047" algn="l"/>
                <a:tab pos="721047" algn="l"/>
                <a:tab pos="721047" algn="l"/>
                <a:tab pos="1045853" algn="l"/>
                <a:tab pos="1045853" algn="l"/>
                <a:tab pos="1045853" algn="l"/>
                <a:tab pos="1045853" algn="l"/>
              </a:tabLst>
              <a:defRPr/>
            </a:pPr>
            <a:r>
              <a:rPr lang="en-US" smtClean="0"/>
              <a:t>D: chloroplast</a:t>
            </a:r>
          </a:p>
        </p:txBody>
      </p:sp>
      <p:pic>
        <p:nvPicPr>
          <p:cNvPr id="266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4312482" y="2078943"/>
            <a:ext cx="5161359" cy="31443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6629" name="Rectangle 5"/>
          <p:cNvSpPr>
            <a:spLocks/>
          </p:cNvSpPr>
          <p:nvPr/>
        </p:nvSpPr>
        <p:spPr bwMode="auto">
          <a:xfrm rot="-5400000">
            <a:off x="8148002" y="5665723"/>
            <a:ext cx="975127" cy="123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800">
                <a:solidFill>
                  <a:srgbClr val="000000"/>
                </a:solidFill>
                <a:latin typeface="Arial" charset="0"/>
                <a:ea typeface="ＭＳ Ｐゴシック" charset="0"/>
                <a:cs typeface="Arial" charset="0"/>
                <a:sym typeface="Arial" charset="0"/>
              </a:rPr>
              <a:t>Photo: Brian Finerran</a:t>
            </a:r>
          </a:p>
        </p:txBody>
      </p:sp>
      <p:grpSp>
        <p:nvGrpSpPr>
          <p:cNvPr id="26630" name="Group 6"/>
          <p:cNvGrpSpPr>
            <a:grpSpLocks/>
          </p:cNvGrpSpPr>
          <p:nvPr/>
        </p:nvGrpSpPr>
        <p:grpSpPr bwMode="auto">
          <a:xfrm>
            <a:off x="5840015" y="2696766"/>
            <a:ext cx="241102" cy="258961"/>
            <a:chOff x="0" y="0"/>
            <a:chExt cx="216" cy="232"/>
          </a:xfrm>
        </p:grpSpPr>
        <p:sp>
          <p:nvSpPr>
            <p:cNvPr id="26631" name="Rectangle 7"/>
            <p:cNvSpPr>
              <a:spLocks/>
            </p:cNvSpPr>
            <p:nvPr/>
          </p:nvSpPr>
          <p:spPr bwMode="auto">
            <a:xfrm>
              <a:off x="0" y="8"/>
              <a:ext cx="216" cy="224"/>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26632" name="Rectangle 8"/>
            <p:cNvSpPr>
              <a:spLocks/>
            </p:cNvSpPr>
            <p:nvPr/>
          </p:nvSpPr>
          <p:spPr bwMode="auto">
            <a:xfrm>
              <a:off x="65" y="0"/>
              <a:ext cx="110" cy="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110000"/>
                </a:lnSpc>
                <a:tabLst>
                  <a:tab pos="366104" algn="l"/>
                </a:tabLst>
                <a:defRPr/>
              </a:pPr>
              <a:r>
                <a:rPr lang="en-US" sz="1400" b="1">
                  <a:solidFill>
                    <a:srgbClr val="FFFFFF"/>
                  </a:solidFill>
                  <a:latin typeface="Arial" charset="0"/>
                  <a:ea typeface="ＭＳ Ｐゴシック" charset="0"/>
                  <a:cs typeface="Arial" charset="0"/>
                  <a:sym typeface="Arial" charset="0"/>
                </a:rPr>
                <a:t>A</a:t>
              </a:r>
            </a:p>
          </p:txBody>
        </p:sp>
      </p:grpSp>
      <p:grpSp>
        <p:nvGrpSpPr>
          <p:cNvPr id="26633" name="Group 9"/>
          <p:cNvGrpSpPr>
            <a:grpSpLocks/>
          </p:cNvGrpSpPr>
          <p:nvPr/>
        </p:nvGrpSpPr>
        <p:grpSpPr bwMode="auto">
          <a:xfrm>
            <a:off x="6902648" y="4205883"/>
            <a:ext cx="241102" cy="258961"/>
            <a:chOff x="0" y="0"/>
            <a:chExt cx="216" cy="232"/>
          </a:xfrm>
        </p:grpSpPr>
        <p:sp>
          <p:nvSpPr>
            <p:cNvPr id="26634" name="Rectangle 10"/>
            <p:cNvSpPr>
              <a:spLocks/>
            </p:cNvSpPr>
            <p:nvPr/>
          </p:nvSpPr>
          <p:spPr bwMode="auto">
            <a:xfrm>
              <a:off x="0" y="8"/>
              <a:ext cx="216" cy="224"/>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26635" name="Rectangle 11"/>
            <p:cNvSpPr>
              <a:spLocks/>
            </p:cNvSpPr>
            <p:nvPr/>
          </p:nvSpPr>
          <p:spPr bwMode="auto">
            <a:xfrm>
              <a:off x="62" y="0"/>
              <a:ext cx="116" cy="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110000"/>
                </a:lnSpc>
                <a:tabLst>
                  <a:tab pos="366104" algn="l"/>
                </a:tabLst>
                <a:defRPr/>
              </a:pPr>
              <a:r>
                <a:rPr lang="en-US" sz="1400" b="1">
                  <a:solidFill>
                    <a:srgbClr val="FFFFFF"/>
                  </a:solidFill>
                  <a:latin typeface="Arial" charset="0"/>
                  <a:ea typeface="ＭＳ Ｐゴシック" charset="0"/>
                  <a:cs typeface="Arial" charset="0"/>
                  <a:sym typeface="Arial" charset="0"/>
                </a:rPr>
                <a:t>C</a:t>
              </a:r>
            </a:p>
          </p:txBody>
        </p:sp>
      </p:grpSp>
      <p:grpSp>
        <p:nvGrpSpPr>
          <p:cNvPr id="26636" name="Group 12"/>
          <p:cNvGrpSpPr>
            <a:grpSpLocks/>
          </p:cNvGrpSpPr>
          <p:nvPr/>
        </p:nvGrpSpPr>
        <p:grpSpPr bwMode="auto">
          <a:xfrm>
            <a:off x="6322219" y="3214687"/>
            <a:ext cx="241102" cy="258961"/>
            <a:chOff x="0" y="0"/>
            <a:chExt cx="216" cy="232"/>
          </a:xfrm>
        </p:grpSpPr>
        <p:sp>
          <p:nvSpPr>
            <p:cNvPr id="26637" name="Rectangle 13"/>
            <p:cNvSpPr>
              <a:spLocks/>
            </p:cNvSpPr>
            <p:nvPr/>
          </p:nvSpPr>
          <p:spPr bwMode="auto">
            <a:xfrm>
              <a:off x="0" y="8"/>
              <a:ext cx="216" cy="224"/>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26638" name="Rectangle 14"/>
            <p:cNvSpPr>
              <a:spLocks/>
            </p:cNvSpPr>
            <p:nvPr/>
          </p:nvSpPr>
          <p:spPr bwMode="auto">
            <a:xfrm>
              <a:off x="62" y="0"/>
              <a:ext cx="116" cy="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110000"/>
                </a:lnSpc>
                <a:tabLst>
                  <a:tab pos="366104" algn="l"/>
                </a:tabLst>
                <a:defRPr/>
              </a:pPr>
              <a:r>
                <a:rPr lang="en-US" sz="1400" b="1">
                  <a:solidFill>
                    <a:srgbClr val="FFFFFF"/>
                  </a:solidFill>
                  <a:latin typeface="Arial" charset="0"/>
                  <a:ea typeface="ＭＳ Ｐゴシック" charset="0"/>
                  <a:cs typeface="Arial" charset="0"/>
                  <a:sym typeface="Arial" charset="0"/>
                </a:rPr>
                <a:t>B</a:t>
              </a:r>
            </a:p>
          </p:txBody>
        </p:sp>
      </p:grpSp>
      <p:grpSp>
        <p:nvGrpSpPr>
          <p:cNvPr id="26639" name="Group 15"/>
          <p:cNvGrpSpPr>
            <a:grpSpLocks/>
          </p:cNvGrpSpPr>
          <p:nvPr/>
        </p:nvGrpSpPr>
        <p:grpSpPr bwMode="auto">
          <a:xfrm>
            <a:off x="7393781" y="5197078"/>
            <a:ext cx="241102" cy="258961"/>
            <a:chOff x="0" y="0"/>
            <a:chExt cx="216" cy="232"/>
          </a:xfrm>
        </p:grpSpPr>
        <p:sp>
          <p:nvSpPr>
            <p:cNvPr id="26640" name="Rectangle 16"/>
            <p:cNvSpPr>
              <a:spLocks/>
            </p:cNvSpPr>
            <p:nvPr/>
          </p:nvSpPr>
          <p:spPr bwMode="auto">
            <a:xfrm>
              <a:off x="0" y="8"/>
              <a:ext cx="216" cy="224"/>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26641" name="Rectangle 17"/>
            <p:cNvSpPr>
              <a:spLocks/>
            </p:cNvSpPr>
            <p:nvPr/>
          </p:nvSpPr>
          <p:spPr bwMode="auto">
            <a:xfrm>
              <a:off x="62" y="0"/>
              <a:ext cx="116" cy="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110000"/>
                </a:lnSpc>
                <a:tabLst>
                  <a:tab pos="366104" algn="l"/>
                </a:tabLst>
                <a:defRPr/>
              </a:pPr>
              <a:r>
                <a:rPr lang="en-US" sz="1400" b="1">
                  <a:solidFill>
                    <a:srgbClr val="FFFFFF"/>
                  </a:solidFill>
                  <a:latin typeface="Arial" charset="0"/>
                  <a:ea typeface="ＭＳ Ｐゴシック" charset="0"/>
                  <a:cs typeface="Arial" charset="0"/>
                  <a:sym typeface="Arial" charset="0"/>
                </a:rPr>
                <a:t>D</a:t>
              </a:r>
            </a:p>
          </p:txBody>
        </p:sp>
      </p:grpSp>
    </p:spTree>
    <p:extLst>
      <p:ext uri="{BB962C8B-B14F-4D97-AF65-F5344CB8AC3E}">
        <p14:creationId xmlns:p14="http://schemas.microsoft.com/office/powerpoint/2010/main" val="229871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62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662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62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6627">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2663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26627">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499"/>
                                          </p:stCondLst>
                                        </p:cTn>
                                        <p:tgtEl>
                                          <p:spTgt spid="2663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627">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499"/>
                                          </p:stCondLst>
                                        </p:cTn>
                                        <p:tgtEl>
                                          <p:spTgt spid="2663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26627">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499"/>
                                          </p:stCondLst>
                                        </p:cTn>
                                        <p:tgtEl>
                                          <p:spTgt spid="266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bldLvl="5"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4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9132">
            <a:off x="2678906" y="1017985"/>
            <a:ext cx="6331148" cy="51613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8434" name="Rectangle 2"/>
          <p:cNvSpPr>
            <a:spLocks noGrp="1" noChangeArrowheads="1"/>
          </p:cNvSpPr>
          <p:nvPr>
            <p:ph type="title"/>
          </p:nvPr>
        </p:nvSpPr>
        <p:spPr>
          <a:xfrm>
            <a:off x="-8930" y="-8930"/>
            <a:ext cx="9187533" cy="812602"/>
          </a:xfrm>
        </p:spPr>
        <p:txBody>
          <a:bodyPr anchor="b"/>
          <a:lstStyle/>
          <a:p>
            <a:pPr>
              <a:tabLst>
                <a:tab pos="669703" algn="l"/>
              </a:tabLst>
              <a:defRPr/>
            </a:pPr>
            <a:r>
              <a:rPr lang="en-US" smtClean="0"/>
              <a:t>The Plasma Membrane</a:t>
            </a:r>
          </a:p>
        </p:txBody>
      </p:sp>
      <p:sp>
        <p:nvSpPr>
          <p:cNvPr id="18435" name="Rectangle 3"/>
          <p:cNvSpPr>
            <a:spLocks noGrp="1" noChangeArrowheads="1"/>
          </p:cNvSpPr>
          <p:nvPr>
            <p:ph type="body" idx="1"/>
          </p:nvPr>
        </p:nvSpPr>
        <p:spPr>
          <a:xfrm>
            <a:off x="678656" y="1160859"/>
            <a:ext cx="3804047" cy="2750344"/>
          </a:xfrm>
        </p:spPr>
        <p:txBody>
          <a:bodyPr>
            <a:normAutofit fontScale="70000" lnSpcReduction="20000"/>
          </a:bodyPr>
          <a:lstStyle/>
          <a:p>
            <a:pPr>
              <a:lnSpc>
                <a:spcPts val="2250"/>
              </a:lnSpc>
              <a:spcBef>
                <a:spcPct val="0"/>
              </a:spcBef>
              <a:spcAft>
                <a:spcPts val="1406"/>
              </a:spcAft>
              <a:buSzPct val="130000"/>
              <a:buBlip>
                <a:blip r:embed="rId4"/>
              </a:buBlip>
              <a:tabLst>
                <a:tab pos="721047" algn="l"/>
                <a:tab pos="721047" algn="l"/>
              </a:tabLst>
              <a:defRPr/>
            </a:pPr>
            <a:r>
              <a:rPr lang="en-US" smtClean="0"/>
              <a:t>A </a:t>
            </a:r>
            <a:r>
              <a:rPr lang="en-US" b="1" smtClean="0">
                <a:solidFill>
                  <a:srgbClr val="001BFF"/>
                </a:solidFill>
              </a:rPr>
              <a:t>plasma membrane</a:t>
            </a:r>
            <a:r>
              <a:rPr lang="en-US" smtClean="0"/>
              <a:t> is common to all cells.</a:t>
            </a:r>
            <a:br>
              <a:rPr lang="en-US" smtClean="0"/>
            </a:br>
            <a:r>
              <a:rPr lang="en-US" smtClean="0"/>
              <a:t>It forms their </a:t>
            </a:r>
            <a:r>
              <a:rPr lang="en-US" b="1" smtClean="0">
                <a:solidFill>
                  <a:srgbClr val="001BFF"/>
                </a:solidFill>
              </a:rPr>
              <a:t>outer limit</a:t>
            </a:r>
            <a:r>
              <a:rPr lang="en-US" smtClean="0"/>
              <a:t>.</a:t>
            </a:r>
          </a:p>
          <a:p>
            <a:pPr>
              <a:lnSpc>
                <a:spcPts val="2250"/>
              </a:lnSpc>
              <a:spcBef>
                <a:spcPct val="0"/>
              </a:spcBef>
              <a:spcAft>
                <a:spcPts val="1406"/>
              </a:spcAft>
              <a:buSzPct val="130000"/>
              <a:buBlip>
                <a:blip r:embed="rId4"/>
              </a:buBlip>
              <a:tabLst>
                <a:tab pos="721047" algn="l"/>
                <a:tab pos="721047" algn="l"/>
              </a:tabLst>
              <a:defRPr/>
            </a:pPr>
            <a:r>
              <a:rPr lang="en-US" smtClean="0"/>
              <a:t>Bacteria, fungi, and plant cells have a </a:t>
            </a:r>
            <a:r>
              <a:rPr lang="en-US" b="1" smtClean="0">
                <a:solidFill>
                  <a:srgbClr val="001BFF"/>
                </a:solidFill>
              </a:rPr>
              <a:t>cell wall</a:t>
            </a:r>
            <a:r>
              <a:rPr lang="en-US" smtClean="0"/>
              <a:t>, but it is a structurally distinct feature and lies outside the</a:t>
            </a:r>
            <a:br>
              <a:rPr lang="en-US" smtClean="0"/>
            </a:br>
            <a:r>
              <a:rPr lang="en-US" smtClean="0"/>
              <a:t>plasma membrane.</a:t>
            </a:r>
          </a:p>
        </p:txBody>
      </p:sp>
      <p:sp>
        <p:nvSpPr>
          <p:cNvPr id="18436" name="Rectangle 4"/>
          <p:cNvSpPr>
            <a:spLocks/>
          </p:cNvSpPr>
          <p:nvPr/>
        </p:nvSpPr>
        <p:spPr bwMode="auto">
          <a:xfrm>
            <a:off x="6144741" y="5295305"/>
            <a:ext cx="2491383" cy="7411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1BFF"/>
                </a:solidFill>
                <a:latin typeface="Arial" charset="0"/>
                <a:ea typeface="ＭＳ Ｐゴシック" charset="0"/>
                <a:cs typeface="Arial" charset="0"/>
                <a:sym typeface="Arial" charset="0"/>
              </a:rPr>
              <a:t>This colored </a:t>
            </a:r>
            <a:r>
              <a:rPr lang="en-US" sz="1300" i="1">
                <a:solidFill>
                  <a:srgbClr val="001BFF"/>
                </a:solidFill>
                <a:latin typeface="Arial" charset="0"/>
                <a:ea typeface="ＭＳ Ｐゴシック" charset="0"/>
                <a:cs typeface="Arial" charset="0"/>
                <a:sym typeface="Arial" charset="0"/>
              </a:rPr>
              <a:t>Bacillus megaterium</a:t>
            </a:r>
            <a:r>
              <a:rPr lang="en-US" sz="1300">
                <a:solidFill>
                  <a:srgbClr val="001BFF"/>
                </a:solidFill>
                <a:latin typeface="Arial" charset="0"/>
                <a:ea typeface="ＭＳ Ｐゴシック" charset="0"/>
                <a:cs typeface="Arial" charset="0"/>
                <a:sym typeface="Arial" charset="0"/>
              </a:rPr>
              <a:t> cell clearly shows the plasma membrane, which lies inside the distinct structure of the cell wall.</a:t>
            </a:r>
          </a:p>
        </p:txBody>
      </p:sp>
      <p:grpSp>
        <p:nvGrpSpPr>
          <p:cNvPr id="18437" name="Group 5"/>
          <p:cNvGrpSpPr>
            <a:grpSpLocks/>
          </p:cNvGrpSpPr>
          <p:nvPr/>
        </p:nvGrpSpPr>
        <p:grpSpPr bwMode="auto">
          <a:xfrm>
            <a:off x="1787054" y="4670227"/>
            <a:ext cx="1741289" cy="401836"/>
            <a:chOff x="0" y="0"/>
            <a:chExt cx="1560" cy="360"/>
          </a:xfrm>
        </p:grpSpPr>
        <p:sp>
          <p:nvSpPr>
            <p:cNvPr id="18438" name="Rectangle 6"/>
            <p:cNvSpPr>
              <a:spLocks/>
            </p:cNvSpPr>
            <p:nvPr/>
          </p:nvSpPr>
          <p:spPr bwMode="auto">
            <a:xfrm>
              <a:off x="0" y="0"/>
              <a:ext cx="944"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0000"/>
                  </a:solidFill>
                  <a:latin typeface="Arial" charset="0"/>
                  <a:ea typeface="ＭＳ Ｐゴシック" charset="0"/>
                  <a:cs typeface="Arial" charset="0"/>
                  <a:sym typeface="Arial" charset="0"/>
                </a:rPr>
                <a:t>Plasma membrane</a:t>
              </a:r>
            </a:p>
          </p:txBody>
        </p:sp>
        <p:sp>
          <p:nvSpPr>
            <p:cNvPr id="18439" name="Line 7"/>
            <p:cNvSpPr>
              <a:spLocks noChangeShapeType="1"/>
            </p:cNvSpPr>
            <p:nvPr/>
          </p:nvSpPr>
          <p:spPr bwMode="auto">
            <a:xfrm flipH="1">
              <a:off x="960" y="168"/>
              <a:ext cx="600" cy="64"/>
            </a:xfrm>
            <a:prstGeom prst="line">
              <a:avLst/>
            </a:prstGeom>
            <a:noFill/>
            <a:ln w="381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18440" name="Group 8"/>
          <p:cNvGrpSpPr>
            <a:grpSpLocks/>
          </p:cNvGrpSpPr>
          <p:nvPr/>
        </p:nvGrpSpPr>
        <p:grpSpPr bwMode="auto">
          <a:xfrm>
            <a:off x="2546077" y="5589985"/>
            <a:ext cx="1178719" cy="446484"/>
            <a:chOff x="0" y="0"/>
            <a:chExt cx="1056" cy="399"/>
          </a:xfrm>
        </p:grpSpPr>
        <p:sp>
          <p:nvSpPr>
            <p:cNvPr id="18441" name="Rectangle 9"/>
            <p:cNvSpPr>
              <a:spLocks/>
            </p:cNvSpPr>
            <p:nvPr/>
          </p:nvSpPr>
          <p:spPr bwMode="auto">
            <a:xfrm>
              <a:off x="0" y="223"/>
              <a:ext cx="704"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0000"/>
                  </a:solidFill>
                  <a:latin typeface="Arial" charset="0"/>
                  <a:ea typeface="ＭＳ Ｐゴシック" charset="0"/>
                  <a:cs typeface="Arial" charset="0"/>
                  <a:sym typeface="Arial" charset="0"/>
                </a:rPr>
                <a:t>Cell wall</a:t>
              </a:r>
            </a:p>
          </p:txBody>
        </p:sp>
        <p:sp>
          <p:nvSpPr>
            <p:cNvPr id="18442" name="Line 10"/>
            <p:cNvSpPr>
              <a:spLocks noChangeShapeType="1"/>
            </p:cNvSpPr>
            <p:nvPr/>
          </p:nvSpPr>
          <p:spPr bwMode="auto">
            <a:xfrm flipH="1">
              <a:off x="744" y="0"/>
              <a:ext cx="312" cy="295"/>
            </a:xfrm>
            <a:prstGeom prst="line">
              <a:avLst/>
            </a:prstGeom>
            <a:noFill/>
            <a:ln w="381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Tree>
    <p:extLst>
      <p:ext uri="{BB962C8B-B14F-4D97-AF65-F5344CB8AC3E}">
        <p14:creationId xmlns:p14="http://schemas.microsoft.com/office/powerpoint/2010/main" val="1629262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43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1843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843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499"/>
                                          </p:stCondLst>
                                        </p:cTn>
                                        <p:tgtEl>
                                          <p:spTgt spid="1844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bldLvl="5" autoUpdateAnimBg="0"/>
      <p:bldP spid="184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0" y="0"/>
            <a:ext cx="5840016" cy="1500188"/>
          </a:xfrm>
        </p:spPr>
        <p:txBody>
          <a:bodyPr anchor="b"/>
          <a:lstStyle/>
          <a:p>
            <a:pPr>
              <a:lnSpc>
                <a:spcPct val="89000"/>
              </a:lnSpc>
              <a:tabLst>
                <a:tab pos="669703" algn="l"/>
                <a:tab pos="669703" algn="l"/>
              </a:tabLst>
              <a:defRPr/>
            </a:pPr>
            <a:r>
              <a:rPr lang="en-US" smtClean="0"/>
              <a:t>The Functions</a:t>
            </a:r>
            <a:br>
              <a:rPr lang="en-US" smtClean="0"/>
            </a:br>
            <a:r>
              <a:rPr lang="en-US" smtClean="0"/>
              <a:t>of Organelles</a:t>
            </a:r>
          </a:p>
        </p:txBody>
      </p:sp>
      <p:sp>
        <p:nvSpPr>
          <p:cNvPr id="27650" name="Rectangle 2"/>
          <p:cNvSpPr>
            <a:spLocks noGrp="1" noChangeArrowheads="1"/>
          </p:cNvSpPr>
          <p:nvPr>
            <p:ph type="body" idx="1"/>
          </p:nvPr>
        </p:nvSpPr>
        <p:spPr>
          <a:xfrm>
            <a:off x="107156" y="1928812"/>
            <a:ext cx="5848945" cy="4357688"/>
          </a:xfrm>
          <a:extLst>
            <a:ext uri="{91240B29-F687-4f45-9708-019B960494DF}">
              <a14:hiddenLine xmlns:a14="http://schemas.microsoft.com/office/drawing/2010/main" w="12700">
                <a:solidFill>
                  <a:srgbClr val="417D00"/>
                </a:solidFill>
                <a:miter lim="800000"/>
                <a:headEnd/>
                <a:tailEnd/>
              </a14:hiddenLine>
            </a:ext>
          </a:extLst>
        </p:spPr>
        <p:txBody>
          <a:bodyPr>
            <a:normAutofit fontScale="62500" lnSpcReduction="20000"/>
          </a:bodyPr>
          <a:lstStyle/>
          <a:p>
            <a:pPr>
              <a:lnSpc>
                <a:spcPts val="2250"/>
              </a:lnSpc>
              <a:spcBef>
                <a:spcPct val="0"/>
              </a:spcBef>
              <a:spcAft>
                <a:spcPts val="1406"/>
              </a:spcAft>
              <a:buSzPct val="130000"/>
              <a:buBlip>
                <a:blip r:embed="rId3"/>
              </a:buBlip>
              <a:tabLst>
                <a:tab pos="721047" algn="l"/>
                <a:tab pos="721047" algn="l"/>
                <a:tab pos="1045853" algn="l"/>
                <a:tab pos="1155238" algn="l"/>
                <a:tab pos="1155238" algn="l"/>
                <a:tab pos="1155238" algn="l"/>
                <a:tab pos="1155238" algn="l"/>
                <a:tab pos="1155238" algn="l"/>
                <a:tab pos="1155238" algn="l"/>
              </a:tabLst>
              <a:defRPr/>
            </a:pPr>
            <a:r>
              <a:rPr lang="en-US" smtClean="0"/>
              <a:t>All cellular </a:t>
            </a:r>
            <a:r>
              <a:rPr lang="en-US" b="1" smtClean="0">
                <a:solidFill>
                  <a:srgbClr val="001BFF"/>
                </a:solidFill>
              </a:rPr>
              <a:t>organelles</a:t>
            </a:r>
            <a:r>
              <a:rPr lang="en-US" smtClean="0"/>
              <a:t> have specific functions. </a:t>
            </a:r>
          </a:p>
          <a:p>
            <a:pPr>
              <a:lnSpc>
                <a:spcPts val="2250"/>
              </a:lnSpc>
              <a:spcBef>
                <a:spcPct val="0"/>
              </a:spcBef>
              <a:spcAft>
                <a:spcPts val="703"/>
              </a:spcAft>
              <a:buSzPct val="130000"/>
              <a:buBlip>
                <a:blip r:embed="rId3"/>
              </a:buBlip>
              <a:tabLst>
                <a:tab pos="721047" algn="l"/>
                <a:tab pos="721047" algn="l"/>
                <a:tab pos="1045853" algn="l"/>
                <a:tab pos="1155238" algn="l"/>
                <a:tab pos="1155238" algn="l"/>
                <a:tab pos="1155238" algn="l"/>
                <a:tab pos="1155238" algn="l"/>
                <a:tab pos="1155238" algn="l"/>
                <a:tab pos="1155238" algn="l"/>
              </a:tabLst>
              <a:defRPr/>
            </a:pPr>
            <a:r>
              <a:rPr lang="en-US" smtClean="0"/>
              <a:t>The cell can be compared to a </a:t>
            </a:r>
            <a:r>
              <a:rPr lang="en-US" b="1" smtClean="0">
                <a:solidFill>
                  <a:srgbClr val="001BFF"/>
                </a:solidFill>
              </a:rPr>
              <a:t>factory</a:t>
            </a:r>
            <a:r>
              <a:rPr lang="en-US" smtClean="0"/>
              <a:t> </a:t>
            </a:r>
            <a:br>
              <a:rPr lang="en-US" smtClean="0"/>
            </a:br>
            <a:r>
              <a:rPr lang="en-US" smtClean="0"/>
              <a:t>with an assembly line.</a:t>
            </a:r>
            <a:r>
              <a:rPr lang="en-US" sz="1400"/>
              <a:t> </a:t>
            </a:r>
          </a:p>
          <a:p>
            <a:pPr lvl="1">
              <a:lnSpc>
                <a:spcPts val="1969"/>
              </a:lnSpc>
              <a:spcBef>
                <a:spcPct val="0"/>
              </a:spcBef>
              <a:spcAft>
                <a:spcPts val="1406"/>
              </a:spcAft>
              <a:buSzPct val="120000"/>
              <a:buBlip>
                <a:blip r:embed="rId4"/>
              </a:buBlip>
              <a:tabLst>
                <a:tab pos="721047" algn="l"/>
                <a:tab pos="721047" algn="l"/>
                <a:tab pos="1045853" algn="l"/>
                <a:tab pos="1155238" algn="l"/>
                <a:tab pos="1155238" algn="l"/>
                <a:tab pos="1155238" algn="l"/>
                <a:tab pos="1155238" algn="l"/>
                <a:tab pos="1155238" algn="l"/>
                <a:tab pos="1155238" algn="l"/>
              </a:tabLst>
              <a:defRPr/>
            </a:pPr>
            <a:r>
              <a:rPr lang="en-US" smtClean="0"/>
              <a:t>Organelles in the cell provide the equivalent of the:</a:t>
            </a:r>
          </a:p>
          <a:p>
            <a:pPr lvl="2">
              <a:lnSpc>
                <a:spcPts val="1969"/>
              </a:lnSpc>
              <a:spcBef>
                <a:spcPct val="0"/>
              </a:spcBef>
              <a:spcAft>
                <a:spcPts val="1406"/>
              </a:spcAft>
              <a:buSzPct val="90000"/>
              <a:buBlip>
                <a:blip r:embed="rId5"/>
              </a:buBlip>
              <a:tabLst>
                <a:tab pos="721047" algn="l"/>
                <a:tab pos="721047" algn="l"/>
                <a:tab pos="1045853" algn="l"/>
                <a:tab pos="1155238" algn="l"/>
                <a:tab pos="1155238" algn="l"/>
                <a:tab pos="1155238" algn="l"/>
                <a:tab pos="1155238" algn="l"/>
                <a:tab pos="1155238" algn="l"/>
                <a:tab pos="1155238" algn="l"/>
              </a:tabLst>
              <a:defRPr/>
            </a:pPr>
            <a:r>
              <a:rPr lang="en-US" smtClean="0"/>
              <a:t>control center (</a:t>
            </a:r>
            <a:r>
              <a:rPr lang="en-US" b="1" smtClean="0">
                <a:solidFill>
                  <a:srgbClr val="0000FF"/>
                </a:solidFill>
              </a:rPr>
              <a:t>nucleus</a:t>
            </a:r>
            <a:r>
              <a:rPr lang="en-US" smtClean="0"/>
              <a:t>)</a:t>
            </a:r>
          </a:p>
          <a:p>
            <a:pPr lvl="2">
              <a:lnSpc>
                <a:spcPts val="1969"/>
              </a:lnSpc>
              <a:spcBef>
                <a:spcPct val="0"/>
              </a:spcBef>
              <a:spcAft>
                <a:spcPts val="1406"/>
              </a:spcAft>
              <a:buSzPct val="90000"/>
              <a:buBlip>
                <a:blip r:embed="rId5"/>
              </a:buBlip>
              <a:tabLst>
                <a:tab pos="721047" algn="l"/>
                <a:tab pos="721047" algn="l"/>
                <a:tab pos="1045853" algn="l"/>
                <a:tab pos="1155238" algn="l"/>
                <a:tab pos="1155238" algn="l"/>
                <a:tab pos="1155238" algn="l"/>
                <a:tab pos="1155238" algn="l"/>
                <a:tab pos="1155238" algn="l"/>
                <a:tab pos="1155238" algn="l"/>
              </a:tabLst>
              <a:defRPr/>
            </a:pPr>
            <a:r>
              <a:rPr lang="en-US" smtClean="0"/>
              <a:t>packaging department (</a:t>
            </a:r>
            <a:r>
              <a:rPr lang="en-US" b="1" smtClean="0">
                <a:solidFill>
                  <a:srgbClr val="0000FF"/>
                </a:solidFill>
              </a:rPr>
              <a:t>Golgi</a:t>
            </a:r>
            <a:r>
              <a:rPr lang="en-US" smtClean="0"/>
              <a:t>)</a:t>
            </a:r>
          </a:p>
          <a:p>
            <a:pPr lvl="2">
              <a:lnSpc>
                <a:spcPts val="1969"/>
              </a:lnSpc>
              <a:spcBef>
                <a:spcPct val="0"/>
              </a:spcBef>
              <a:spcAft>
                <a:spcPts val="1406"/>
              </a:spcAft>
              <a:buSzPct val="90000"/>
              <a:buBlip>
                <a:blip r:embed="rId5"/>
              </a:buBlip>
              <a:tabLst>
                <a:tab pos="721047" algn="l"/>
                <a:tab pos="721047" algn="l"/>
                <a:tab pos="1045853" algn="l"/>
                <a:tab pos="1155238" algn="l"/>
                <a:tab pos="1155238" algn="l"/>
                <a:tab pos="1155238" algn="l"/>
                <a:tab pos="1155238" algn="l"/>
                <a:tab pos="1155238" algn="l"/>
                <a:tab pos="1155238" algn="l"/>
              </a:tabLst>
              <a:defRPr/>
            </a:pPr>
            <a:r>
              <a:rPr lang="en-US" smtClean="0"/>
              <a:t>transport system (</a:t>
            </a:r>
            <a:r>
              <a:rPr lang="en-US" b="1" smtClean="0">
                <a:solidFill>
                  <a:srgbClr val="0000FF"/>
                </a:solidFill>
              </a:rPr>
              <a:t>endomembrane</a:t>
            </a:r>
            <a:r>
              <a:rPr lang="en-US" smtClean="0"/>
              <a:t> </a:t>
            </a:r>
            <a:br>
              <a:rPr lang="en-US" smtClean="0"/>
            </a:br>
            <a:r>
              <a:rPr lang="en-US" smtClean="0"/>
              <a:t>systems and vesicles)</a:t>
            </a:r>
          </a:p>
          <a:p>
            <a:pPr lvl="2">
              <a:lnSpc>
                <a:spcPts val="1969"/>
              </a:lnSpc>
              <a:spcBef>
                <a:spcPct val="0"/>
              </a:spcBef>
              <a:spcAft>
                <a:spcPts val="1406"/>
              </a:spcAft>
              <a:buSzPct val="90000"/>
              <a:buBlip>
                <a:blip r:embed="rId5"/>
              </a:buBlip>
              <a:tabLst>
                <a:tab pos="721047" algn="l"/>
                <a:tab pos="721047" algn="l"/>
                <a:tab pos="1045853" algn="l"/>
                <a:tab pos="1155238" algn="l"/>
                <a:tab pos="1155238" algn="l"/>
                <a:tab pos="1155238" algn="l"/>
                <a:tab pos="1155238" algn="l"/>
                <a:tab pos="1155238" algn="l"/>
                <a:tab pos="1155238" algn="l"/>
              </a:tabLst>
              <a:defRPr/>
            </a:pPr>
            <a:r>
              <a:rPr lang="en-US" smtClean="0"/>
              <a:t>power supply (</a:t>
            </a:r>
            <a:r>
              <a:rPr lang="en-US" b="1" smtClean="0">
                <a:solidFill>
                  <a:srgbClr val="0000FF"/>
                </a:solidFill>
              </a:rPr>
              <a:t>mitochondria</a:t>
            </a:r>
            <a:r>
              <a:rPr lang="en-US" smtClean="0"/>
              <a:t>)</a:t>
            </a:r>
          </a:p>
          <a:p>
            <a:pPr lvl="2">
              <a:lnSpc>
                <a:spcPts val="1969"/>
              </a:lnSpc>
              <a:spcBef>
                <a:spcPct val="0"/>
              </a:spcBef>
              <a:spcAft>
                <a:spcPts val="1406"/>
              </a:spcAft>
              <a:buSzPct val="90000"/>
              <a:buBlip>
                <a:blip r:embed="rId5"/>
              </a:buBlip>
              <a:tabLst>
                <a:tab pos="721047" algn="l"/>
                <a:tab pos="721047" algn="l"/>
                <a:tab pos="1045853" algn="l"/>
                <a:tab pos="1155238" algn="l"/>
                <a:tab pos="1155238" algn="l"/>
                <a:tab pos="1155238" algn="l"/>
                <a:tab pos="1155238" algn="l"/>
                <a:tab pos="1155238" algn="l"/>
                <a:tab pos="1155238" algn="l"/>
              </a:tabLst>
              <a:defRPr/>
            </a:pPr>
            <a:r>
              <a:rPr lang="en-US" smtClean="0"/>
              <a:t>assembly line (</a:t>
            </a:r>
            <a:r>
              <a:rPr lang="en-US" b="1" smtClean="0">
                <a:solidFill>
                  <a:srgbClr val="0000FF"/>
                </a:solidFill>
              </a:rPr>
              <a:t>ribosomes</a:t>
            </a:r>
            <a:r>
              <a:rPr lang="en-US" smtClean="0"/>
              <a:t>)</a:t>
            </a:r>
          </a:p>
          <a:p>
            <a:pPr lvl="2">
              <a:lnSpc>
                <a:spcPts val="1969"/>
              </a:lnSpc>
              <a:spcBef>
                <a:spcPct val="0"/>
              </a:spcBef>
              <a:spcAft>
                <a:spcPts val="1406"/>
              </a:spcAft>
              <a:buSzPct val="90000"/>
              <a:buBlip>
                <a:blip r:embed="rId5"/>
              </a:buBlip>
              <a:tabLst>
                <a:tab pos="721047" algn="l"/>
                <a:tab pos="721047" algn="l"/>
                <a:tab pos="1045853" algn="l"/>
                <a:tab pos="1155238" algn="l"/>
                <a:tab pos="1155238" algn="l"/>
                <a:tab pos="1155238" algn="l"/>
                <a:tab pos="1155238" algn="l"/>
                <a:tab pos="1155238" algn="l"/>
                <a:tab pos="1155238" algn="l"/>
              </a:tabLst>
              <a:defRPr/>
            </a:pPr>
            <a:r>
              <a:rPr lang="en-US" smtClean="0"/>
              <a:t>repair and maintenance (</a:t>
            </a:r>
            <a:r>
              <a:rPr lang="en-US" b="1" smtClean="0">
                <a:solidFill>
                  <a:srgbClr val="0000FF"/>
                </a:solidFill>
              </a:rPr>
              <a:t>lysosomes</a:t>
            </a:r>
            <a:r>
              <a:rPr lang="en-US" smtClean="0"/>
              <a:t>)</a:t>
            </a:r>
          </a:p>
        </p:txBody>
      </p:sp>
      <p:grpSp>
        <p:nvGrpSpPr>
          <p:cNvPr id="27651" name="Group 3"/>
          <p:cNvGrpSpPr>
            <a:grpSpLocks/>
          </p:cNvGrpSpPr>
          <p:nvPr/>
        </p:nvGrpSpPr>
        <p:grpSpPr bwMode="auto">
          <a:xfrm>
            <a:off x="6607969" y="2294930"/>
            <a:ext cx="2232422" cy="2205633"/>
            <a:chOff x="0" y="0"/>
            <a:chExt cx="2000" cy="1976"/>
          </a:xfrm>
        </p:grpSpPr>
        <p:pic>
          <p:nvPicPr>
            <p:cNvPr id="276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000" cy="1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7653" name="Rectangle 5"/>
            <p:cNvSpPr>
              <a:spLocks/>
            </p:cNvSpPr>
            <p:nvPr/>
          </p:nvSpPr>
          <p:spPr bwMode="auto">
            <a:xfrm>
              <a:off x="280" y="1616"/>
              <a:ext cx="1584"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1BFF"/>
                  </a:solidFill>
                  <a:latin typeface="Arial" charset="0"/>
                  <a:ea typeface="ＭＳ Ｐゴシック" charset="0"/>
                  <a:cs typeface="Arial" charset="0"/>
                  <a:sym typeface="Arial" charset="0"/>
                </a:rPr>
                <a:t>Rough endoplasmic reticulum</a:t>
              </a:r>
            </a:p>
          </p:txBody>
        </p:sp>
      </p:grpSp>
      <p:grpSp>
        <p:nvGrpSpPr>
          <p:cNvPr id="27654" name="Group 6"/>
          <p:cNvGrpSpPr>
            <a:grpSpLocks/>
          </p:cNvGrpSpPr>
          <p:nvPr/>
        </p:nvGrpSpPr>
        <p:grpSpPr bwMode="auto">
          <a:xfrm>
            <a:off x="6607969" y="4607719"/>
            <a:ext cx="2232422" cy="2071688"/>
            <a:chOff x="0" y="0"/>
            <a:chExt cx="2000" cy="1856"/>
          </a:xfrm>
        </p:grpSpPr>
        <p:pic>
          <p:nvPicPr>
            <p:cNvPr id="276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000" cy="1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7656" name="Rectangle 8"/>
            <p:cNvSpPr>
              <a:spLocks/>
            </p:cNvSpPr>
            <p:nvPr/>
          </p:nvSpPr>
          <p:spPr bwMode="auto">
            <a:xfrm>
              <a:off x="336" y="1680"/>
              <a:ext cx="1328"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1BFF"/>
                  </a:solidFill>
                  <a:latin typeface="Arial" charset="0"/>
                  <a:ea typeface="ＭＳ Ｐゴシック" charset="0"/>
                  <a:cs typeface="Arial" charset="0"/>
                  <a:sym typeface="Arial" charset="0"/>
                </a:rPr>
                <a:t>Golgi apparatus</a:t>
              </a:r>
            </a:p>
          </p:txBody>
        </p:sp>
      </p:grpSp>
      <p:grpSp>
        <p:nvGrpSpPr>
          <p:cNvPr id="27657" name="Group 9"/>
          <p:cNvGrpSpPr>
            <a:grpSpLocks/>
          </p:cNvGrpSpPr>
          <p:nvPr/>
        </p:nvGrpSpPr>
        <p:grpSpPr bwMode="auto">
          <a:xfrm>
            <a:off x="4580930" y="3786188"/>
            <a:ext cx="2330648" cy="2164333"/>
            <a:chOff x="0" y="0"/>
            <a:chExt cx="2088" cy="1939"/>
          </a:xfrm>
        </p:grpSpPr>
        <p:sp>
          <p:nvSpPr>
            <p:cNvPr id="27658" name="Rectangle 10"/>
            <p:cNvSpPr>
              <a:spLocks/>
            </p:cNvSpPr>
            <p:nvPr/>
          </p:nvSpPr>
          <p:spPr bwMode="auto">
            <a:xfrm>
              <a:off x="0" y="1760"/>
              <a:ext cx="93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300">
                  <a:solidFill>
                    <a:srgbClr val="001BFF"/>
                  </a:solidFill>
                  <a:latin typeface="Arial" charset="0"/>
                  <a:ea typeface="ＭＳ Ｐゴシック" charset="0"/>
                  <a:cs typeface="Arial" charset="0"/>
                  <a:sym typeface="Arial" charset="0"/>
                </a:rPr>
                <a:t>Mitochondrion</a:t>
              </a:r>
            </a:p>
          </p:txBody>
        </p:sp>
        <p:pic>
          <p:nvPicPr>
            <p:cNvPr id="27659"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 y="0"/>
              <a:ext cx="2000" cy="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grpSp>
        <p:nvGrpSpPr>
          <p:cNvPr id="27660" name="Group 12"/>
          <p:cNvGrpSpPr>
            <a:grpSpLocks/>
          </p:cNvGrpSpPr>
          <p:nvPr/>
        </p:nvGrpSpPr>
        <p:grpSpPr bwMode="auto">
          <a:xfrm>
            <a:off x="5917035" y="-375047"/>
            <a:ext cx="3226965" cy="3277195"/>
            <a:chOff x="461" y="364"/>
            <a:chExt cx="2891" cy="2936"/>
          </a:xfrm>
        </p:grpSpPr>
        <p:pic>
          <p:nvPicPr>
            <p:cNvPr id="27661"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329981">
              <a:off x="461" y="364"/>
              <a:ext cx="2506" cy="29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7662" name="Rectangle 14"/>
            <p:cNvSpPr>
              <a:spLocks/>
            </p:cNvSpPr>
            <p:nvPr/>
          </p:nvSpPr>
          <p:spPr bwMode="auto">
            <a:xfrm>
              <a:off x="2336" y="833"/>
              <a:ext cx="1016"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1BFF"/>
                  </a:solidFill>
                  <a:latin typeface="Arial" charset="0"/>
                  <a:ea typeface="ＭＳ Ｐゴシック" charset="0"/>
                  <a:cs typeface="Arial" charset="0"/>
                  <a:sym typeface="Arial" charset="0"/>
                </a:rPr>
                <a:t>Nucleus of a lymphocyte</a:t>
              </a:r>
            </a:p>
          </p:txBody>
        </p:sp>
        <p:sp>
          <p:nvSpPr>
            <p:cNvPr id="27663" name="Rectangle 15"/>
            <p:cNvSpPr>
              <a:spLocks/>
            </p:cNvSpPr>
            <p:nvPr/>
          </p:nvSpPr>
          <p:spPr bwMode="auto">
            <a:xfrm>
              <a:off x="1560" y="2041"/>
              <a:ext cx="581" cy="1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0000"/>
                </a:lnSpc>
                <a:tabLst>
                  <a:tab pos="366104" algn="l"/>
                </a:tabLst>
                <a:defRPr/>
              </a:pPr>
              <a:r>
                <a:rPr lang="en-US" sz="1300" b="1">
                  <a:solidFill>
                    <a:srgbClr val="FFFFFF"/>
                  </a:solidFill>
                  <a:latin typeface="Arial" charset="0"/>
                  <a:ea typeface="ＭＳ Ｐゴシック" charset="0"/>
                  <a:cs typeface="Arial" charset="0"/>
                  <a:sym typeface="Arial" charset="0"/>
                </a:rPr>
                <a:t>Nucleus</a:t>
              </a:r>
            </a:p>
          </p:txBody>
        </p:sp>
      </p:grpSp>
    </p:spTree>
    <p:extLst>
      <p:ext uri="{BB962C8B-B14F-4D97-AF65-F5344CB8AC3E}">
        <p14:creationId xmlns:p14="http://schemas.microsoft.com/office/powerpoint/2010/main" val="14665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765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765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765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7650">
                                            <p:txEl>
                                              <p:pRg st="3" end="3"/>
                                            </p:txEl>
                                          </p:spTgt>
                                        </p:tgtEl>
                                        <p:attrNameLst>
                                          <p:attrName>style.visibility</p:attrName>
                                        </p:attrNameLst>
                                      </p:cBhvr>
                                      <p:to>
                                        <p:strVal val="visible"/>
                                      </p:to>
                                    </p:set>
                                  </p:childTnLst>
                                </p:cTn>
                              </p:par>
                            </p:childTnLst>
                          </p:cTn>
                        </p:par>
                        <p:par>
                          <p:cTn id="19" fill="hold" nodeType="afterGroup">
                            <p:stCondLst>
                              <p:cond delay="500"/>
                            </p:stCondLst>
                            <p:childTnLst>
                              <p:par>
                                <p:cTn id="20" presetID="1" presetClass="entr" presetSubtype="0" fill="hold" nodeType="afterEffect">
                                  <p:stCondLst>
                                    <p:cond delay="0"/>
                                  </p:stCondLst>
                                  <p:childTnLst>
                                    <p:set>
                                      <p:cBhvr>
                                        <p:cTn id="21" dur="1" fill="hold">
                                          <p:stCondLst>
                                            <p:cond delay="0"/>
                                          </p:stCondLst>
                                        </p:cTn>
                                        <p:tgtEl>
                                          <p:spTgt spid="27660"/>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27650">
                                            <p:txEl>
                                              <p:pRg st="4" end="4"/>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499"/>
                                          </p:stCondLst>
                                        </p:cTn>
                                        <p:tgtEl>
                                          <p:spTgt spid="27654"/>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27650">
                                            <p:txEl>
                                              <p:pRg st="5" end="5"/>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27650">
                                            <p:txEl>
                                              <p:pRg st="6" end="6"/>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499"/>
                                          </p:stCondLst>
                                        </p:cTn>
                                        <p:tgtEl>
                                          <p:spTgt spid="27657"/>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27650">
                                            <p:txEl>
                                              <p:pRg st="7" end="7"/>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499"/>
                                          </p:stCondLst>
                                        </p:cTn>
                                        <p:tgtEl>
                                          <p:spTgt spid="27651"/>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2765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bldLvl="5"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883981" y="1758591"/>
            <a:ext cx="4259461" cy="3338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8674" name="Rectangle 2"/>
          <p:cNvSpPr>
            <a:spLocks/>
          </p:cNvSpPr>
          <p:nvPr/>
        </p:nvSpPr>
        <p:spPr bwMode="auto">
          <a:xfrm>
            <a:off x="8930" y="8930"/>
            <a:ext cx="9187533" cy="803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64000"/>
              </a:lnSpc>
              <a:tabLst>
                <a:tab pos="669703" algn="l"/>
              </a:tabLst>
              <a:defRPr/>
            </a:pPr>
            <a:r>
              <a:rPr lang="en-US" sz="4500">
                <a:solidFill>
                  <a:srgbClr val="000000"/>
                </a:solidFill>
                <a:latin typeface="Arial Black" charset="0"/>
                <a:ea typeface="ＭＳ Ｐゴシック" charset="0"/>
                <a:cs typeface="Arial Black" charset="0"/>
                <a:sym typeface="Arial Black" charset="0"/>
              </a:rPr>
              <a:t>The Control Center</a:t>
            </a:r>
          </a:p>
        </p:txBody>
      </p:sp>
      <p:grpSp>
        <p:nvGrpSpPr>
          <p:cNvPr id="28675" name="Group 3"/>
          <p:cNvGrpSpPr>
            <a:grpSpLocks/>
          </p:cNvGrpSpPr>
          <p:nvPr/>
        </p:nvGrpSpPr>
        <p:grpSpPr bwMode="auto">
          <a:xfrm>
            <a:off x="6893719" y="1446610"/>
            <a:ext cx="1696641" cy="678656"/>
            <a:chOff x="0" y="0"/>
            <a:chExt cx="1520" cy="608"/>
          </a:xfrm>
        </p:grpSpPr>
        <p:grpSp>
          <p:nvGrpSpPr>
            <p:cNvPr id="29702" name="Group 4"/>
            <p:cNvGrpSpPr>
              <a:grpSpLocks/>
            </p:cNvGrpSpPr>
            <p:nvPr/>
          </p:nvGrpSpPr>
          <p:grpSpPr bwMode="auto">
            <a:xfrm>
              <a:off x="0" y="0"/>
              <a:ext cx="1520" cy="272"/>
              <a:chOff x="0" y="0"/>
              <a:chExt cx="1520" cy="272"/>
            </a:xfrm>
          </p:grpSpPr>
          <p:sp>
            <p:nvSpPr>
              <p:cNvPr id="28677" name="Rectangle 5"/>
              <p:cNvSpPr>
                <a:spLocks/>
              </p:cNvSpPr>
              <p:nvPr/>
            </p:nvSpPr>
            <p:spPr bwMode="auto">
              <a:xfrm>
                <a:off x="16" y="0"/>
                <a:ext cx="1496" cy="272"/>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28678" name="Rectangle 6"/>
              <p:cNvSpPr>
                <a:spLocks/>
              </p:cNvSpPr>
              <p:nvPr/>
            </p:nvSpPr>
            <p:spPr bwMode="auto">
              <a:xfrm>
                <a:off x="0" y="44"/>
                <a:ext cx="1520"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tabLst>
                    <a:tab pos="366104" algn="l"/>
                  </a:tabLst>
                  <a:defRPr/>
                </a:pPr>
                <a:r>
                  <a:rPr lang="en-US" sz="1300" b="1">
                    <a:solidFill>
                      <a:srgbClr val="FFFFFF"/>
                    </a:solidFill>
                    <a:latin typeface="Arial" charset="0"/>
                    <a:ea typeface="ＭＳ Ｐゴシック" charset="0"/>
                    <a:cs typeface="Arial" charset="0"/>
                    <a:sym typeface="Arial" charset="0"/>
                  </a:rPr>
                  <a:t>Nuclear envelope</a:t>
                </a:r>
              </a:p>
            </p:txBody>
          </p:sp>
        </p:grpSp>
        <p:sp>
          <p:nvSpPr>
            <p:cNvPr id="28679" name="Line 7"/>
            <p:cNvSpPr>
              <a:spLocks noChangeShapeType="1"/>
            </p:cNvSpPr>
            <p:nvPr/>
          </p:nvSpPr>
          <p:spPr bwMode="auto">
            <a:xfrm rot="10800000" flipH="1">
              <a:off x="760" y="272"/>
              <a:ext cx="128" cy="336"/>
            </a:xfrm>
            <a:prstGeom prst="line">
              <a:avLst/>
            </a:prstGeom>
            <a:noFill/>
            <a:ln w="381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
        <p:nvSpPr>
          <p:cNvPr id="28680" name="Rectangle 8"/>
          <p:cNvSpPr>
            <a:spLocks noGrp="1" noChangeArrowheads="1"/>
          </p:cNvSpPr>
          <p:nvPr>
            <p:ph type="body" idx="1"/>
          </p:nvPr>
        </p:nvSpPr>
        <p:spPr>
          <a:xfrm>
            <a:off x="241102" y="955477"/>
            <a:ext cx="4768453" cy="5598914"/>
          </a:xfrm>
          <a:extLst>
            <a:ext uri="{91240B29-F687-4f45-9708-019B960494DF}">
              <a14:hiddenLine xmlns:a14="http://schemas.microsoft.com/office/drawing/2010/main" w="12700">
                <a:solidFill>
                  <a:srgbClr val="417D00"/>
                </a:solidFill>
                <a:miter lim="800000"/>
                <a:headEnd/>
                <a:tailEnd/>
              </a14:hiddenLine>
            </a:ext>
          </a:extLst>
        </p:spPr>
        <p:txBody>
          <a:bodyPr>
            <a:normAutofit fontScale="70000" lnSpcReduction="20000"/>
          </a:bodyPr>
          <a:lstStyle/>
          <a:p>
            <a:pPr>
              <a:lnSpc>
                <a:spcPts val="2250"/>
              </a:lnSpc>
              <a:spcBef>
                <a:spcPct val="0"/>
              </a:spcBef>
              <a:spcAft>
                <a:spcPts val="1406"/>
              </a:spcAft>
              <a:buSzPct val="130000"/>
              <a:buBlip>
                <a:blip r:embed="rId4"/>
              </a:buBlip>
              <a:tabLst>
                <a:tab pos="721047" algn="l"/>
                <a:tab pos="721047" algn="l"/>
                <a:tab pos="1045853" algn="l"/>
                <a:tab pos="1045853" algn="l"/>
                <a:tab pos="1045853" algn="l"/>
                <a:tab pos="1045853" algn="l"/>
              </a:tabLst>
              <a:defRPr/>
            </a:pPr>
            <a:r>
              <a:rPr lang="en-US" sz="1800"/>
              <a:t>In eukaryotic cells, the nuclear membrane, or </a:t>
            </a:r>
            <a:r>
              <a:rPr lang="en-US" sz="1800" b="1">
                <a:solidFill>
                  <a:srgbClr val="001BFF"/>
                </a:solidFill>
              </a:rPr>
              <a:t>nuclear envelope</a:t>
            </a:r>
            <a:r>
              <a:rPr lang="en-US" sz="1800"/>
              <a:t>, encloses the nucleus, separating its contents from the cytoplasm.</a:t>
            </a:r>
          </a:p>
          <a:p>
            <a:pPr>
              <a:lnSpc>
                <a:spcPts val="2250"/>
              </a:lnSpc>
              <a:spcBef>
                <a:spcPct val="0"/>
              </a:spcBef>
              <a:spcAft>
                <a:spcPts val="703"/>
              </a:spcAft>
              <a:buSzPct val="130000"/>
              <a:buBlip>
                <a:blip r:embed="rId4"/>
              </a:buBlip>
              <a:tabLst>
                <a:tab pos="721047" algn="l"/>
                <a:tab pos="721047" algn="l"/>
                <a:tab pos="1045853" algn="l"/>
                <a:tab pos="1045853" algn="l"/>
                <a:tab pos="1045853" algn="l"/>
                <a:tab pos="1045853" algn="l"/>
              </a:tabLst>
              <a:defRPr/>
            </a:pPr>
            <a:r>
              <a:rPr lang="en-US" sz="1800"/>
              <a:t>The nuclear envelope controls the passage of genetic information to the cytoplasm and may also protect the DNA.</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Lst>
              <a:defRPr/>
            </a:pPr>
            <a:r>
              <a:rPr lang="en-US" smtClean="0"/>
              <a:t>It is a double membrane.</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Lst>
              <a:defRPr/>
            </a:pPr>
            <a:r>
              <a:rPr lang="en-US" smtClean="0"/>
              <a:t>The two membranes are separated by</a:t>
            </a:r>
            <a:br>
              <a:rPr lang="en-US" smtClean="0"/>
            </a:br>
            <a:r>
              <a:rPr lang="en-US" smtClean="0"/>
              <a:t>a space of 20-40 nm.</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Lst>
              <a:defRPr/>
            </a:pPr>
            <a:r>
              <a:rPr lang="en-US" smtClean="0"/>
              <a:t>A layer of protein associated with the nuclear side of the envelop helps to maintain the shape of the nucleus.</a:t>
            </a:r>
          </a:p>
          <a:p>
            <a:pPr lvl="1">
              <a:lnSpc>
                <a:spcPts val="1969"/>
              </a:lnSpc>
              <a:spcBef>
                <a:spcPct val="0"/>
              </a:spcBef>
              <a:spcAft>
                <a:spcPts val="1406"/>
              </a:spcAft>
              <a:buSzPct val="120000"/>
              <a:buBlip>
                <a:blip r:embed="rId5"/>
              </a:buBlip>
              <a:tabLst>
                <a:tab pos="721047" algn="l"/>
                <a:tab pos="721047" algn="l"/>
                <a:tab pos="1045853" algn="l"/>
                <a:tab pos="1045853" algn="l"/>
                <a:tab pos="1045853" algn="l"/>
                <a:tab pos="1045853" algn="l"/>
              </a:tabLst>
              <a:defRPr/>
            </a:pPr>
            <a:r>
              <a:rPr lang="en-US" smtClean="0"/>
              <a:t>The nuclear envelope is perforated by </a:t>
            </a:r>
            <a:r>
              <a:rPr lang="en-US" b="1" smtClean="0">
                <a:solidFill>
                  <a:srgbClr val="001BFF"/>
                </a:solidFill>
              </a:rPr>
              <a:t>nuclear pores</a:t>
            </a:r>
            <a:r>
              <a:rPr lang="en-US" smtClean="0"/>
              <a:t> about 100 nm in diameter. The pores regulate the passage of materials into and out of the nucleus.</a:t>
            </a:r>
          </a:p>
        </p:txBody>
      </p:sp>
      <p:sp>
        <p:nvSpPr>
          <p:cNvPr id="28681" name="Rectangle 9"/>
          <p:cNvSpPr>
            <a:spLocks/>
          </p:cNvSpPr>
          <p:nvPr/>
        </p:nvSpPr>
        <p:spPr bwMode="auto">
          <a:xfrm>
            <a:off x="5464969" y="5732859"/>
            <a:ext cx="3107531"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400">
                <a:solidFill>
                  <a:srgbClr val="000000"/>
                </a:solidFill>
                <a:latin typeface="Arial" charset="0"/>
                <a:ea typeface="ＭＳ Ｐゴシック" charset="0"/>
                <a:cs typeface="Arial" charset="0"/>
                <a:sym typeface="Arial" charset="0"/>
              </a:rPr>
              <a:t>The</a:t>
            </a:r>
            <a:r>
              <a:rPr lang="en-US" sz="1400">
                <a:latin typeface="Arial" charset="0"/>
                <a:ea typeface="ＭＳ Ｐゴシック" charset="0"/>
                <a:cs typeface="Arial" charset="0"/>
                <a:sym typeface="Arial" charset="0"/>
              </a:rPr>
              <a:t> </a:t>
            </a:r>
            <a:r>
              <a:rPr lang="en-US" sz="1400" b="1">
                <a:solidFill>
                  <a:srgbClr val="001BFF"/>
                </a:solidFill>
                <a:latin typeface="Arial" charset="0"/>
                <a:ea typeface="ＭＳ Ｐゴシック" charset="0"/>
                <a:cs typeface="Arial" charset="0"/>
                <a:sym typeface="Arial" charset="0"/>
              </a:rPr>
              <a:t>nuclear envelope</a:t>
            </a:r>
            <a:r>
              <a:rPr lang="en-US" sz="1400">
                <a:latin typeface="Arial" charset="0"/>
                <a:ea typeface="ＭＳ Ｐゴシック" charset="0"/>
                <a:cs typeface="Arial" charset="0"/>
                <a:sym typeface="Arial" charset="0"/>
              </a:rPr>
              <a:t> </a:t>
            </a:r>
            <a:r>
              <a:rPr lang="en-US" sz="1400">
                <a:solidFill>
                  <a:srgbClr val="000000"/>
                </a:solidFill>
                <a:latin typeface="Arial" charset="0"/>
                <a:ea typeface="ＭＳ Ｐゴシック" charset="0"/>
                <a:cs typeface="Arial" charset="0"/>
                <a:sym typeface="Arial" charset="0"/>
              </a:rPr>
              <a:t>is a double layered structure perforated by pores.</a:t>
            </a:r>
          </a:p>
        </p:txBody>
      </p:sp>
    </p:spTree>
    <p:extLst>
      <p:ext uri="{BB962C8B-B14F-4D97-AF65-F5344CB8AC3E}">
        <p14:creationId xmlns:p14="http://schemas.microsoft.com/office/powerpoint/2010/main" val="626220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868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2867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28680">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8680">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28680">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28680">
                                            <p:txEl>
                                              <p:pRg st="4" end="4"/>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2868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build="p" bldLvl="5"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0594" name="Rectangle 1026"/>
          <p:cNvSpPr>
            <a:spLocks/>
          </p:cNvSpPr>
          <p:nvPr/>
        </p:nvSpPr>
        <p:spPr bwMode="auto">
          <a:xfrm>
            <a:off x="8930" y="8930"/>
            <a:ext cx="5750719" cy="142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84000"/>
              </a:lnSpc>
              <a:tabLst>
                <a:tab pos="669703" algn="l"/>
              </a:tabLst>
              <a:defRPr/>
            </a:pPr>
            <a:r>
              <a:rPr lang="en-US" sz="4500">
                <a:solidFill>
                  <a:srgbClr val="000000"/>
                </a:solidFill>
                <a:latin typeface="Arial Black" charset="0"/>
                <a:ea typeface="ＭＳ Ｐゴシック" charset="0"/>
                <a:cs typeface="Arial Black" charset="0"/>
                <a:sym typeface="Arial Black" charset="0"/>
              </a:rPr>
              <a:t>Packaging and Secretion</a:t>
            </a:r>
          </a:p>
        </p:txBody>
      </p:sp>
      <p:sp>
        <p:nvSpPr>
          <p:cNvPr id="110595" name="Rectangle 1027"/>
          <p:cNvSpPr>
            <a:spLocks noGrp="1" noChangeArrowheads="1"/>
          </p:cNvSpPr>
          <p:nvPr>
            <p:ph type="body" idx="1"/>
          </p:nvPr>
        </p:nvSpPr>
        <p:spPr>
          <a:xfrm>
            <a:off x="375047" y="1714500"/>
            <a:ext cx="4893469" cy="4830961"/>
          </a:xfrm>
          <a:extLst>
            <a:ext uri="{91240B29-F687-4f45-9708-019B960494DF}">
              <a14:hiddenLine xmlns:a14="http://schemas.microsoft.com/office/drawing/2010/main" w="12700">
                <a:solidFill>
                  <a:srgbClr val="417D00"/>
                </a:solidFill>
                <a:miter lim="800000"/>
                <a:headEnd/>
                <a:tailEnd/>
              </a14:hiddenLine>
            </a:ext>
          </a:extLst>
        </p:spPr>
        <p:txBody>
          <a:bodyPr>
            <a:normAutofit fontScale="70000" lnSpcReduction="20000"/>
          </a:bodyPr>
          <a:lstStyle/>
          <a:p>
            <a:pPr>
              <a:lnSpc>
                <a:spcPts val="2250"/>
              </a:lnSpc>
              <a:spcBef>
                <a:spcPct val="0"/>
              </a:spcBef>
              <a:spcAft>
                <a:spcPts val="703"/>
              </a:spcAft>
              <a:buSzPct val="130000"/>
              <a:buBlip>
                <a:blip r:embed="rId3"/>
              </a:buBlip>
              <a:tabLst>
                <a:tab pos="721047" algn="l"/>
                <a:tab pos="1045853" algn="l"/>
                <a:tab pos="1045853" algn="l"/>
                <a:tab pos="1045853" algn="l"/>
                <a:tab pos="1045853" algn="l"/>
              </a:tabLst>
              <a:defRPr/>
            </a:pPr>
            <a:r>
              <a:rPr lang="en-US" smtClean="0"/>
              <a:t>In eukaryotic cells, the center of manufacturing, storing, sorting and shipping is the </a:t>
            </a:r>
            <a:r>
              <a:rPr lang="en-US" b="1" smtClean="0">
                <a:solidFill>
                  <a:srgbClr val="001BFF"/>
                </a:solidFill>
              </a:rPr>
              <a:t>Golgi apparatus</a:t>
            </a:r>
            <a:r>
              <a:rPr lang="en-US" smtClean="0"/>
              <a:t> (right).</a:t>
            </a:r>
          </a:p>
          <a:p>
            <a:pPr lvl="1">
              <a:lnSpc>
                <a:spcPts val="1969"/>
              </a:lnSpc>
              <a:spcBef>
                <a:spcPct val="0"/>
              </a:spcBef>
              <a:spcAft>
                <a:spcPts val="1406"/>
              </a:spcAft>
              <a:buSzPct val="120000"/>
              <a:buBlip>
                <a:blip r:embed="rId4"/>
              </a:buBlip>
              <a:tabLst>
                <a:tab pos="721047" algn="l"/>
                <a:tab pos="1045853" algn="l"/>
                <a:tab pos="1045853" algn="l"/>
                <a:tab pos="1045853" algn="l"/>
                <a:tab pos="1045853" algn="l"/>
              </a:tabLst>
              <a:defRPr/>
            </a:pPr>
            <a:r>
              <a:rPr lang="en-US" smtClean="0"/>
              <a:t>Within the Golgi, the products of the endoplasmic reticulum, e.g. lipids </a:t>
            </a:r>
            <a:br>
              <a:rPr lang="en-US" smtClean="0"/>
            </a:br>
            <a:r>
              <a:rPr lang="en-US" smtClean="0"/>
              <a:t>and proteins, are modified, stored, </a:t>
            </a:r>
            <a:br>
              <a:rPr lang="en-US" smtClean="0"/>
            </a:br>
            <a:r>
              <a:rPr lang="en-US" smtClean="0"/>
              <a:t>and sent to other cellular destinations.</a:t>
            </a:r>
          </a:p>
          <a:p>
            <a:pPr lvl="1">
              <a:lnSpc>
                <a:spcPts val="1969"/>
              </a:lnSpc>
              <a:spcBef>
                <a:spcPct val="0"/>
              </a:spcBef>
              <a:spcAft>
                <a:spcPts val="1406"/>
              </a:spcAft>
              <a:buSzPct val="120000"/>
              <a:buBlip>
                <a:blip r:embed="rId4"/>
              </a:buBlip>
              <a:tabLst>
                <a:tab pos="721047" algn="l"/>
                <a:tab pos="1045853" algn="l"/>
                <a:tab pos="1045853" algn="l"/>
                <a:tab pos="1045853" algn="l"/>
                <a:tab pos="1045853" algn="l"/>
              </a:tabLst>
              <a:defRPr/>
            </a:pPr>
            <a:r>
              <a:rPr lang="en-US" smtClean="0"/>
              <a:t>The Golgi apparatus is also the site </a:t>
            </a:r>
            <a:br>
              <a:rPr lang="en-US" smtClean="0"/>
            </a:br>
            <a:r>
              <a:rPr lang="en-US" smtClean="0"/>
              <a:t>of </a:t>
            </a:r>
            <a:r>
              <a:rPr lang="en-US" b="1" smtClean="0">
                <a:solidFill>
                  <a:srgbClr val="001BFF"/>
                </a:solidFill>
              </a:rPr>
              <a:t>lysosome formation</a:t>
            </a:r>
            <a:r>
              <a:rPr lang="en-US" smtClean="0"/>
              <a:t>.</a:t>
            </a:r>
          </a:p>
          <a:p>
            <a:pPr lvl="1">
              <a:lnSpc>
                <a:spcPts val="1969"/>
              </a:lnSpc>
              <a:spcBef>
                <a:spcPct val="0"/>
              </a:spcBef>
              <a:spcAft>
                <a:spcPts val="1406"/>
              </a:spcAft>
              <a:buSzPct val="120000"/>
              <a:buBlip>
                <a:blip r:embed="rId4"/>
              </a:buBlip>
              <a:tabLst>
                <a:tab pos="721047" algn="l"/>
                <a:tab pos="1045853" algn="l"/>
                <a:tab pos="1045853" algn="l"/>
                <a:tab pos="1045853" algn="l"/>
                <a:tab pos="1045853" algn="l"/>
              </a:tabLst>
              <a:defRPr/>
            </a:pPr>
            <a:r>
              <a:rPr lang="en-US" smtClean="0"/>
              <a:t>Substances leave the Golgi packaged </a:t>
            </a:r>
            <a:br>
              <a:rPr lang="en-US" smtClean="0"/>
            </a:br>
            <a:r>
              <a:rPr lang="en-US" smtClean="0"/>
              <a:t>into membrane-bound </a:t>
            </a:r>
            <a:r>
              <a:rPr lang="en-US" b="1" smtClean="0">
                <a:solidFill>
                  <a:srgbClr val="001BFF"/>
                </a:solidFill>
              </a:rPr>
              <a:t>vesicles</a:t>
            </a:r>
            <a:r>
              <a:rPr lang="en-US" smtClean="0"/>
              <a:t>.</a:t>
            </a:r>
          </a:p>
          <a:p>
            <a:pPr lvl="1">
              <a:lnSpc>
                <a:spcPts val="1969"/>
              </a:lnSpc>
              <a:spcBef>
                <a:spcPct val="0"/>
              </a:spcBef>
              <a:spcAft>
                <a:spcPts val="1406"/>
              </a:spcAft>
              <a:buSzPct val="120000"/>
              <a:buBlip>
                <a:blip r:embed="rId4"/>
              </a:buBlip>
              <a:tabLst>
                <a:tab pos="721047" algn="l"/>
                <a:tab pos="1045853" algn="l"/>
                <a:tab pos="1045853" algn="l"/>
                <a:tab pos="1045853" algn="l"/>
                <a:tab pos="1045853" algn="l"/>
              </a:tabLst>
              <a:defRPr/>
            </a:pPr>
            <a:r>
              <a:rPr lang="en-US" smtClean="0"/>
              <a:t>The Golgi is most extensive in cells that </a:t>
            </a:r>
            <a:br>
              <a:rPr lang="en-US" smtClean="0"/>
            </a:br>
            <a:r>
              <a:rPr lang="en-US" smtClean="0"/>
              <a:t>are specialized for secretion (e.g. antibody secreting cells).</a:t>
            </a:r>
          </a:p>
        </p:txBody>
      </p:sp>
      <p:grpSp>
        <p:nvGrpSpPr>
          <p:cNvPr id="110596" name="Group 1028"/>
          <p:cNvGrpSpPr>
            <a:grpSpLocks/>
          </p:cNvGrpSpPr>
          <p:nvPr/>
        </p:nvGrpSpPr>
        <p:grpSpPr bwMode="auto">
          <a:xfrm>
            <a:off x="5339953" y="3268265"/>
            <a:ext cx="3455789" cy="2786063"/>
            <a:chOff x="0" y="0"/>
            <a:chExt cx="3096" cy="2496"/>
          </a:xfrm>
        </p:grpSpPr>
        <p:pic>
          <p:nvPicPr>
            <p:cNvPr id="110597" name="Picture 10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96" cy="2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10598" name="Line 1030"/>
            <p:cNvSpPr>
              <a:spLocks noChangeShapeType="1"/>
            </p:cNvSpPr>
            <p:nvPr/>
          </p:nvSpPr>
          <p:spPr bwMode="auto">
            <a:xfrm>
              <a:off x="1003" y="1511"/>
              <a:ext cx="0" cy="465"/>
            </a:xfrm>
            <a:prstGeom prst="line">
              <a:avLst/>
            </a:prstGeom>
            <a:noFill/>
            <a:ln w="38100">
              <a:solidFill>
                <a:srgbClr val="00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nvGrpSpPr>
            <p:cNvPr id="31752" name="Group 1031"/>
            <p:cNvGrpSpPr>
              <a:grpSpLocks/>
            </p:cNvGrpSpPr>
            <p:nvPr/>
          </p:nvGrpSpPr>
          <p:grpSpPr bwMode="auto">
            <a:xfrm>
              <a:off x="384" y="1936"/>
              <a:ext cx="1247" cy="224"/>
              <a:chOff x="0" y="0"/>
              <a:chExt cx="1247" cy="224"/>
            </a:xfrm>
          </p:grpSpPr>
          <p:sp>
            <p:nvSpPr>
              <p:cNvPr id="110600" name="Rectangle 1032"/>
              <p:cNvSpPr>
                <a:spLocks/>
              </p:cNvSpPr>
              <p:nvPr/>
            </p:nvSpPr>
            <p:spPr bwMode="auto">
              <a:xfrm>
                <a:off x="0" y="0"/>
                <a:ext cx="1247" cy="224"/>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0601" name="Rectangle 1033"/>
              <p:cNvSpPr>
                <a:spLocks/>
              </p:cNvSpPr>
              <p:nvPr/>
            </p:nvSpPr>
            <p:spPr bwMode="auto">
              <a:xfrm>
                <a:off x="40" y="32"/>
                <a:ext cx="1167" cy="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8000"/>
                  </a:lnSpc>
                  <a:tabLst>
                    <a:tab pos="366104" algn="l"/>
                  </a:tabLst>
                  <a:defRPr/>
                </a:pPr>
                <a:r>
                  <a:rPr lang="en-US" sz="1100" b="1">
                    <a:solidFill>
                      <a:srgbClr val="FFFFFF"/>
                    </a:solidFill>
                    <a:latin typeface="Arial" charset="0"/>
                    <a:ea typeface="ＭＳ Ｐゴシック" charset="0"/>
                    <a:cs typeface="Arial" charset="0"/>
                    <a:sym typeface="Arial" charset="0"/>
                  </a:rPr>
                  <a:t>Secretory vesicle</a:t>
                </a:r>
              </a:p>
            </p:txBody>
          </p:sp>
        </p:grpSp>
      </p:grpSp>
      <p:pic>
        <p:nvPicPr>
          <p:cNvPr id="110602" name="Picture 10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412507" y="-200918"/>
            <a:ext cx="3522762" cy="39245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10603" name="Line 1035"/>
          <p:cNvSpPr>
            <a:spLocks noChangeShapeType="1"/>
          </p:cNvSpPr>
          <p:nvPr/>
        </p:nvSpPr>
        <p:spPr bwMode="auto">
          <a:xfrm flipH="1">
            <a:off x="8224242" y="187524"/>
            <a:ext cx="348258" cy="150689"/>
          </a:xfrm>
          <a:prstGeom prst="line">
            <a:avLst/>
          </a:prstGeom>
          <a:noFill/>
          <a:ln w="762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Tree>
    <p:extLst>
      <p:ext uri="{BB962C8B-B14F-4D97-AF65-F5344CB8AC3E}">
        <p14:creationId xmlns:p14="http://schemas.microsoft.com/office/powerpoint/2010/main" val="4048551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05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059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059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1059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11059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105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build="p" bldLvl="5"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1" name="Rectangle 1"/>
          <p:cNvSpPr>
            <a:spLocks/>
          </p:cNvSpPr>
          <p:nvPr/>
        </p:nvSpPr>
        <p:spPr bwMode="auto">
          <a:xfrm>
            <a:off x="5473898" y="5741789"/>
            <a:ext cx="3357563"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a:solidFill>
                  <a:srgbClr val="000000"/>
                </a:solidFill>
                <a:latin typeface="Arial" charset="0"/>
                <a:ea typeface="ＭＳ Ｐゴシック" charset="0"/>
                <a:cs typeface="Arial" charset="0"/>
                <a:sym typeface="Arial" charset="0"/>
              </a:rPr>
              <a:t>The</a:t>
            </a:r>
            <a:r>
              <a:rPr lang="en-US" sz="1400">
                <a:latin typeface="Arial" charset="0"/>
                <a:ea typeface="ＭＳ Ｐゴシック" charset="0"/>
                <a:cs typeface="Arial" charset="0"/>
                <a:sym typeface="Arial" charset="0"/>
              </a:rPr>
              <a:t> </a:t>
            </a:r>
            <a:r>
              <a:rPr lang="en-US" sz="1400">
                <a:solidFill>
                  <a:srgbClr val="000000"/>
                </a:solidFill>
                <a:latin typeface="Arial" charset="0"/>
                <a:ea typeface="ＭＳ Ｐゴシック" charset="0"/>
                <a:cs typeface="Arial" charset="0"/>
                <a:sym typeface="Arial" charset="0"/>
              </a:rPr>
              <a:t>Golgi apparatus comprises stacks of </a:t>
            </a:r>
            <a:r>
              <a:rPr lang="en-US" sz="1300">
                <a:solidFill>
                  <a:srgbClr val="000000"/>
                </a:solidFill>
                <a:latin typeface="Arial" charset="0"/>
                <a:ea typeface="ＭＳ Ｐゴシック" charset="0"/>
                <a:cs typeface="Arial" charset="0"/>
                <a:sym typeface="Arial" charset="0"/>
              </a:rPr>
              <a:t>membrane-bound</a:t>
            </a:r>
            <a:r>
              <a:rPr lang="en-US" sz="1400">
                <a:solidFill>
                  <a:srgbClr val="000000"/>
                </a:solidFill>
                <a:latin typeface="Arial" charset="0"/>
                <a:ea typeface="ＭＳ Ｐゴシック" charset="0"/>
                <a:cs typeface="Arial" charset="0"/>
                <a:sym typeface="Arial" charset="0"/>
              </a:rPr>
              <a:t> sacs called </a:t>
            </a:r>
            <a:r>
              <a:rPr lang="en-US" sz="1400" b="1">
                <a:solidFill>
                  <a:srgbClr val="001BFF"/>
                </a:solidFill>
                <a:latin typeface="Arial" charset="0"/>
                <a:ea typeface="ＭＳ Ｐゴシック" charset="0"/>
                <a:cs typeface="Arial" charset="0"/>
                <a:sym typeface="Arial" charset="0"/>
              </a:rPr>
              <a:t>cisternae</a:t>
            </a:r>
            <a:r>
              <a:rPr lang="en-US" sz="1400">
                <a:solidFill>
                  <a:srgbClr val="000000"/>
                </a:solidFill>
                <a:latin typeface="Arial" charset="0"/>
                <a:ea typeface="ＭＳ Ｐゴシック" charset="0"/>
                <a:cs typeface="Arial" charset="0"/>
                <a:sym typeface="Arial" charset="0"/>
              </a:rPr>
              <a:t>.</a:t>
            </a:r>
          </a:p>
        </p:txBody>
      </p:sp>
      <p:sp>
        <p:nvSpPr>
          <p:cNvPr id="30722" name="Rectangle 2"/>
          <p:cNvSpPr>
            <a:spLocks/>
          </p:cNvSpPr>
          <p:nvPr/>
        </p:nvSpPr>
        <p:spPr bwMode="auto">
          <a:xfrm>
            <a:off x="8930" y="8930"/>
            <a:ext cx="9187533" cy="803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64000"/>
              </a:lnSpc>
              <a:tabLst>
                <a:tab pos="669703" algn="l"/>
              </a:tabLst>
              <a:defRPr/>
            </a:pPr>
            <a:r>
              <a:rPr lang="en-US" sz="4500">
                <a:solidFill>
                  <a:srgbClr val="000000"/>
                </a:solidFill>
                <a:latin typeface="Arial Black" charset="0"/>
                <a:ea typeface="ＭＳ Ｐゴシック" charset="0"/>
                <a:cs typeface="Arial Black" charset="0"/>
                <a:sym typeface="Arial Black" charset="0"/>
              </a:rPr>
              <a:t>Packaging and Secretion</a:t>
            </a:r>
          </a:p>
        </p:txBody>
      </p:sp>
      <p:sp>
        <p:nvSpPr>
          <p:cNvPr id="30723" name="Rectangle 3"/>
          <p:cNvSpPr>
            <a:spLocks noGrp="1" noChangeArrowheads="1"/>
          </p:cNvSpPr>
          <p:nvPr>
            <p:ph type="body" idx="1"/>
          </p:nvPr>
        </p:nvSpPr>
        <p:spPr>
          <a:xfrm>
            <a:off x="214312" y="1062633"/>
            <a:ext cx="5179219" cy="5366742"/>
          </a:xfrm>
          <a:extLst>
            <a:ext uri="{91240B29-F687-4f45-9708-019B960494DF}">
              <a14:hiddenLine xmlns:a14="http://schemas.microsoft.com/office/drawing/2010/main" w="12700">
                <a:solidFill>
                  <a:srgbClr val="417D00"/>
                </a:solidFill>
                <a:miter lim="800000"/>
                <a:headEnd/>
                <a:tailEnd/>
              </a14:hiddenLine>
            </a:ext>
          </a:extLst>
        </p:spPr>
        <p:txBody>
          <a:bodyPr>
            <a:normAutofit fontScale="62500" lnSpcReduction="20000"/>
          </a:bodyPr>
          <a:lstStyle/>
          <a:p>
            <a:pPr>
              <a:lnSpc>
                <a:spcPts val="2250"/>
              </a:lnSpc>
              <a:spcBef>
                <a:spcPct val="0"/>
              </a:spcBef>
              <a:spcAft>
                <a:spcPts val="703"/>
              </a:spcAft>
              <a:buSzPct val="130000"/>
              <a:buBlip>
                <a:blip r:embed="rId3"/>
              </a:buBlip>
              <a:tabLst>
                <a:tab pos="721047" algn="l"/>
                <a:tab pos="1045853" algn="l"/>
                <a:tab pos="1045853" algn="l"/>
                <a:tab pos="721047" algn="l"/>
                <a:tab pos="1045853" algn="l"/>
                <a:tab pos="1045853" algn="l"/>
                <a:tab pos="1045853" algn="l"/>
              </a:tabLst>
              <a:defRPr/>
            </a:pPr>
            <a:r>
              <a:rPr lang="en-US" smtClean="0"/>
              <a:t>A Golgi stack has two distinct faces:</a:t>
            </a:r>
          </a:p>
          <a:p>
            <a:pPr lvl="1">
              <a:lnSpc>
                <a:spcPts val="1969"/>
              </a:lnSpc>
              <a:spcBef>
                <a:spcPct val="0"/>
              </a:spcBef>
              <a:spcAft>
                <a:spcPts val="1406"/>
              </a:spcAft>
              <a:buSzPct val="120000"/>
              <a:buBlip>
                <a:blip r:embed="rId4"/>
              </a:buBlip>
              <a:tabLst>
                <a:tab pos="721047" algn="l"/>
                <a:tab pos="1045853" algn="l"/>
                <a:tab pos="1045853" algn="l"/>
                <a:tab pos="721047" algn="l"/>
                <a:tab pos="1045853" algn="l"/>
                <a:tab pos="1045853" algn="l"/>
                <a:tab pos="1045853" algn="l"/>
              </a:tabLst>
              <a:defRPr/>
            </a:pPr>
            <a:r>
              <a:rPr lang="en-US" smtClean="0"/>
              <a:t>the </a:t>
            </a:r>
            <a:r>
              <a:rPr lang="en-US" b="1" i="1" smtClean="0">
                <a:solidFill>
                  <a:srgbClr val="001BFF"/>
                </a:solidFill>
              </a:rPr>
              <a:t>cis</a:t>
            </a:r>
            <a:r>
              <a:rPr lang="en-US" b="1" smtClean="0">
                <a:solidFill>
                  <a:srgbClr val="001BFF"/>
                </a:solidFill>
              </a:rPr>
              <a:t> face </a:t>
            </a:r>
            <a:r>
              <a:rPr lang="en-US" smtClean="0"/>
              <a:t>(or forming face) receives vesicles from the ER.</a:t>
            </a:r>
          </a:p>
          <a:p>
            <a:pPr lvl="1">
              <a:lnSpc>
                <a:spcPts val="1969"/>
              </a:lnSpc>
              <a:spcBef>
                <a:spcPct val="0"/>
              </a:spcBef>
              <a:spcAft>
                <a:spcPts val="1406"/>
              </a:spcAft>
              <a:buSzPct val="120000"/>
              <a:buBlip>
                <a:blip r:embed="rId4"/>
              </a:buBlip>
              <a:tabLst>
                <a:tab pos="721047" algn="l"/>
                <a:tab pos="1045853" algn="l"/>
                <a:tab pos="1045853" algn="l"/>
                <a:tab pos="721047" algn="l"/>
                <a:tab pos="1045853" algn="l"/>
                <a:tab pos="1045853" algn="l"/>
                <a:tab pos="1045853" algn="l"/>
              </a:tabLst>
              <a:defRPr/>
            </a:pPr>
            <a:r>
              <a:rPr lang="en-US" smtClean="0"/>
              <a:t>the </a:t>
            </a:r>
            <a:r>
              <a:rPr lang="en-US" b="1" i="1" smtClean="0">
                <a:solidFill>
                  <a:srgbClr val="001BFF"/>
                </a:solidFill>
              </a:rPr>
              <a:t>trans</a:t>
            </a:r>
            <a:r>
              <a:rPr lang="en-US" b="1" smtClean="0">
                <a:solidFill>
                  <a:srgbClr val="001BFF"/>
                </a:solidFill>
              </a:rPr>
              <a:t> face </a:t>
            </a:r>
            <a:r>
              <a:rPr lang="en-US" smtClean="0"/>
              <a:t>(or maturing face) ships materials in vesicles, which pinch off from</a:t>
            </a:r>
            <a:br>
              <a:rPr lang="en-US" smtClean="0"/>
            </a:br>
            <a:r>
              <a:rPr lang="en-US" smtClean="0"/>
              <a:t>the Golgi and travel to other sites.</a:t>
            </a:r>
          </a:p>
          <a:p>
            <a:pPr>
              <a:lnSpc>
                <a:spcPts val="2250"/>
              </a:lnSpc>
              <a:spcBef>
                <a:spcPct val="0"/>
              </a:spcBef>
              <a:spcAft>
                <a:spcPts val="703"/>
              </a:spcAft>
              <a:buSzPct val="130000"/>
              <a:buBlip>
                <a:blip r:embed="rId3"/>
              </a:buBlip>
              <a:tabLst>
                <a:tab pos="721047" algn="l"/>
                <a:tab pos="1045853" algn="l"/>
                <a:tab pos="1045853" algn="l"/>
                <a:tab pos="721047" algn="l"/>
                <a:tab pos="1045853" algn="l"/>
                <a:tab pos="1045853" algn="l"/>
                <a:tab pos="1045853" algn="l"/>
              </a:tabLst>
              <a:defRPr/>
            </a:pPr>
            <a:r>
              <a:rPr lang="en-US" smtClean="0"/>
              <a:t>Products of the ER are usually modified as they move from the </a:t>
            </a:r>
            <a:r>
              <a:rPr lang="en-US" i="1" smtClean="0"/>
              <a:t>cis</a:t>
            </a:r>
            <a:r>
              <a:rPr lang="en-US" smtClean="0"/>
              <a:t> to the </a:t>
            </a:r>
            <a:r>
              <a:rPr lang="en-US" i="1" smtClean="0"/>
              <a:t>trans</a:t>
            </a:r>
            <a:r>
              <a:rPr lang="en-US" smtClean="0"/>
              <a:t> face.</a:t>
            </a:r>
          </a:p>
          <a:p>
            <a:pPr lvl="1">
              <a:lnSpc>
                <a:spcPts val="1969"/>
              </a:lnSpc>
              <a:spcBef>
                <a:spcPct val="0"/>
              </a:spcBef>
              <a:spcAft>
                <a:spcPts val="1406"/>
              </a:spcAft>
              <a:buSzPct val="120000"/>
              <a:buBlip>
                <a:blip r:embed="rId4"/>
              </a:buBlip>
              <a:tabLst>
                <a:tab pos="721047" algn="l"/>
                <a:tab pos="1045853" algn="l"/>
                <a:tab pos="1045853" algn="l"/>
                <a:tab pos="721047" algn="l"/>
                <a:tab pos="1045853" algn="l"/>
                <a:tab pos="1045853" algn="l"/>
                <a:tab pos="1045853" algn="l"/>
              </a:tabLst>
              <a:defRPr/>
            </a:pPr>
            <a:r>
              <a:rPr lang="en-US" smtClean="0"/>
              <a:t>Products are modified in stages; different cisternae between </a:t>
            </a:r>
            <a:r>
              <a:rPr lang="en-US" i="1" smtClean="0"/>
              <a:t>cis</a:t>
            </a:r>
            <a:r>
              <a:rPr lang="en-US" smtClean="0"/>
              <a:t> and </a:t>
            </a:r>
            <a:r>
              <a:rPr lang="en-US" i="1" smtClean="0"/>
              <a:t>trans</a:t>
            </a:r>
            <a:r>
              <a:rPr lang="en-US" smtClean="0"/>
              <a:t> faces contain different suites of enzymes.</a:t>
            </a:r>
          </a:p>
          <a:p>
            <a:pPr lvl="1">
              <a:lnSpc>
                <a:spcPts val="1969"/>
              </a:lnSpc>
              <a:spcBef>
                <a:spcPct val="0"/>
              </a:spcBef>
              <a:spcAft>
                <a:spcPts val="1406"/>
              </a:spcAft>
              <a:buSzPct val="120000"/>
              <a:buBlip>
                <a:blip r:embed="rId4"/>
              </a:buBlip>
              <a:tabLst>
                <a:tab pos="721047" algn="l"/>
                <a:tab pos="1045853" algn="l"/>
                <a:tab pos="1045853" algn="l"/>
                <a:tab pos="721047" algn="l"/>
                <a:tab pos="1045853" algn="l"/>
                <a:tab pos="1045853" algn="l"/>
                <a:tab pos="1045853" algn="l"/>
              </a:tabLst>
              <a:defRPr/>
            </a:pPr>
            <a:r>
              <a:rPr lang="en-US" smtClean="0"/>
              <a:t>Vesicles transfer the products of processing between one cisterna and the next.</a:t>
            </a:r>
          </a:p>
          <a:p>
            <a:pPr lvl="1">
              <a:lnSpc>
                <a:spcPts val="1969"/>
              </a:lnSpc>
              <a:spcBef>
                <a:spcPct val="0"/>
              </a:spcBef>
              <a:spcAft>
                <a:spcPts val="1406"/>
              </a:spcAft>
              <a:buSzPct val="120000"/>
              <a:buBlip>
                <a:blip r:embed="rId4"/>
              </a:buBlip>
              <a:tabLst>
                <a:tab pos="721047" algn="l"/>
                <a:tab pos="1045853" algn="l"/>
                <a:tab pos="1045853" algn="l"/>
                <a:tab pos="721047" algn="l"/>
                <a:tab pos="1045853" algn="l"/>
                <a:tab pos="1045853" algn="l"/>
                <a:tab pos="1045853" algn="l"/>
              </a:tabLst>
              <a:defRPr/>
            </a:pPr>
            <a:r>
              <a:rPr lang="en-US" smtClean="0"/>
              <a:t>Before products are shipped, they are tagged with (e.g. with phosphate groups) for transport to different parts of the cell.</a:t>
            </a:r>
          </a:p>
        </p:txBody>
      </p:sp>
      <p:pic>
        <p:nvPicPr>
          <p:cNvPr id="307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4916909" y="1779240"/>
            <a:ext cx="4464844" cy="31253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30725" name="Group 5"/>
          <p:cNvGrpSpPr>
            <a:grpSpLocks/>
          </p:cNvGrpSpPr>
          <p:nvPr/>
        </p:nvGrpSpPr>
        <p:grpSpPr bwMode="auto">
          <a:xfrm>
            <a:off x="6590109" y="2339578"/>
            <a:ext cx="830461" cy="250031"/>
            <a:chOff x="0" y="0"/>
            <a:chExt cx="744" cy="224"/>
          </a:xfrm>
        </p:grpSpPr>
        <p:sp>
          <p:nvSpPr>
            <p:cNvPr id="30726" name="Rectangle 6"/>
            <p:cNvSpPr>
              <a:spLocks/>
            </p:cNvSpPr>
            <p:nvPr/>
          </p:nvSpPr>
          <p:spPr bwMode="auto">
            <a:xfrm>
              <a:off x="0" y="0"/>
              <a:ext cx="744" cy="224"/>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0727" name="Rectangle 7"/>
            <p:cNvSpPr>
              <a:spLocks/>
            </p:cNvSpPr>
            <p:nvPr/>
          </p:nvSpPr>
          <p:spPr bwMode="auto">
            <a:xfrm>
              <a:off x="64" y="32"/>
              <a:ext cx="616" cy="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8000"/>
                </a:lnSpc>
                <a:tabLst>
                  <a:tab pos="366104" algn="l"/>
                </a:tabLst>
                <a:defRPr/>
              </a:pPr>
              <a:r>
                <a:rPr lang="en-US" sz="1100" b="1">
                  <a:solidFill>
                    <a:srgbClr val="FFFFFF"/>
                  </a:solidFill>
                  <a:latin typeface="Arial" charset="0"/>
                  <a:ea typeface="ＭＳ Ｐゴシック" charset="0"/>
                  <a:cs typeface="Arial" charset="0"/>
                  <a:sym typeface="Arial" charset="0"/>
                </a:rPr>
                <a:t>cis face</a:t>
              </a:r>
            </a:p>
          </p:txBody>
        </p:sp>
      </p:grpSp>
      <p:grpSp>
        <p:nvGrpSpPr>
          <p:cNvPr id="30728" name="Group 8"/>
          <p:cNvGrpSpPr>
            <a:grpSpLocks/>
          </p:cNvGrpSpPr>
          <p:nvPr/>
        </p:nvGrpSpPr>
        <p:grpSpPr bwMode="auto">
          <a:xfrm>
            <a:off x="7465219" y="5206008"/>
            <a:ext cx="830461" cy="250031"/>
            <a:chOff x="0" y="0"/>
            <a:chExt cx="744" cy="224"/>
          </a:xfrm>
        </p:grpSpPr>
        <p:sp>
          <p:nvSpPr>
            <p:cNvPr id="30729" name="Rectangle 9"/>
            <p:cNvSpPr>
              <a:spLocks/>
            </p:cNvSpPr>
            <p:nvPr/>
          </p:nvSpPr>
          <p:spPr bwMode="auto">
            <a:xfrm>
              <a:off x="0" y="0"/>
              <a:ext cx="744" cy="224"/>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0730" name="Rectangle 10"/>
            <p:cNvSpPr>
              <a:spLocks/>
            </p:cNvSpPr>
            <p:nvPr/>
          </p:nvSpPr>
          <p:spPr bwMode="auto">
            <a:xfrm>
              <a:off x="24" y="32"/>
              <a:ext cx="696" cy="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8000"/>
                </a:lnSpc>
                <a:tabLst>
                  <a:tab pos="366104" algn="l"/>
                </a:tabLst>
                <a:defRPr/>
              </a:pPr>
              <a:r>
                <a:rPr lang="en-US" sz="1100" b="1">
                  <a:solidFill>
                    <a:srgbClr val="FFFFFF"/>
                  </a:solidFill>
                  <a:latin typeface="Arial" charset="0"/>
                  <a:ea typeface="ＭＳ Ｐゴシック" charset="0"/>
                  <a:cs typeface="Arial" charset="0"/>
                  <a:sym typeface="Arial" charset="0"/>
                </a:rPr>
                <a:t>trans face</a:t>
              </a:r>
            </a:p>
          </p:txBody>
        </p:sp>
      </p:grpSp>
      <p:grpSp>
        <p:nvGrpSpPr>
          <p:cNvPr id="30731" name="Group 11"/>
          <p:cNvGrpSpPr>
            <a:grpSpLocks/>
          </p:cNvGrpSpPr>
          <p:nvPr/>
        </p:nvGrpSpPr>
        <p:grpSpPr bwMode="auto">
          <a:xfrm>
            <a:off x="5670352" y="4731619"/>
            <a:ext cx="1393031" cy="724421"/>
            <a:chOff x="0" y="0"/>
            <a:chExt cx="1247" cy="648"/>
          </a:xfrm>
        </p:grpSpPr>
        <p:sp>
          <p:nvSpPr>
            <p:cNvPr id="30732" name="Line 12"/>
            <p:cNvSpPr>
              <a:spLocks noChangeShapeType="1"/>
            </p:cNvSpPr>
            <p:nvPr/>
          </p:nvSpPr>
          <p:spPr bwMode="auto">
            <a:xfrm>
              <a:off x="595" y="0"/>
              <a:ext cx="0" cy="464"/>
            </a:xfrm>
            <a:prstGeom prst="line">
              <a:avLst/>
            </a:prstGeom>
            <a:noFill/>
            <a:ln w="38100">
              <a:solidFill>
                <a:srgbClr val="FFFFFF"/>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nvGrpSpPr>
            <p:cNvPr id="33801" name="Group 13"/>
            <p:cNvGrpSpPr>
              <a:grpSpLocks/>
            </p:cNvGrpSpPr>
            <p:nvPr/>
          </p:nvGrpSpPr>
          <p:grpSpPr bwMode="auto">
            <a:xfrm>
              <a:off x="0" y="424"/>
              <a:ext cx="1247" cy="224"/>
              <a:chOff x="0" y="0"/>
              <a:chExt cx="1247" cy="224"/>
            </a:xfrm>
          </p:grpSpPr>
          <p:sp>
            <p:nvSpPr>
              <p:cNvPr id="30734" name="Rectangle 14"/>
              <p:cNvSpPr>
                <a:spLocks/>
              </p:cNvSpPr>
              <p:nvPr/>
            </p:nvSpPr>
            <p:spPr bwMode="auto">
              <a:xfrm>
                <a:off x="0" y="0"/>
                <a:ext cx="1247" cy="224"/>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0735" name="Rectangle 15"/>
              <p:cNvSpPr>
                <a:spLocks/>
              </p:cNvSpPr>
              <p:nvPr/>
            </p:nvSpPr>
            <p:spPr bwMode="auto">
              <a:xfrm>
                <a:off x="40" y="32"/>
                <a:ext cx="1167" cy="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8000"/>
                  </a:lnSpc>
                  <a:tabLst>
                    <a:tab pos="366104" algn="l"/>
                  </a:tabLst>
                  <a:defRPr/>
                </a:pPr>
                <a:r>
                  <a:rPr lang="en-US" sz="1100" b="1">
                    <a:solidFill>
                      <a:srgbClr val="FFFFFF"/>
                    </a:solidFill>
                    <a:latin typeface="Arial" charset="0"/>
                    <a:ea typeface="ＭＳ Ｐゴシック" charset="0"/>
                    <a:cs typeface="Arial" charset="0"/>
                    <a:sym typeface="Arial" charset="0"/>
                  </a:rPr>
                  <a:t>Secretory vesicle</a:t>
                </a:r>
              </a:p>
            </p:txBody>
          </p:sp>
        </p:grpSp>
      </p:grpSp>
    </p:spTree>
    <p:extLst>
      <p:ext uri="{BB962C8B-B14F-4D97-AF65-F5344CB8AC3E}">
        <p14:creationId xmlns:p14="http://schemas.microsoft.com/office/powerpoint/2010/main" val="3183660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07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072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3072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072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3072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0723">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0723">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0723">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499"/>
                                          </p:stCondLst>
                                        </p:cTn>
                                        <p:tgtEl>
                                          <p:spTgt spid="30731"/>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3072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bldLvl="5"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71438" y="-8930"/>
            <a:ext cx="7286625" cy="1401961"/>
          </a:xfrm>
        </p:spPr>
        <p:txBody>
          <a:bodyPr anchor="b"/>
          <a:lstStyle/>
          <a:p>
            <a:pPr>
              <a:lnSpc>
                <a:spcPct val="89000"/>
              </a:lnSpc>
              <a:tabLst>
                <a:tab pos="669703" algn="l"/>
              </a:tabLst>
              <a:defRPr/>
            </a:pPr>
            <a:r>
              <a:rPr lang="en-US" smtClean="0"/>
              <a:t>Light Capture and Carbon Fixation</a:t>
            </a:r>
          </a:p>
        </p:txBody>
      </p:sp>
      <p:sp>
        <p:nvSpPr>
          <p:cNvPr id="31746" name="Rectangle 2"/>
          <p:cNvSpPr>
            <a:spLocks noGrp="1" noChangeArrowheads="1"/>
          </p:cNvSpPr>
          <p:nvPr>
            <p:ph type="body" idx="1"/>
          </p:nvPr>
        </p:nvSpPr>
        <p:spPr>
          <a:xfrm>
            <a:off x="428625" y="1589484"/>
            <a:ext cx="5241727" cy="5072063"/>
          </a:xfrm>
        </p:spPr>
        <p:txBody>
          <a:bodyPr>
            <a:normAutofit fontScale="62500" lnSpcReduction="20000"/>
          </a:bodyPr>
          <a:lstStyle/>
          <a:p>
            <a:pPr>
              <a:lnSpc>
                <a:spcPts val="2250"/>
              </a:lnSpc>
              <a:spcBef>
                <a:spcPct val="0"/>
              </a:spcBef>
              <a:spcAft>
                <a:spcPts val="1406"/>
              </a:spcAft>
              <a:buSzPct val="130000"/>
              <a:buBlip>
                <a:blip r:embed="rId3"/>
              </a:buBlip>
              <a:tabLst>
                <a:tab pos="721047" algn="l"/>
                <a:tab pos="721047" algn="l"/>
                <a:tab pos="721047" algn="l"/>
                <a:tab pos="721047" algn="l"/>
                <a:tab pos="721047" algn="l"/>
                <a:tab pos="721047" algn="l"/>
              </a:tabLst>
              <a:defRPr/>
            </a:pPr>
            <a:r>
              <a:rPr lang="en-US" b="1" smtClean="0">
                <a:solidFill>
                  <a:srgbClr val="0000FF"/>
                </a:solidFill>
              </a:rPr>
              <a:t>Chloroplasts</a:t>
            </a:r>
            <a:r>
              <a:rPr lang="en-US" smtClean="0"/>
              <a:t> are membrane-bound organelles found in plants and protists. They are the site of photosynthesis. </a:t>
            </a:r>
          </a:p>
          <a:p>
            <a:pPr>
              <a:lnSpc>
                <a:spcPts val="2250"/>
              </a:lnSpc>
              <a:spcBef>
                <a:spcPct val="0"/>
              </a:spcBef>
              <a:spcAft>
                <a:spcPts val="1406"/>
              </a:spcAft>
              <a:buSzPct val="130000"/>
              <a:buBlip>
                <a:blip r:embed="rId3"/>
              </a:buBlip>
              <a:tabLst>
                <a:tab pos="721047" algn="l"/>
                <a:tab pos="721047" algn="l"/>
                <a:tab pos="721047" algn="l"/>
                <a:tab pos="721047" algn="l"/>
                <a:tab pos="721047" algn="l"/>
                <a:tab pos="721047" algn="l"/>
              </a:tabLst>
              <a:defRPr/>
            </a:pPr>
            <a:r>
              <a:rPr lang="en-US" smtClean="0"/>
              <a:t>The chloroplast is enclosed by an envelope consisting of two membranes separated by a very narrow intermembrane space.</a:t>
            </a:r>
          </a:p>
          <a:p>
            <a:pPr>
              <a:lnSpc>
                <a:spcPts val="2250"/>
              </a:lnSpc>
              <a:spcBef>
                <a:spcPct val="0"/>
              </a:spcBef>
              <a:spcAft>
                <a:spcPts val="703"/>
              </a:spcAft>
              <a:buSzPct val="130000"/>
              <a:buBlip>
                <a:blip r:embed="rId3"/>
              </a:buBlip>
              <a:tabLst>
                <a:tab pos="721047" algn="l"/>
                <a:tab pos="721047" algn="l"/>
                <a:tab pos="721047" algn="l"/>
                <a:tab pos="721047" algn="l"/>
                <a:tab pos="721047" algn="l"/>
                <a:tab pos="721047" algn="l"/>
              </a:tabLst>
              <a:defRPr/>
            </a:pPr>
            <a:r>
              <a:rPr lang="en-US" smtClean="0"/>
              <a:t>Membranes also divide the interior of the chloroplast into compartments:</a:t>
            </a:r>
          </a:p>
          <a:p>
            <a:pPr marL="792482" lvl="1" indent="-310296">
              <a:lnSpc>
                <a:spcPts val="1969"/>
              </a:lnSpc>
              <a:spcBef>
                <a:spcPct val="0"/>
              </a:spcBef>
              <a:spcAft>
                <a:spcPts val="1406"/>
              </a:spcAft>
              <a:buSzPct val="120000"/>
              <a:buBlip>
                <a:blip r:embed="rId4"/>
              </a:buBlip>
              <a:tabLst>
                <a:tab pos="721047" algn="l"/>
                <a:tab pos="721047" algn="l"/>
                <a:tab pos="721047" algn="l"/>
                <a:tab pos="721047" algn="l"/>
                <a:tab pos="721047" algn="l"/>
                <a:tab pos="721047" algn="l"/>
              </a:tabLst>
              <a:defRPr/>
            </a:pPr>
            <a:r>
              <a:rPr lang="en-US" smtClean="0"/>
              <a:t>flattened sacs called thylakoids stacked into structures called </a:t>
            </a:r>
            <a:r>
              <a:rPr lang="en-US" b="1" smtClean="0">
                <a:solidFill>
                  <a:srgbClr val="001BFF"/>
                </a:solidFill>
              </a:rPr>
              <a:t>grana</a:t>
            </a:r>
            <a:r>
              <a:rPr lang="en-US" smtClean="0"/>
              <a:t>.</a:t>
            </a:r>
          </a:p>
          <a:p>
            <a:pPr marL="792482" lvl="1" indent="-310296">
              <a:lnSpc>
                <a:spcPts val="1969"/>
              </a:lnSpc>
              <a:spcBef>
                <a:spcPct val="0"/>
              </a:spcBef>
              <a:spcAft>
                <a:spcPts val="1406"/>
              </a:spcAft>
              <a:buSzPct val="120000"/>
              <a:buBlip>
                <a:blip r:embed="rId4"/>
              </a:buBlip>
              <a:tabLst>
                <a:tab pos="721047" algn="l"/>
                <a:tab pos="721047" algn="l"/>
                <a:tab pos="721047" algn="l"/>
                <a:tab pos="721047" algn="l"/>
                <a:tab pos="721047" algn="l"/>
                <a:tab pos="721047" algn="l"/>
              </a:tabLst>
              <a:defRPr/>
            </a:pPr>
            <a:r>
              <a:rPr lang="en-US" smtClean="0"/>
              <a:t>the </a:t>
            </a:r>
            <a:r>
              <a:rPr lang="en-US" b="1" smtClean="0">
                <a:solidFill>
                  <a:srgbClr val="001BFF"/>
                </a:solidFill>
              </a:rPr>
              <a:t>stroma</a:t>
            </a:r>
            <a:r>
              <a:rPr lang="en-US" smtClean="0"/>
              <a:t> (fluid) outside the thylakoids.</a:t>
            </a:r>
          </a:p>
          <a:p>
            <a:pPr>
              <a:lnSpc>
                <a:spcPts val="2250"/>
              </a:lnSpc>
              <a:spcBef>
                <a:spcPct val="0"/>
              </a:spcBef>
              <a:spcAft>
                <a:spcPts val="1406"/>
              </a:spcAft>
              <a:buSzPct val="130000"/>
              <a:buBlip>
                <a:blip r:embed="rId3"/>
              </a:buBlip>
              <a:tabLst>
                <a:tab pos="721047" algn="l"/>
                <a:tab pos="721047" algn="l"/>
                <a:tab pos="721047" algn="l"/>
                <a:tab pos="721047" algn="l"/>
                <a:tab pos="721047" algn="l"/>
                <a:tab pos="721047" algn="l"/>
              </a:tabLst>
              <a:defRPr/>
            </a:pPr>
            <a:r>
              <a:rPr lang="en-US" smtClean="0"/>
              <a:t>The light reactions of photosynthesis occur on the thylakoid membranes. The dark reactions occur in the stroma.</a:t>
            </a:r>
          </a:p>
        </p:txBody>
      </p:sp>
      <p:sp>
        <p:nvSpPr>
          <p:cNvPr id="31747" name="Rectangle 3"/>
          <p:cNvSpPr>
            <a:spLocks/>
          </p:cNvSpPr>
          <p:nvPr/>
        </p:nvSpPr>
        <p:spPr bwMode="auto">
          <a:xfrm>
            <a:off x="6098976" y="5098852"/>
            <a:ext cx="2777133" cy="12233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b="1">
                <a:solidFill>
                  <a:srgbClr val="001BFF"/>
                </a:solidFill>
                <a:latin typeface="Arial" charset="0"/>
                <a:ea typeface="ＭＳ Ｐゴシック" charset="0"/>
                <a:cs typeface="Arial" charset="0"/>
                <a:sym typeface="Arial" charset="0"/>
              </a:rPr>
              <a:t>Chloroplasts</a:t>
            </a:r>
            <a:r>
              <a:rPr lang="en-US" sz="1400">
                <a:solidFill>
                  <a:srgbClr val="000000"/>
                </a:solidFill>
                <a:latin typeface="Arial" charset="0"/>
                <a:ea typeface="ＭＳ Ｐゴシック" charset="0"/>
                <a:cs typeface="Arial" charset="0"/>
                <a:sym typeface="Arial" charset="0"/>
              </a:rPr>
              <a:t> have a </a:t>
            </a:r>
            <a:r>
              <a:rPr lang="en-US" sz="1300">
                <a:solidFill>
                  <a:srgbClr val="000000"/>
                </a:solidFill>
                <a:latin typeface="Arial" charset="0"/>
                <a:ea typeface="ＭＳ Ｐゴシック" charset="0"/>
                <a:cs typeface="Arial" charset="0"/>
                <a:sym typeface="Arial" charset="0"/>
              </a:rPr>
              <a:t>double</a:t>
            </a:r>
            <a:r>
              <a:rPr lang="en-US" sz="1400">
                <a:solidFill>
                  <a:srgbClr val="000000"/>
                </a:solidFill>
                <a:latin typeface="Arial" charset="0"/>
                <a:ea typeface="ＭＳ Ｐゴシック" charset="0"/>
                <a:cs typeface="Arial" charset="0"/>
                <a:sym typeface="Arial" charset="0"/>
              </a:rPr>
              <a:t> membrane called the </a:t>
            </a:r>
            <a:r>
              <a:rPr lang="en-US" sz="1400" b="1">
                <a:solidFill>
                  <a:srgbClr val="001BFF"/>
                </a:solidFill>
                <a:latin typeface="Arial" charset="0"/>
                <a:ea typeface="ＭＳ Ｐゴシック" charset="0"/>
                <a:cs typeface="Arial" charset="0"/>
                <a:sym typeface="Arial" charset="0"/>
              </a:rPr>
              <a:t>chloroplast envelope</a:t>
            </a:r>
            <a:r>
              <a:rPr lang="en-US" sz="1400">
                <a:solidFill>
                  <a:srgbClr val="000000"/>
                </a:solidFill>
                <a:latin typeface="Arial" charset="0"/>
                <a:ea typeface="ＭＳ Ｐゴシック" charset="0"/>
                <a:cs typeface="Arial" charset="0"/>
                <a:sym typeface="Arial" charset="0"/>
              </a:rPr>
              <a:t>. The outer membrane is permeable to metabolites, and the inner membrane contains many transport proteins.</a:t>
            </a:r>
          </a:p>
        </p:txBody>
      </p:sp>
      <p:pic>
        <p:nvPicPr>
          <p:cNvPr id="317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121176" y="1254621"/>
            <a:ext cx="4563070" cy="31253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31749" name="Group 5"/>
          <p:cNvGrpSpPr>
            <a:grpSpLocks/>
          </p:cNvGrpSpPr>
          <p:nvPr/>
        </p:nvGrpSpPr>
        <p:grpSpPr bwMode="auto">
          <a:xfrm>
            <a:off x="6206133" y="2062758"/>
            <a:ext cx="1330523" cy="199802"/>
            <a:chOff x="0" y="0"/>
            <a:chExt cx="1192" cy="179"/>
          </a:xfrm>
        </p:grpSpPr>
        <p:sp>
          <p:nvSpPr>
            <p:cNvPr id="31750" name="Rectangle 6"/>
            <p:cNvSpPr>
              <a:spLocks/>
            </p:cNvSpPr>
            <p:nvPr/>
          </p:nvSpPr>
          <p:spPr bwMode="auto">
            <a:xfrm>
              <a:off x="0" y="0"/>
              <a:ext cx="481"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300">
                  <a:solidFill>
                    <a:srgbClr val="001BFF"/>
                  </a:solidFill>
                  <a:latin typeface="Arial" charset="0"/>
                  <a:ea typeface="ＭＳ Ｐゴシック" charset="0"/>
                  <a:cs typeface="Arial" charset="0"/>
                  <a:sym typeface="Arial" charset="0"/>
                </a:rPr>
                <a:t>Stroma</a:t>
              </a:r>
              <a:endParaRPr lang="en-US" sz="1400">
                <a:solidFill>
                  <a:srgbClr val="001BFF"/>
                </a:solidFill>
                <a:latin typeface="Arial" charset="0"/>
                <a:ea typeface="ＭＳ Ｐゴシック" charset="0"/>
                <a:cs typeface="Arial" charset="0"/>
                <a:sym typeface="Arial" charset="0"/>
              </a:endParaRPr>
            </a:p>
          </p:txBody>
        </p:sp>
        <p:sp>
          <p:nvSpPr>
            <p:cNvPr id="31751" name="Line 7"/>
            <p:cNvSpPr>
              <a:spLocks noChangeShapeType="1"/>
            </p:cNvSpPr>
            <p:nvPr/>
          </p:nvSpPr>
          <p:spPr bwMode="auto">
            <a:xfrm flipH="1">
              <a:off x="640" y="117"/>
              <a:ext cx="552" cy="0"/>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1752" name="Group 8"/>
          <p:cNvGrpSpPr>
            <a:grpSpLocks/>
          </p:cNvGrpSpPr>
          <p:nvPr/>
        </p:nvGrpSpPr>
        <p:grpSpPr bwMode="auto">
          <a:xfrm>
            <a:off x="6349008" y="1625203"/>
            <a:ext cx="1045890" cy="272355"/>
            <a:chOff x="0" y="0"/>
            <a:chExt cx="937" cy="244"/>
          </a:xfrm>
        </p:grpSpPr>
        <p:sp>
          <p:nvSpPr>
            <p:cNvPr id="31753" name="Rectangle 9"/>
            <p:cNvSpPr>
              <a:spLocks/>
            </p:cNvSpPr>
            <p:nvPr/>
          </p:nvSpPr>
          <p:spPr bwMode="auto">
            <a:xfrm>
              <a:off x="0" y="0"/>
              <a:ext cx="415"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300">
                  <a:solidFill>
                    <a:srgbClr val="001BFF"/>
                  </a:solidFill>
                  <a:latin typeface="Arial" charset="0"/>
                  <a:ea typeface="ＭＳ Ｐゴシック" charset="0"/>
                  <a:cs typeface="Arial" charset="0"/>
                  <a:sym typeface="Arial" charset="0"/>
                </a:rPr>
                <a:t>Grana</a:t>
              </a:r>
              <a:endParaRPr lang="en-US" sz="1400">
                <a:solidFill>
                  <a:srgbClr val="001BFF"/>
                </a:solidFill>
                <a:latin typeface="Arial" charset="0"/>
                <a:ea typeface="ＭＳ Ｐゴシック" charset="0"/>
                <a:cs typeface="Arial" charset="0"/>
                <a:sym typeface="Arial" charset="0"/>
              </a:endParaRPr>
            </a:p>
          </p:txBody>
        </p:sp>
        <p:sp>
          <p:nvSpPr>
            <p:cNvPr id="31754" name="Line 10"/>
            <p:cNvSpPr>
              <a:spLocks noChangeShapeType="1"/>
            </p:cNvSpPr>
            <p:nvPr/>
          </p:nvSpPr>
          <p:spPr bwMode="auto">
            <a:xfrm rot="10800000">
              <a:off x="560" y="103"/>
              <a:ext cx="377" cy="141"/>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Tree>
    <p:extLst>
      <p:ext uri="{BB962C8B-B14F-4D97-AF65-F5344CB8AC3E}">
        <p14:creationId xmlns:p14="http://schemas.microsoft.com/office/powerpoint/2010/main" val="1138157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174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174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174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1746">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3175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31746">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499"/>
                                          </p:stCondLst>
                                        </p:cTn>
                                        <p:tgtEl>
                                          <p:spTgt spid="3174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174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bldLvl="5"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a:xfrm>
            <a:off x="-71437" y="-8930"/>
            <a:ext cx="9187533" cy="812602"/>
          </a:xfrm>
        </p:spPr>
        <p:txBody>
          <a:bodyPr anchor="b"/>
          <a:lstStyle/>
          <a:p>
            <a:pPr>
              <a:tabLst>
                <a:tab pos="669703" algn="l"/>
              </a:tabLst>
              <a:defRPr/>
            </a:pPr>
            <a:r>
              <a:rPr lang="en-US" smtClean="0"/>
              <a:t>Energy Production</a:t>
            </a:r>
          </a:p>
        </p:txBody>
      </p:sp>
      <p:sp>
        <p:nvSpPr>
          <p:cNvPr id="32770" name="Rectangle 2"/>
          <p:cNvSpPr>
            <a:spLocks noGrp="1" noChangeArrowheads="1"/>
          </p:cNvSpPr>
          <p:nvPr>
            <p:ph type="body" idx="1"/>
          </p:nvPr>
        </p:nvSpPr>
        <p:spPr>
          <a:xfrm>
            <a:off x="214313" y="1009055"/>
            <a:ext cx="5134570" cy="5545336"/>
          </a:xfrm>
        </p:spPr>
        <p:txBody>
          <a:bodyPr>
            <a:normAutofit fontScale="85000" lnSpcReduction="10000"/>
          </a:bodyPr>
          <a:lstStyle/>
          <a:p>
            <a:pPr>
              <a:lnSpc>
                <a:spcPts val="2250"/>
              </a:lnSpc>
              <a:spcBef>
                <a:spcPct val="0"/>
              </a:spcBef>
              <a:spcAft>
                <a:spcPts val="1406"/>
              </a:spcAft>
              <a:buSzPct val="130000"/>
              <a:buBlip>
                <a:blip r:embed="rId3"/>
              </a:buBlip>
              <a:tabLst>
                <a:tab pos="721047" algn="l"/>
                <a:tab pos="721047" algn="l"/>
                <a:tab pos="721047" algn="l"/>
                <a:tab pos="721047" algn="l"/>
                <a:tab pos="721047" algn="l"/>
                <a:tab pos="721047" algn="l"/>
                <a:tab pos="721047" algn="l"/>
              </a:tabLst>
              <a:defRPr/>
            </a:pPr>
            <a:r>
              <a:rPr lang="en-US" sz="1800" b="1">
                <a:solidFill>
                  <a:srgbClr val="0000FF"/>
                </a:solidFill>
              </a:rPr>
              <a:t>Mitochondria</a:t>
            </a:r>
            <a:r>
              <a:rPr lang="en-US" sz="1800"/>
              <a:t>, like chloroplasts, are membrane-bound organelles that convert energy to forms the cell can use.</a:t>
            </a:r>
          </a:p>
          <a:p>
            <a:pPr>
              <a:lnSpc>
                <a:spcPts val="2250"/>
              </a:lnSpc>
              <a:spcBef>
                <a:spcPct val="0"/>
              </a:spcBef>
              <a:spcAft>
                <a:spcPts val="1406"/>
              </a:spcAft>
              <a:buSzPct val="130000"/>
              <a:buBlip>
                <a:blip r:embed="rId3"/>
              </a:buBlip>
              <a:tabLst>
                <a:tab pos="721047" algn="l"/>
                <a:tab pos="721047" algn="l"/>
                <a:tab pos="721047" algn="l"/>
                <a:tab pos="721047" algn="l"/>
                <a:tab pos="721047" algn="l"/>
                <a:tab pos="721047" algn="l"/>
                <a:tab pos="721047" algn="l"/>
              </a:tabLst>
              <a:defRPr/>
            </a:pPr>
            <a:r>
              <a:rPr lang="en-US" sz="1800"/>
              <a:t>The mitochondrion is the site of cellular respiration, in which ATP is generated from the oxidation of fuels such as glucose.</a:t>
            </a:r>
          </a:p>
          <a:p>
            <a:pPr>
              <a:lnSpc>
                <a:spcPts val="2250"/>
              </a:lnSpc>
              <a:spcBef>
                <a:spcPct val="0"/>
              </a:spcBef>
              <a:spcAft>
                <a:spcPts val="1406"/>
              </a:spcAft>
              <a:buSzPct val="130000"/>
              <a:buBlip>
                <a:blip r:embed="rId3"/>
              </a:buBlip>
              <a:tabLst>
                <a:tab pos="721047" algn="l"/>
                <a:tab pos="721047" algn="l"/>
                <a:tab pos="721047" algn="l"/>
                <a:tab pos="721047" algn="l"/>
                <a:tab pos="721047" algn="l"/>
                <a:tab pos="721047" algn="l"/>
                <a:tab pos="721047" algn="l"/>
              </a:tabLst>
              <a:defRPr/>
            </a:pPr>
            <a:r>
              <a:rPr lang="en-US" sz="1800"/>
              <a:t>They are found in almost all eukaryotic cells. </a:t>
            </a:r>
          </a:p>
          <a:p>
            <a:pPr>
              <a:lnSpc>
                <a:spcPts val="2250"/>
              </a:lnSpc>
              <a:spcBef>
                <a:spcPct val="0"/>
              </a:spcBef>
              <a:spcAft>
                <a:spcPts val="703"/>
              </a:spcAft>
              <a:buSzPct val="130000"/>
              <a:buBlip>
                <a:blip r:embed="rId3"/>
              </a:buBlip>
              <a:tabLst>
                <a:tab pos="721047" algn="l"/>
                <a:tab pos="721047" algn="l"/>
                <a:tab pos="721047" algn="l"/>
                <a:tab pos="721047" algn="l"/>
                <a:tab pos="721047" algn="l"/>
                <a:tab pos="721047" algn="l"/>
                <a:tab pos="721047" algn="l"/>
              </a:tabLst>
              <a:defRPr/>
            </a:pPr>
            <a:r>
              <a:rPr lang="en-US" sz="1800"/>
              <a:t>Like chloroplasts, mitochondria are enclosed by an envelope of two membranes separated by a narrow intermembrane space.</a:t>
            </a:r>
          </a:p>
          <a:p>
            <a:pPr marL="1033575" lvl="2" indent="-310296">
              <a:lnSpc>
                <a:spcPts val="1969"/>
              </a:lnSpc>
              <a:spcBef>
                <a:spcPct val="0"/>
              </a:spcBef>
              <a:spcAft>
                <a:spcPts val="1406"/>
              </a:spcAft>
              <a:buSzPct val="120000"/>
              <a:buBlip>
                <a:blip r:embed="rId4"/>
              </a:buBlip>
              <a:tabLst>
                <a:tab pos="721047" algn="l"/>
                <a:tab pos="721047" algn="l"/>
                <a:tab pos="721047" algn="l"/>
                <a:tab pos="721047" algn="l"/>
                <a:tab pos="721047" algn="l"/>
                <a:tab pos="721047" algn="l"/>
                <a:tab pos="721047" algn="l"/>
              </a:tabLst>
              <a:defRPr/>
            </a:pPr>
            <a:r>
              <a:rPr lang="en-US" smtClean="0"/>
              <a:t>the outer membrane is smooth.</a:t>
            </a:r>
          </a:p>
          <a:p>
            <a:pPr marL="1033575" lvl="2" indent="-310296">
              <a:lnSpc>
                <a:spcPts val="1969"/>
              </a:lnSpc>
              <a:spcBef>
                <a:spcPct val="0"/>
              </a:spcBef>
              <a:spcAft>
                <a:spcPts val="1406"/>
              </a:spcAft>
              <a:buSzPct val="120000"/>
              <a:buBlip>
                <a:blip r:embed="rId4"/>
              </a:buBlip>
              <a:tabLst>
                <a:tab pos="721047" algn="l"/>
                <a:tab pos="721047" algn="l"/>
                <a:tab pos="721047" algn="l"/>
                <a:tab pos="721047" algn="l"/>
                <a:tab pos="721047" algn="l"/>
                <a:tab pos="721047" algn="l"/>
                <a:tab pos="721047" algn="l"/>
              </a:tabLst>
              <a:defRPr/>
            </a:pPr>
            <a:r>
              <a:rPr lang="en-US" smtClean="0"/>
              <a:t>the inner membrane is convoluted, with infoldings called </a:t>
            </a:r>
            <a:r>
              <a:rPr lang="en-US" b="1" smtClean="0">
                <a:solidFill>
                  <a:srgbClr val="001BFF"/>
                </a:solidFill>
              </a:rPr>
              <a:t>cristae</a:t>
            </a:r>
            <a:r>
              <a:rPr lang="en-US" smtClean="0"/>
              <a:t>.</a:t>
            </a:r>
          </a:p>
          <a:p>
            <a:pPr marL="1033575" lvl="2" indent="-310296">
              <a:lnSpc>
                <a:spcPts val="1969"/>
              </a:lnSpc>
              <a:spcBef>
                <a:spcPct val="0"/>
              </a:spcBef>
              <a:spcAft>
                <a:spcPts val="1406"/>
              </a:spcAft>
              <a:buSzPct val="120000"/>
              <a:buBlip>
                <a:blip r:embed="rId4"/>
              </a:buBlip>
              <a:tabLst>
                <a:tab pos="721047" algn="l"/>
                <a:tab pos="721047" algn="l"/>
                <a:tab pos="721047" algn="l"/>
                <a:tab pos="721047" algn="l"/>
                <a:tab pos="721047" algn="l"/>
                <a:tab pos="721047" algn="l"/>
                <a:tab pos="721047" algn="l"/>
              </a:tabLst>
              <a:defRPr/>
            </a:pPr>
            <a:r>
              <a:rPr lang="en-US" smtClean="0"/>
              <a:t>the membranes divide the mitochondrion into two internal compartments. </a:t>
            </a:r>
          </a:p>
        </p:txBody>
      </p:sp>
      <p:pic>
        <p:nvPicPr>
          <p:cNvPr id="327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088248" y="1555440"/>
            <a:ext cx="4080867" cy="3113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2772" name="Rectangle 4"/>
          <p:cNvSpPr>
            <a:spLocks/>
          </p:cNvSpPr>
          <p:nvPr/>
        </p:nvSpPr>
        <p:spPr bwMode="auto">
          <a:xfrm>
            <a:off x="5491758" y="5384602"/>
            <a:ext cx="3482578" cy="12233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b="1">
                <a:solidFill>
                  <a:srgbClr val="001BFF"/>
                </a:solidFill>
                <a:latin typeface="Arial" charset="0"/>
                <a:ea typeface="ＭＳ Ｐゴシック" charset="0"/>
                <a:cs typeface="Arial" charset="0"/>
                <a:sym typeface="Arial" charset="0"/>
              </a:rPr>
              <a:t>Mitochondria</a:t>
            </a:r>
            <a:r>
              <a:rPr lang="en-US" sz="1400">
                <a:latin typeface="Arial" charset="0"/>
                <a:ea typeface="ＭＳ Ｐゴシック" charset="0"/>
                <a:cs typeface="Arial" charset="0"/>
                <a:sym typeface="Arial" charset="0"/>
              </a:rPr>
              <a:t> </a:t>
            </a:r>
            <a:r>
              <a:rPr lang="en-US" sz="1400">
                <a:solidFill>
                  <a:srgbClr val="000000"/>
                </a:solidFill>
                <a:latin typeface="Arial" charset="0"/>
                <a:ea typeface="ＭＳ Ｐゴシック" charset="0"/>
                <a:cs typeface="Arial" charset="0"/>
                <a:sym typeface="Arial" charset="0"/>
              </a:rPr>
              <a:t>have a </a:t>
            </a:r>
            <a:r>
              <a:rPr lang="en-US" sz="1400" b="1">
                <a:solidFill>
                  <a:srgbClr val="001BFF"/>
                </a:solidFill>
                <a:latin typeface="Arial" charset="0"/>
                <a:ea typeface="ＭＳ Ｐゴシック" charset="0"/>
                <a:cs typeface="Arial" charset="0"/>
                <a:sym typeface="Arial" charset="0"/>
              </a:rPr>
              <a:t>double membrane</a:t>
            </a:r>
            <a:r>
              <a:rPr lang="en-US" sz="1400">
                <a:solidFill>
                  <a:srgbClr val="000000"/>
                </a:solidFill>
                <a:latin typeface="Arial" charset="0"/>
                <a:ea typeface="ＭＳ Ｐゴシック" charset="0"/>
                <a:cs typeface="Arial" charset="0"/>
                <a:sym typeface="Arial" charset="0"/>
              </a:rPr>
              <a:t> structure. The outer membrane (</a:t>
            </a:r>
            <a:r>
              <a:rPr lang="en-US" sz="1400" b="1">
                <a:solidFill>
                  <a:srgbClr val="0000FF"/>
                </a:solidFill>
                <a:latin typeface="Arial" charset="0"/>
                <a:ea typeface="ＭＳ Ｐゴシック" charset="0"/>
                <a:cs typeface="Arial" charset="0"/>
                <a:sym typeface="Arial" charset="0"/>
              </a:rPr>
              <a:t>OM</a:t>
            </a:r>
            <a:r>
              <a:rPr lang="en-US" sz="1400">
                <a:solidFill>
                  <a:srgbClr val="000000"/>
                </a:solidFill>
                <a:latin typeface="Arial" charset="0"/>
                <a:ea typeface="ＭＳ Ｐゴシック" charset="0"/>
                <a:cs typeface="Arial" charset="0"/>
                <a:sym typeface="Arial" charset="0"/>
              </a:rPr>
              <a:t>) controls the passage of </a:t>
            </a:r>
            <a:r>
              <a:rPr lang="en-US" sz="1300">
                <a:solidFill>
                  <a:srgbClr val="000000"/>
                </a:solidFill>
                <a:latin typeface="Arial" charset="0"/>
                <a:ea typeface="ＭＳ Ｐゴシック" charset="0"/>
                <a:cs typeface="Arial" charset="0"/>
                <a:sym typeface="Arial" charset="0"/>
              </a:rPr>
              <a:t>materials</a:t>
            </a:r>
            <a:r>
              <a:rPr lang="en-US" sz="1400">
                <a:solidFill>
                  <a:srgbClr val="000000"/>
                </a:solidFill>
                <a:latin typeface="Arial" charset="0"/>
                <a:ea typeface="ＭＳ Ｐゴシック" charset="0"/>
                <a:cs typeface="Arial" charset="0"/>
                <a:sym typeface="Arial" charset="0"/>
              </a:rPr>
              <a:t> involved in aerobic respiration. Inner membranes (</a:t>
            </a:r>
            <a:r>
              <a:rPr lang="en-US" sz="1400" b="1">
                <a:solidFill>
                  <a:srgbClr val="0000FF"/>
                </a:solidFill>
                <a:latin typeface="Arial" charset="0"/>
                <a:ea typeface="ＭＳ Ｐゴシック" charset="0"/>
                <a:cs typeface="Arial" charset="0"/>
                <a:sym typeface="Arial" charset="0"/>
              </a:rPr>
              <a:t>IM</a:t>
            </a:r>
            <a:r>
              <a:rPr lang="en-US" sz="1400">
                <a:solidFill>
                  <a:srgbClr val="000000"/>
                </a:solidFill>
                <a:latin typeface="Arial" charset="0"/>
                <a:ea typeface="ＭＳ Ｐゴシック" charset="0"/>
                <a:cs typeface="Arial" charset="0"/>
                <a:sym typeface="Arial" charset="0"/>
              </a:rPr>
              <a:t>) provide the attachment sites for the enzymes involved in cellular respiration.</a:t>
            </a:r>
          </a:p>
        </p:txBody>
      </p:sp>
      <p:grpSp>
        <p:nvGrpSpPr>
          <p:cNvPr id="32773" name="Group 5"/>
          <p:cNvGrpSpPr>
            <a:grpSpLocks/>
          </p:cNvGrpSpPr>
          <p:nvPr/>
        </p:nvGrpSpPr>
        <p:grpSpPr bwMode="auto">
          <a:xfrm>
            <a:off x="6938367" y="1723430"/>
            <a:ext cx="357188" cy="598289"/>
            <a:chOff x="0" y="0"/>
            <a:chExt cx="320" cy="536"/>
          </a:xfrm>
        </p:grpSpPr>
        <p:sp>
          <p:nvSpPr>
            <p:cNvPr id="32774" name="Line 6"/>
            <p:cNvSpPr>
              <a:spLocks noChangeShapeType="1"/>
            </p:cNvSpPr>
            <p:nvPr/>
          </p:nvSpPr>
          <p:spPr bwMode="auto">
            <a:xfrm rot="10800000">
              <a:off x="224" y="320"/>
              <a:ext cx="72" cy="216"/>
            </a:xfrm>
            <a:prstGeom prst="line">
              <a:avLst/>
            </a:prstGeom>
            <a:noFill/>
            <a:ln w="38100">
              <a:solidFill>
                <a:srgbClr val="FFFFFF"/>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nvGrpSpPr>
            <p:cNvPr id="37900" name="Group 7"/>
            <p:cNvGrpSpPr>
              <a:grpSpLocks/>
            </p:cNvGrpSpPr>
            <p:nvPr/>
          </p:nvGrpSpPr>
          <p:grpSpPr bwMode="auto">
            <a:xfrm>
              <a:off x="0" y="0"/>
              <a:ext cx="320" cy="272"/>
              <a:chOff x="0" y="0"/>
              <a:chExt cx="320" cy="272"/>
            </a:xfrm>
          </p:grpSpPr>
          <p:sp>
            <p:nvSpPr>
              <p:cNvPr id="32776" name="Rectangle 8"/>
              <p:cNvSpPr>
                <a:spLocks/>
              </p:cNvSpPr>
              <p:nvPr/>
            </p:nvSpPr>
            <p:spPr bwMode="auto">
              <a:xfrm>
                <a:off x="0" y="0"/>
                <a:ext cx="320" cy="272"/>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2777" name="Rectangle 9"/>
              <p:cNvSpPr>
                <a:spLocks/>
              </p:cNvSpPr>
              <p:nvPr/>
            </p:nvSpPr>
            <p:spPr bwMode="auto">
              <a:xfrm>
                <a:off x="15" y="56"/>
                <a:ext cx="280"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b="1">
                    <a:solidFill>
                      <a:srgbClr val="FFFFFF"/>
                    </a:solidFill>
                    <a:latin typeface="Arial" charset="0"/>
                    <a:ea typeface="ＭＳ Ｐゴシック" charset="0"/>
                    <a:cs typeface="Arial" charset="0"/>
                    <a:sym typeface="Arial" charset="0"/>
                  </a:rPr>
                  <a:t>IM</a:t>
                </a:r>
              </a:p>
            </p:txBody>
          </p:sp>
        </p:grpSp>
      </p:grpSp>
      <p:grpSp>
        <p:nvGrpSpPr>
          <p:cNvPr id="32778" name="Group 10"/>
          <p:cNvGrpSpPr>
            <a:grpSpLocks/>
          </p:cNvGrpSpPr>
          <p:nvPr/>
        </p:nvGrpSpPr>
        <p:grpSpPr bwMode="auto">
          <a:xfrm>
            <a:off x="6767587" y="4429125"/>
            <a:ext cx="455414" cy="535781"/>
            <a:chOff x="0" y="0"/>
            <a:chExt cx="408" cy="480"/>
          </a:xfrm>
        </p:grpSpPr>
        <p:grpSp>
          <p:nvGrpSpPr>
            <p:cNvPr id="37895" name="Group 11"/>
            <p:cNvGrpSpPr>
              <a:grpSpLocks/>
            </p:cNvGrpSpPr>
            <p:nvPr/>
          </p:nvGrpSpPr>
          <p:grpSpPr bwMode="auto">
            <a:xfrm>
              <a:off x="0" y="208"/>
              <a:ext cx="408" cy="272"/>
              <a:chOff x="0" y="0"/>
              <a:chExt cx="408" cy="272"/>
            </a:xfrm>
          </p:grpSpPr>
          <p:sp>
            <p:nvSpPr>
              <p:cNvPr id="32780" name="Rectangle 12"/>
              <p:cNvSpPr>
                <a:spLocks/>
              </p:cNvSpPr>
              <p:nvPr/>
            </p:nvSpPr>
            <p:spPr bwMode="auto">
              <a:xfrm>
                <a:off x="32" y="0"/>
                <a:ext cx="320" cy="272"/>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2781" name="Rectangle 13"/>
              <p:cNvSpPr>
                <a:spLocks/>
              </p:cNvSpPr>
              <p:nvPr/>
            </p:nvSpPr>
            <p:spPr bwMode="auto">
              <a:xfrm>
                <a:off x="0" y="56"/>
                <a:ext cx="408"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b="1">
                    <a:solidFill>
                      <a:srgbClr val="FFFFFF"/>
                    </a:solidFill>
                    <a:latin typeface="Arial" charset="0"/>
                    <a:ea typeface="ＭＳ Ｐゴシック" charset="0"/>
                    <a:cs typeface="Arial" charset="0"/>
                    <a:sym typeface="Arial" charset="0"/>
                  </a:rPr>
                  <a:t>OM</a:t>
                </a:r>
              </a:p>
            </p:txBody>
          </p:sp>
        </p:grpSp>
        <p:sp>
          <p:nvSpPr>
            <p:cNvPr id="32782" name="Line 14"/>
            <p:cNvSpPr>
              <a:spLocks noChangeShapeType="1"/>
            </p:cNvSpPr>
            <p:nvPr/>
          </p:nvSpPr>
          <p:spPr bwMode="auto">
            <a:xfrm>
              <a:off x="184" y="0"/>
              <a:ext cx="32" cy="200"/>
            </a:xfrm>
            <a:prstGeom prst="line">
              <a:avLst/>
            </a:prstGeom>
            <a:noFill/>
            <a:ln w="38100">
              <a:solidFill>
                <a:srgbClr val="FFFFFF"/>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Tree>
    <p:extLst>
      <p:ext uri="{BB962C8B-B14F-4D97-AF65-F5344CB8AC3E}">
        <p14:creationId xmlns:p14="http://schemas.microsoft.com/office/powerpoint/2010/main" val="319808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277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277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277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2770">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2770">
                                            <p:txEl>
                                              <p:pRg st="4" end="4"/>
                                            </p:txEl>
                                          </p:spTgt>
                                        </p:tgtEl>
                                        <p:attrNameLst>
                                          <p:attrName>style.visibility</p:attrName>
                                        </p:attrNameLst>
                                      </p:cBhvr>
                                      <p:to>
                                        <p:strVal val="visible"/>
                                      </p:to>
                                    </p:set>
                                  </p:childTnLst>
                                </p:cTn>
                              </p:par>
                            </p:childTnLst>
                          </p:cTn>
                        </p:par>
                        <p:par>
                          <p:cTn id="23" fill="hold" nodeType="afterGroup">
                            <p:stCondLst>
                              <p:cond delay="500"/>
                            </p:stCondLst>
                            <p:childTnLst>
                              <p:par>
                                <p:cTn id="24" presetID="1" presetClass="entr" presetSubtype="0" fill="hold" nodeType="afterEffect">
                                  <p:stCondLst>
                                    <p:cond delay="0"/>
                                  </p:stCondLst>
                                  <p:childTnLst>
                                    <p:set>
                                      <p:cBhvr>
                                        <p:cTn id="25" dur="1" fill="hold">
                                          <p:stCondLst>
                                            <p:cond delay="0"/>
                                          </p:stCondLst>
                                        </p:cTn>
                                        <p:tgtEl>
                                          <p:spTgt spid="32778"/>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32770">
                                            <p:txEl>
                                              <p:pRg st="5" end="5"/>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499"/>
                                          </p:stCondLst>
                                        </p:cTn>
                                        <p:tgtEl>
                                          <p:spTgt spid="32773"/>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3277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bldLvl="5"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a:xfrm>
            <a:off x="-17859" y="-8930"/>
            <a:ext cx="9187533" cy="812602"/>
          </a:xfrm>
        </p:spPr>
        <p:txBody>
          <a:bodyPr anchor="b"/>
          <a:lstStyle/>
          <a:p>
            <a:pPr>
              <a:tabLst>
                <a:tab pos="669703" algn="l"/>
              </a:tabLst>
              <a:defRPr/>
            </a:pPr>
            <a:r>
              <a:rPr lang="en-US" smtClean="0"/>
              <a:t>Compartmentation</a:t>
            </a:r>
          </a:p>
        </p:txBody>
      </p:sp>
      <p:sp>
        <p:nvSpPr>
          <p:cNvPr id="33794" name="Rectangle 2"/>
          <p:cNvSpPr>
            <a:spLocks noGrp="1" noChangeArrowheads="1"/>
          </p:cNvSpPr>
          <p:nvPr>
            <p:ph type="body" idx="1"/>
          </p:nvPr>
        </p:nvSpPr>
        <p:spPr>
          <a:xfrm>
            <a:off x="366117" y="1116211"/>
            <a:ext cx="4580930" cy="5241727"/>
          </a:xfrm>
        </p:spPr>
        <p:txBody>
          <a:bodyPr>
            <a:normAutofit fontScale="92500"/>
          </a:bodyPr>
          <a:lstStyle/>
          <a:p>
            <a:pPr>
              <a:lnSpc>
                <a:spcPts val="2250"/>
              </a:lnSpc>
              <a:spcBef>
                <a:spcPct val="0"/>
              </a:spcBef>
              <a:spcAft>
                <a:spcPts val="703"/>
              </a:spcAft>
              <a:buSzPct val="130000"/>
              <a:buBlip>
                <a:blip r:embed="rId3"/>
              </a:buBlip>
              <a:tabLst>
                <a:tab pos="721047" algn="l"/>
                <a:tab pos="1155238" algn="l"/>
                <a:tab pos="721047" algn="l"/>
                <a:tab pos="721047" algn="l"/>
                <a:tab pos="721047" algn="l"/>
              </a:tabLst>
              <a:defRPr/>
            </a:pPr>
            <a:r>
              <a:rPr lang="en-US" sz="1800"/>
              <a:t>Membrane systems form discrete regions within the cells where enzyme reactions are </a:t>
            </a:r>
            <a:r>
              <a:rPr lang="en-US" sz="1800" b="1">
                <a:solidFill>
                  <a:srgbClr val="001BFF"/>
                </a:solidFill>
              </a:rPr>
              <a:t>compartmentalized</a:t>
            </a:r>
            <a:r>
              <a:rPr lang="en-US" sz="1800"/>
              <a:t>.</a:t>
            </a:r>
          </a:p>
          <a:p>
            <a:pPr marL="758996" lvl="2" indent="-367221">
              <a:lnSpc>
                <a:spcPts val="1969"/>
              </a:lnSpc>
              <a:spcBef>
                <a:spcPct val="0"/>
              </a:spcBef>
              <a:spcAft>
                <a:spcPts val="1406"/>
              </a:spcAft>
              <a:buSzPct val="120000"/>
              <a:buBlip>
                <a:blip r:embed="rId4"/>
              </a:buBlip>
              <a:tabLst>
                <a:tab pos="721047" algn="l"/>
                <a:tab pos="1155238" algn="l"/>
                <a:tab pos="721047" algn="l"/>
                <a:tab pos="721047" algn="l"/>
                <a:tab pos="721047" algn="l"/>
              </a:tabLst>
              <a:defRPr/>
            </a:pPr>
            <a:r>
              <a:rPr lang="en-US" smtClean="0"/>
              <a:t>Specific enzymes are often located in particular organelles, and even within particular regions of the organelle. </a:t>
            </a:r>
          </a:p>
          <a:p>
            <a:pPr>
              <a:lnSpc>
                <a:spcPts val="2250"/>
              </a:lnSpc>
              <a:spcBef>
                <a:spcPct val="0"/>
              </a:spcBef>
              <a:spcAft>
                <a:spcPts val="1406"/>
              </a:spcAft>
              <a:buSzPct val="130000"/>
              <a:buBlip>
                <a:blip r:embed="rId3"/>
              </a:buBlip>
              <a:tabLst>
                <a:tab pos="721047" algn="l"/>
                <a:tab pos="1155238" algn="l"/>
                <a:tab pos="721047" algn="l"/>
                <a:tab pos="721047" algn="l"/>
                <a:tab pos="721047" algn="l"/>
              </a:tabLst>
              <a:defRPr/>
            </a:pPr>
            <a:r>
              <a:rPr lang="en-US" sz="1800"/>
              <a:t>The </a:t>
            </a:r>
            <a:r>
              <a:rPr lang="en-US" sz="1800" b="1">
                <a:solidFill>
                  <a:srgbClr val="001BFF"/>
                </a:solidFill>
              </a:rPr>
              <a:t>rate </a:t>
            </a:r>
            <a:r>
              <a:rPr lang="en-US" sz="1800"/>
              <a:t>at which a reaction proceeds</a:t>
            </a:r>
            <a:r>
              <a:rPr lang="en-US" sz="1800" b="1">
                <a:solidFill>
                  <a:srgbClr val="001BFF"/>
                </a:solidFill>
              </a:rPr>
              <a:t> </a:t>
            </a:r>
            <a:r>
              <a:rPr lang="en-US" sz="1800" b="1">
                <a:solidFill>
                  <a:srgbClr val="001BFF"/>
                </a:solidFill>
                <a:ea typeface="ヒラギノ角ゴ Pro W6" charset="0"/>
                <a:cs typeface="ヒラギノ角ゴ Pro W6" charset="0"/>
              </a:rPr>
              <a:t/>
            </a:r>
            <a:br>
              <a:rPr lang="en-US" sz="1800" b="1">
                <a:solidFill>
                  <a:srgbClr val="001BFF"/>
                </a:solidFill>
                <a:ea typeface="ヒラギノ角ゴ Pro W6" charset="0"/>
                <a:cs typeface="ヒラギノ角ゴ Pro W6" charset="0"/>
              </a:rPr>
            </a:br>
            <a:r>
              <a:rPr lang="en-US" sz="1800"/>
              <a:t>is limited by the speed at which substrates can enter the organelle.</a:t>
            </a:r>
          </a:p>
          <a:p>
            <a:pPr>
              <a:lnSpc>
                <a:spcPts val="2250"/>
              </a:lnSpc>
              <a:spcBef>
                <a:spcPct val="0"/>
              </a:spcBef>
              <a:spcAft>
                <a:spcPts val="1406"/>
              </a:spcAft>
              <a:buSzPct val="130000"/>
              <a:buBlip>
                <a:blip r:embed="rId3"/>
              </a:buBlip>
              <a:tabLst>
                <a:tab pos="721047" algn="l"/>
                <a:tab pos="1155238" algn="l"/>
                <a:tab pos="721047" algn="l"/>
                <a:tab pos="721047" algn="l"/>
                <a:tab pos="721047" algn="l"/>
              </a:tabLst>
              <a:defRPr/>
            </a:pPr>
            <a:r>
              <a:rPr lang="en-US" sz="1800"/>
              <a:t>Membranes regulate this passage, just as they regulate movement of materials into and out of the cell itself.</a:t>
            </a:r>
          </a:p>
          <a:p>
            <a:pPr>
              <a:lnSpc>
                <a:spcPts val="2250"/>
              </a:lnSpc>
              <a:spcBef>
                <a:spcPct val="0"/>
              </a:spcBef>
              <a:spcAft>
                <a:spcPts val="1406"/>
              </a:spcAft>
              <a:buSzPct val="130000"/>
              <a:buBlip>
                <a:blip r:embed="rId3"/>
              </a:buBlip>
              <a:tabLst>
                <a:tab pos="721047" algn="l"/>
                <a:tab pos="1155238" algn="l"/>
                <a:tab pos="721047" algn="l"/>
                <a:tab pos="721047" algn="l"/>
                <a:tab pos="721047" algn="l"/>
              </a:tabLst>
              <a:defRPr/>
            </a:pPr>
            <a:r>
              <a:rPr lang="en-US" sz="1800"/>
              <a:t>For example, the rate of ATP production is limited by the rate at which ADP can enter the mitochondrion.</a:t>
            </a:r>
          </a:p>
        </p:txBody>
      </p:sp>
      <p:sp>
        <p:nvSpPr>
          <p:cNvPr id="33795" name="Rectangle 3"/>
          <p:cNvSpPr>
            <a:spLocks/>
          </p:cNvSpPr>
          <p:nvPr/>
        </p:nvSpPr>
        <p:spPr bwMode="auto">
          <a:xfrm>
            <a:off x="7000875" y="1125141"/>
            <a:ext cx="1669852" cy="223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500">
                <a:solidFill>
                  <a:srgbClr val="001BFF"/>
                </a:solidFill>
                <a:latin typeface="Arial" charset="0"/>
                <a:ea typeface="ＭＳ Ｐゴシック" charset="0"/>
                <a:cs typeface="Arial" charset="0"/>
                <a:sym typeface="Arial" charset="0"/>
              </a:rPr>
              <a:t>A mitochondrion</a:t>
            </a:r>
          </a:p>
        </p:txBody>
      </p:sp>
      <p:pic>
        <p:nvPicPr>
          <p:cNvPr id="337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9219" y="839391"/>
            <a:ext cx="3750469" cy="24489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3379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1023" y="3946922"/>
            <a:ext cx="2357438" cy="17948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3798" name="Rectangle 6"/>
          <p:cNvSpPr>
            <a:spLocks/>
          </p:cNvSpPr>
          <p:nvPr/>
        </p:nvSpPr>
        <p:spPr bwMode="auto">
          <a:xfrm>
            <a:off x="5331023" y="5875734"/>
            <a:ext cx="2000250" cy="607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b="1">
                <a:solidFill>
                  <a:srgbClr val="001BFF"/>
                </a:solidFill>
                <a:latin typeface="Arial" charset="0"/>
                <a:ea typeface="ＭＳ Ｐゴシック" charset="0"/>
                <a:cs typeface="Arial" charset="0"/>
                <a:sym typeface="Arial" charset="0"/>
              </a:rPr>
              <a:t>Mitochondrion</a:t>
            </a:r>
            <a:r>
              <a:rPr lang="en-US" sz="1300">
                <a:solidFill>
                  <a:srgbClr val="001BFF"/>
                </a:solidFill>
                <a:latin typeface="Arial" charset="0"/>
                <a:ea typeface="ＭＳ Ｐゴシック" charset="0"/>
                <a:cs typeface="Arial" charset="0"/>
                <a:sym typeface="Arial" charset="0"/>
              </a:rPr>
              <a:t> (false colored) taken by TEM. </a:t>
            </a:r>
            <a:br>
              <a:rPr lang="en-US" sz="1300">
                <a:solidFill>
                  <a:srgbClr val="001BFF"/>
                </a:solidFill>
                <a:latin typeface="Arial" charset="0"/>
                <a:ea typeface="ＭＳ Ｐゴシック" charset="0"/>
                <a:cs typeface="Arial" charset="0"/>
                <a:sym typeface="Arial" charset="0"/>
              </a:rPr>
            </a:br>
            <a:r>
              <a:rPr lang="en-US" sz="1300">
                <a:solidFill>
                  <a:srgbClr val="001BFF"/>
                </a:solidFill>
                <a:latin typeface="Arial" charset="0"/>
                <a:ea typeface="ＭＳ Ｐゴシック" charset="0"/>
                <a:cs typeface="Arial" charset="0"/>
                <a:sym typeface="Arial" charset="0"/>
              </a:rPr>
              <a:t>Magnification x 14,000</a:t>
            </a:r>
          </a:p>
        </p:txBody>
      </p:sp>
      <p:sp>
        <p:nvSpPr>
          <p:cNvPr id="33799" name="Rectangle 7"/>
          <p:cNvSpPr>
            <a:spLocks/>
          </p:cNvSpPr>
          <p:nvPr/>
        </p:nvSpPr>
        <p:spPr bwMode="auto">
          <a:xfrm>
            <a:off x="5411391" y="3116461"/>
            <a:ext cx="1178719" cy="3661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0000"/>
                </a:solidFill>
                <a:latin typeface="Arial" charset="0"/>
                <a:ea typeface="ＭＳ Ｐゴシック" charset="0"/>
                <a:cs typeface="Arial" charset="0"/>
                <a:sym typeface="Arial" charset="0"/>
              </a:rPr>
              <a:t>Inner membrane</a:t>
            </a:r>
          </a:p>
        </p:txBody>
      </p:sp>
      <p:sp>
        <p:nvSpPr>
          <p:cNvPr id="33800" name="Line 8"/>
          <p:cNvSpPr>
            <a:spLocks noChangeShapeType="1"/>
          </p:cNvSpPr>
          <p:nvPr/>
        </p:nvSpPr>
        <p:spPr bwMode="auto">
          <a:xfrm rot="10800000" flipH="1">
            <a:off x="6000750" y="3499322"/>
            <a:ext cx="0" cy="1170905"/>
          </a:xfrm>
          <a:prstGeom prst="line">
            <a:avLst/>
          </a:prstGeom>
          <a:noFill/>
          <a:ln w="38100">
            <a:solidFill>
              <a:srgbClr val="00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
        <p:nvSpPr>
          <p:cNvPr id="33801" name="Line 9"/>
          <p:cNvSpPr>
            <a:spLocks noChangeShapeType="1"/>
          </p:cNvSpPr>
          <p:nvPr/>
        </p:nvSpPr>
        <p:spPr bwMode="auto">
          <a:xfrm rot="10800000" flipH="1">
            <a:off x="6000750" y="1775892"/>
            <a:ext cx="687586" cy="1251272"/>
          </a:xfrm>
          <a:prstGeom prst="line">
            <a:avLst/>
          </a:prstGeom>
          <a:noFill/>
          <a:ln w="38100">
            <a:solidFill>
              <a:srgbClr val="00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
        <p:nvSpPr>
          <p:cNvPr id="33802" name="Rectangle 10"/>
          <p:cNvSpPr>
            <a:spLocks/>
          </p:cNvSpPr>
          <p:nvPr/>
        </p:nvSpPr>
        <p:spPr bwMode="auto">
          <a:xfrm>
            <a:off x="6545461" y="3116461"/>
            <a:ext cx="1178719" cy="3661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0000"/>
                </a:solidFill>
                <a:latin typeface="Arial" charset="0"/>
                <a:ea typeface="ＭＳ Ｐゴシック" charset="0"/>
                <a:cs typeface="Arial" charset="0"/>
                <a:sym typeface="Arial" charset="0"/>
              </a:rPr>
              <a:t>Outer membrane</a:t>
            </a:r>
          </a:p>
        </p:txBody>
      </p:sp>
      <p:sp>
        <p:nvSpPr>
          <p:cNvPr id="33803" name="Line 11"/>
          <p:cNvSpPr>
            <a:spLocks noChangeShapeType="1"/>
          </p:cNvSpPr>
          <p:nvPr/>
        </p:nvSpPr>
        <p:spPr bwMode="auto">
          <a:xfrm rot="10800000" flipH="1">
            <a:off x="6804422" y="3509367"/>
            <a:ext cx="330398" cy="857250"/>
          </a:xfrm>
          <a:prstGeom prst="line">
            <a:avLst/>
          </a:prstGeom>
          <a:noFill/>
          <a:ln w="38100">
            <a:solidFill>
              <a:srgbClr val="00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
        <p:nvSpPr>
          <p:cNvPr id="33804" name="Line 12"/>
          <p:cNvSpPr>
            <a:spLocks noChangeShapeType="1"/>
          </p:cNvSpPr>
          <p:nvPr/>
        </p:nvSpPr>
        <p:spPr bwMode="auto">
          <a:xfrm rot="10800000" flipH="1">
            <a:off x="7125891" y="2272606"/>
            <a:ext cx="0" cy="817066"/>
          </a:xfrm>
          <a:prstGeom prst="line">
            <a:avLst/>
          </a:prstGeom>
          <a:noFill/>
          <a:ln w="38100">
            <a:solidFill>
              <a:srgbClr val="00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Tree>
    <p:extLst>
      <p:ext uri="{BB962C8B-B14F-4D97-AF65-F5344CB8AC3E}">
        <p14:creationId xmlns:p14="http://schemas.microsoft.com/office/powerpoint/2010/main" val="2019682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79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379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379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379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37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uild="p" bldLvl="5"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485" y="616148"/>
            <a:ext cx="5759648" cy="528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4818" name="Rectangle 2"/>
          <p:cNvSpPr>
            <a:spLocks noGrp="1" noChangeArrowheads="1"/>
          </p:cNvSpPr>
          <p:nvPr>
            <p:ph type="title"/>
          </p:nvPr>
        </p:nvSpPr>
        <p:spPr>
          <a:xfrm>
            <a:off x="-17859" y="-8930"/>
            <a:ext cx="9188648" cy="821531"/>
          </a:xfrm>
        </p:spPr>
        <p:txBody>
          <a:bodyPr anchor="b"/>
          <a:lstStyle/>
          <a:p>
            <a:pPr>
              <a:tabLst>
                <a:tab pos="669703" algn="l"/>
              </a:tabLst>
              <a:defRPr/>
            </a:pPr>
            <a:r>
              <a:rPr lang="en-US" smtClean="0"/>
              <a:t>Enzymes in Organelles</a:t>
            </a:r>
          </a:p>
        </p:txBody>
      </p:sp>
      <p:sp>
        <p:nvSpPr>
          <p:cNvPr id="34819" name="Rectangle 3"/>
          <p:cNvSpPr>
            <a:spLocks/>
          </p:cNvSpPr>
          <p:nvPr/>
        </p:nvSpPr>
        <p:spPr bwMode="auto">
          <a:xfrm>
            <a:off x="482203" y="5563196"/>
            <a:ext cx="3768328" cy="10179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1BFF"/>
                </a:solidFill>
                <a:latin typeface="Arial" charset="0"/>
                <a:ea typeface="ＭＳ Ｐゴシック" charset="0"/>
                <a:cs typeface="Arial" charset="0"/>
                <a:sym typeface="Arial" charset="0"/>
              </a:rPr>
              <a:t>The mitochondrion (cross section above) is an excellent example of how membranes can </a:t>
            </a:r>
            <a:r>
              <a:rPr lang="en-US" sz="1300" b="1">
                <a:solidFill>
                  <a:srgbClr val="001BFF"/>
                </a:solidFill>
                <a:latin typeface="Arial" charset="0"/>
                <a:ea typeface="ＭＳ Ｐゴシック" charset="0"/>
                <a:cs typeface="Arial" charset="0"/>
                <a:sym typeface="Arial" charset="0"/>
              </a:rPr>
              <a:t>compartmentalize</a:t>
            </a:r>
            <a:r>
              <a:rPr lang="en-US" sz="1300">
                <a:solidFill>
                  <a:srgbClr val="001BFF"/>
                </a:solidFill>
                <a:latin typeface="Arial" charset="0"/>
                <a:ea typeface="ＭＳ Ｐゴシック" charset="0"/>
                <a:cs typeface="Arial" charset="0"/>
                <a:sym typeface="Arial" charset="0"/>
              </a:rPr>
              <a:t> reactions in cellular organelles. Many different enzyme reactions occur in specific regions of the mitochondrion.</a:t>
            </a:r>
          </a:p>
        </p:txBody>
      </p:sp>
      <p:grpSp>
        <p:nvGrpSpPr>
          <p:cNvPr id="34820" name="Group 4"/>
          <p:cNvGrpSpPr>
            <a:grpSpLocks/>
          </p:cNvGrpSpPr>
          <p:nvPr/>
        </p:nvGrpSpPr>
        <p:grpSpPr bwMode="auto">
          <a:xfrm>
            <a:off x="4428009" y="1276945"/>
            <a:ext cx="3599780" cy="687586"/>
            <a:chOff x="0" y="0"/>
            <a:chExt cx="3224" cy="616"/>
          </a:xfrm>
        </p:grpSpPr>
        <p:sp>
          <p:nvSpPr>
            <p:cNvPr id="34821" name="Rectangle 5"/>
            <p:cNvSpPr>
              <a:spLocks/>
            </p:cNvSpPr>
            <p:nvPr/>
          </p:nvSpPr>
          <p:spPr bwMode="auto">
            <a:xfrm>
              <a:off x="992" y="0"/>
              <a:ext cx="2232" cy="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500" b="1">
                  <a:solidFill>
                    <a:srgbClr val="001BFF"/>
                  </a:solidFill>
                  <a:latin typeface="Arial" charset="0"/>
                  <a:ea typeface="ＭＳ Ｐゴシック" charset="0"/>
                  <a:cs typeface="Arial" charset="0"/>
                  <a:sym typeface="Arial" charset="0"/>
                </a:rPr>
                <a:t>Amine oxidases</a:t>
              </a:r>
              <a:r>
                <a:rPr lang="en-US" sz="1500">
                  <a:solidFill>
                    <a:srgbClr val="000000"/>
                  </a:solidFill>
                  <a:latin typeface="Arial" charset="0"/>
                  <a:ea typeface="ＭＳ Ｐゴシック" charset="0"/>
                  <a:cs typeface="Arial" charset="0"/>
                  <a:sym typeface="Arial" charset="0"/>
                </a:rPr>
                <a:t> and other enzymes on the outer membrane surface.</a:t>
              </a:r>
            </a:p>
          </p:txBody>
        </p:sp>
        <p:sp>
          <p:nvSpPr>
            <p:cNvPr id="34822" name="Line 6"/>
            <p:cNvSpPr>
              <a:spLocks noChangeShapeType="1"/>
            </p:cNvSpPr>
            <p:nvPr/>
          </p:nvSpPr>
          <p:spPr bwMode="auto">
            <a:xfrm rot="10800000" flipH="1">
              <a:off x="35" y="296"/>
              <a:ext cx="901" cy="12"/>
            </a:xfrm>
            <a:prstGeom prst="line">
              <a:avLst/>
            </a:prstGeom>
            <a:noFill/>
            <a:ln w="381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4823" name="Group 7"/>
          <p:cNvGrpSpPr>
            <a:grpSpLocks/>
          </p:cNvGrpSpPr>
          <p:nvPr/>
        </p:nvGrpSpPr>
        <p:grpSpPr bwMode="auto">
          <a:xfrm>
            <a:off x="4561955" y="2016994"/>
            <a:ext cx="3278311" cy="983381"/>
            <a:chOff x="0" y="0"/>
            <a:chExt cx="2936" cy="880"/>
          </a:xfrm>
        </p:grpSpPr>
        <p:sp>
          <p:nvSpPr>
            <p:cNvPr id="34824" name="Rectangle 8"/>
            <p:cNvSpPr>
              <a:spLocks/>
            </p:cNvSpPr>
            <p:nvPr/>
          </p:nvSpPr>
          <p:spPr bwMode="auto">
            <a:xfrm>
              <a:off x="872" y="264"/>
              <a:ext cx="2064" cy="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500" b="1">
                  <a:solidFill>
                    <a:srgbClr val="001BFF"/>
                  </a:solidFill>
                  <a:latin typeface="Arial" charset="0"/>
                  <a:ea typeface="ＭＳ Ｐゴシック" charset="0"/>
                  <a:cs typeface="Arial" charset="0"/>
                  <a:sym typeface="Arial" charset="0"/>
                </a:rPr>
                <a:t>Adenylate kinase</a:t>
              </a:r>
              <a:r>
                <a:rPr lang="en-US" sz="1500">
                  <a:solidFill>
                    <a:srgbClr val="000000"/>
                  </a:solidFill>
                  <a:latin typeface="Arial" charset="0"/>
                  <a:ea typeface="ＭＳ Ｐゴシック" charset="0"/>
                  <a:cs typeface="Arial" charset="0"/>
                  <a:sym typeface="Arial" charset="0"/>
                </a:rPr>
                <a:t> and other </a:t>
              </a:r>
              <a:r>
                <a:rPr lang="en-US" sz="1500" b="1">
                  <a:solidFill>
                    <a:srgbClr val="001BFF"/>
                  </a:solidFill>
                  <a:latin typeface="Arial" charset="0"/>
                  <a:ea typeface="ＭＳ Ｐゴシック" charset="0"/>
                  <a:cs typeface="Arial" charset="0"/>
                  <a:sym typeface="Arial" charset="0"/>
                </a:rPr>
                <a:t>phosphorylases</a:t>
              </a:r>
              <a:r>
                <a:rPr lang="en-US" sz="1500">
                  <a:solidFill>
                    <a:srgbClr val="000000"/>
                  </a:solidFill>
                  <a:latin typeface="Arial" charset="0"/>
                  <a:ea typeface="ＭＳ Ｐゴシック" charset="0"/>
                  <a:cs typeface="Arial" charset="0"/>
                  <a:sym typeface="Arial" charset="0"/>
                </a:rPr>
                <a:t> between the membranes.</a:t>
              </a:r>
            </a:p>
          </p:txBody>
        </p:sp>
        <p:sp>
          <p:nvSpPr>
            <p:cNvPr id="34825" name="Line 9"/>
            <p:cNvSpPr>
              <a:spLocks noChangeShapeType="1"/>
            </p:cNvSpPr>
            <p:nvPr/>
          </p:nvSpPr>
          <p:spPr bwMode="auto">
            <a:xfrm>
              <a:off x="0" y="0"/>
              <a:ext cx="832" cy="360"/>
            </a:xfrm>
            <a:prstGeom prst="line">
              <a:avLst/>
            </a:prstGeom>
            <a:noFill/>
            <a:ln w="381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4826" name="Group 10"/>
          <p:cNvGrpSpPr>
            <a:grpSpLocks/>
          </p:cNvGrpSpPr>
          <p:nvPr/>
        </p:nvGrpSpPr>
        <p:grpSpPr bwMode="auto">
          <a:xfrm>
            <a:off x="4695900" y="3375422"/>
            <a:ext cx="3135436" cy="687586"/>
            <a:chOff x="0" y="0"/>
            <a:chExt cx="2808" cy="616"/>
          </a:xfrm>
        </p:grpSpPr>
        <p:sp>
          <p:nvSpPr>
            <p:cNvPr id="34827" name="Rectangle 11"/>
            <p:cNvSpPr>
              <a:spLocks/>
            </p:cNvSpPr>
            <p:nvPr/>
          </p:nvSpPr>
          <p:spPr bwMode="auto">
            <a:xfrm>
              <a:off x="752" y="0"/>
              <a:ext cx="2056" cy="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500">
                  <a:solidFill>
                    <a:srgbClr val="000000"/>
                  </a:solidFill>
                  <a:latin typeface="Arial" charset="0"/>
                  <a:ea typeface="ＭＳ Ｐゴシック" charset="0"/>
                  <a:cs typeface="Arial" charset="0"/>
                  <a:sym typeface="Arial" charset="0"/>
                </a:rPr>
                <a:t>Respiratory assembly enzymes embedded in the membrane (</a:t>
              </a:r>
              <a:r>
                <a:rPr lang="en-US" sz="1500" b="1">
                  <a:solidFill>
                    <a:srgbClr val="001BFF"/>
                  </a:solidFill>
                  <a:latin typeface="Arial" charset="0"/>
                  <a:ea typeface="ＭＳ Ｐゴシック" charset="0"/>
                  <a:cs typeface="Arial" charset="0"/>
                  <a:sym typeface="Arial" charset="0"/>
                </a:rPr>
                <a:t>ATPase</a:t>
              </a:r>
              <a:r>
                <a:rPr lang="en-US" sz="1500">
                  <a:solidFill>
                    <a:srgbClr val="000000"/>
                  </a:solidFill>
                  <a:latin typeface="Arial" charset="0"/>
                  <a:ea typeface="ＭＳ Ｐゴシック" charset="0"/>
                  <a:cs typeface="Arial" charset="0"/>
                  <a:sym typeface="Arial" charset="0"/>
                </a:rPr>
                <a:t>).</a:t>
              </a:r>
            </a:p>
          </p:txBody>
        </p:sp>
        <p:sp>
          <p:nvSpPr>
            <p:cNvPr id="34828" name="Line 12"/>
            <p:cNvSpPr>
              <a:spLocks noChangeShapeType="1"/>
            </p:cNvSpPr>
            <p:nvPr/>
          </p:nvSpPr>
          <p:spPr bwMode="auto">
            <a:xfrm>
              <a:off x="0" y="195"/>
              <a:ext cx="746" cy="0"/>
            </a:xfrm>
            <a:prstGeom prst="line">
              <a:avLst/>
            </a:prstGeom>
            <a:noFill/>
            <a:ln w="381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4829" name="Group 13"/>
          <p:cNvGrpSpPr>
            <a:grpSpLocks/>
          </p:cNvGrpSpPr>
          <p:nvPr/>
        </p:nvGrpSpPr>
        <p:grpSpPr bwMode="auto">
          <a:xfrm>
            <a:off x="4472658" y="4572000"/>
            <a:ext cx="3912319" cy="919758"/>
            <a:chOff x="0" y="0"/>
            <a:chExt cx="3504" cy="824"/>
          </a:xfrm>
        </p:grpSpPr>
        <p:sp>
          <p:nvSpPr>
            <p:cNvPr id="34830" name="Rectangle 14"/>
            <p:cNvSpPr>
              <a:spLocks/>
            </p:cNvSpPr>
            <p:nvPr/>
          </p:nvSpPr>
          <p:spPr bwMode="auto">
            <a:xfrm>
              <a:off x="952" y="0"/>
              <a:ext cx="2552"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500">
                  <a:solidFill>
                    <a:srgbClr val="000000"/>
                  </a:solidFill>
                  <a:latin typeface="Arial" charset="0"/>
                  <a:ea typeface="ＭＳ Ｐゴシック" charset="0"/>
                  <a:cs typeface="Arial" charset="0"/>
                  <a:sym typeface="Arial" charset="0"/>
                </a:rPr>
                <a:t>Many soluble enzymes of the Krebs cycle, as well as the enzymes for fatty acid degradation, float in the matrix.</a:t>
              </a:r>
            </a:p>
          </p:txBody>
        </p:sp>
        <p:sp>
          <p:nvSpPr>
            <p:cNvPr id="34831" name="Line 15"/>
            <p:cNvSpPr>
              <a:spLocks noChangeShapeType="1"/>
            </p:cNvSpPr>
            <p:nvPr/>
          </p:nvSpPr>
          <p:spPr bwMode="auto">
            <a:xfrm>
              <a:off x="35" y="259"/>
              <a:ext cx="818" cy="6"/>
            </a:xfrm>
            <a:prstGeom prst="line">
              <a:avLst/>
            </a:prstGeom>
            <a:noFill/>
            <a:ln w="381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Tree>
    <p:extLst>
      <p:ext uri="{BB962C8B-B14F-4D97-AF65-F5344CB8AC3E}">
        <p14:creationId xmlns:p14="http://schemas.microsoft.com/office/powerpoint/2010/main" val="3947975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48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3482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348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3482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348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58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937251" y="4637856"/>
            <a:ext cx="2250281" cy="21900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657448" y="1996902"/>
            <a:ext cx="5312048" cy="3461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5843" name="Rectangle 3"/>
          <p:cNvSpPr>
            <a:spLocks noGrp="1" noChangeArrowheads="1"/>
          </p:cNvSpPr>
          <p:nvPr>
            <p:ph type="title"/>
          </p:nvPr>
        </p:nvSpPr>
        <p:spPr>
          <a:xfrm>
            <a:off x="0" y="-12278"/>
            <a:ext cx="9187533" cy="812602"/>
          </a:xfrm>
        </p:spPr>
        <p:txBody>
          <a:bodyPr anchor="b"/>
          <a:lstStyle/>
          <a:p>
            <a:pPr>
              <a:tabLst>
                <a:tab pos="669703" algn="l"/>
              </a:tabLst>
              <a:defRPr/>
            </a:pPr>
            <a:r>
              <a:rPr lang="en-US" smtClean="0"/>
              <a:t>Protein Synthesis</a:t>
            </a:r>
          </a:p>
        </p:txBody>
      </p:sp>
      <p:sp>
        <p:nvSpPr>
          <p:cNvPr id="35844" name="Rectangle 4"/>
          <p:cNvSpPr>
            <a:spLocks noGrp="1" noChangeArrowheads="1"/>
          </p:cNvSpPr>
          <p:nvPr>
            <p:ph type="body" idx="1"/>
          </p:nvPr>
        </p:nvSpPr>
        <p:spPr>
          <a:xfrm>
            <a:off x="3911203" y="1125140"/>
            <a:ext cx="4107656" cy="4527352"/>
          </a:xfrm>
        </p:spPr>
        <p:txBody>
          <a:bodyPr>
            <a:normAutofit fontScale="47500" lnSpcReduction="20000"/>
          </a:bodyPr>
          <a:lstStyle/>
          <a:p>
            <a:pPr>
              <a:lnSpc>
                <a:spcPts val="2250"/>
              </a:lnSpc>
              <a:spcBef>
                <a:spcPct val="0"/>
              </a:spcBef>
              <a:spcAft>
                <a:spcPts val="1406"/>
              </a:spcAft>
              <a:buSzPct val="130000"/>
              <a:buBlip>
                <a:blip r:embed="rId5"/>
              </a:buBlip>
              <a:tabLst>
                <a:tab pos="721047" algn="l"/>
                <a:tab pos="1045853" algn="l"/>
                <a:tab pos="1045853" algn="l"/>
                <a:tab pos="721047" algn="l"/>
                <a:tab pos="721047" algn="l"/>
                <a:tab pos="721047" algn="l"/>
              </a:tabLst>
              <a:defRPr/>
            </a:pPr>
            <a:r>
              <a:rPr lang="en-US" b="1" smtClean="0">
                <a:solidFill>
                  <a:srgbClr val="001BFF"/>
                </a:solidFill>
              </a:rPr>
              <a:t>Protein synthesis</a:t>
            </a:r>
            <a:r>
              <a:rPr lang="en-US" smtClean="0"/>
              <a:t> occurs on </a:t>
            </a:r>
            <a:r>
              <a:rPr lang="en-US" b="1" smtClean="0">
                <a:solidFill>
                  <a:srgbClr val="001BFF"/>
                </a:solidFill>
              </a:rPr>
              <a:t>ribosomes</a:t>
            </a:r>
            <a:r>
              <a:rPr lang="en-US" smtClean="0"/>
              <a:t>, which can be:</a:t>
            </a:r>
          </a:p>
          <a:p>
            <a:pPr lvl="1">
              <a:lnSpc>
                <a:spcPts val="1969"/>
              </a:lnSpc>
              <a:spcBef>
                <a:spcPct val="0"/>
              </a:spcBef>
              <a:spcAft>
                <a:spcPts val="1406"/>
              </a:spcAft>
              <a:buSzPct val="120000"/>
              <a:buBlip>
                <a:blip r:embed="rId6"/>
              </a:buBlip>
              <a:tabLst>
                <a:tab pos="721047" algn="l"/>
                <a:tab pos="1045853" algn="l"/>
                <a:tab pos="1045853" algn="l"/>
                <a:tab pos="721047" algn="l"/>
                <a:tab pos="721047" algn="l"/>
                <a:tab pos="721047" algn="l"/>
              </a:tabLst>
              <a:defRPr/>
            </a:pPr>
            <a:r>
              <a:rPr lang="en-US" smtClean="0"/>
              <a:t>bound to the </a:t>
            </a:r>
            <a:r>
              <a:rPr lang="en-US" b="1" smtClean="0">
                <a:solidFill>
                  <a:srgbClr val="001BFF"/>
                </a:solidFill>
              </a:rPr>
              <a:t>rough endoplasmic reticulum</a:t>
            </a:r>
            <a:r>
              <a:rPr lang="en-US" smtClean="0"/>
              <a:t> (RER) or</a:t>
            </a:r>
          </a:p>
          <a:p>
            <a:pPr lvl="1">
              <a:lnSpc>
                <a:spcPts val="1969"/>
              </a:lnSpc>
              <a:spcBef>
                <a:spcPct val="0"/>
              </a:spcBef>
              <a:spcAft>
                <a:spcPts val="1406"/>
              </a:spcAft>
              <a:buSzPct val="120000"/>
              <a:buBlip>
                <a:blip r:embed="rId6"/>
              </a:buBlip>
              <a:tabLst>
                <a:tab pos="721047" algn="l"/>
                <a:tab pos="1045853" algn="l"/>
                <a:tab pos="1045853" algn="l"/>
                <a:tab pos="721047" algn="l"/>
                <a:tab pos="721047" algn="l"/>
                <a:tab pos="721047" algn="l"/>
              </a:tabLst>
              <a:defRPr/>
            </a:pPr>
            <a:r>
              <a:rPr lang="en-US" b="1" smtClean="0">
                <a:solidFill>
                  <a:srgbClr val="001BFF"/>
                </a:solidFill>
              </a:rPr>
              <a:t>free in the cytosol</a:t>
            </a:r>
            <a:endParaRPr lang="en-US" smtClean="0"/>
          </a:p>
          <a:p>
            <a:pPr>
              <a:lnSpc>
                <a:spcPts val="2250"/>
              </a:lnSpc>
              <a:spcBef>
                <a:spcPct val="0"/>
              </a:spcBef>
              <a:spcAft>
                <a:spcPts val="1406"/>
              </a:spcAft>
              <a:buSzPct val="130000"/>
              <a:buBlip>
                <a:blip r:embed="rId5"/>
              </a:buBlip>
              <a:tabLst>
                <a:tab pos="721047" algn="l"/>
                <a:tab pos="1045853" algn="l"/>
                <a:tab pos="1045853" algn="l"/>
                <a:tab pos="721047" algn="l"/>
                <a:tab pos="721047" algn="l"/>
                <a:tab pos="721047" algn="l"/>
              </a:tabLst>
              <a:defRPr/>
            </a:pPr>
            <a:r>
              <a:rPr lang="en-US" smtClean="0"/>
              <a:t>Most protein synthesis occurs at the RER. These proteins are usually </a:t>
            </a:r>
            <a:r>
              <a:rPr lang="en-US" b="1" smtClean="0">
                <a:solidFill>
                  <a:srgbClr val="001BFF"/>
                </a:solidFill>
              </a:rPr>
              <a:t>exported</a:t>
            </a:r>
            <a:r>
              <a:rPr lang="en-US" smtClean="0"/>
              <a:t> from the cell or incorporated into membranes.</a:t>
            </a:r>
          </a:p>
          <a:p>
            <a:pPr>
              <a:lnSpc>
                <a:spcPts val="2250"/>
              </a:lnSpc>
              <a:spcBef>
                <a:spcPct val="0"/>
              </a:spcBef>
              <a:spcAft>
                <a:spcPts val="1406"/>
              </a:spcAft>
              <a:buSzPct val="130000"/>
              <a:buBlip>
                <a:blip r:embed="rId5"/>
              </a:buBlip>
              <a:tabLst>
                <a:tab pos="721047" algn="l"/>
                <a:tab pos="1045853" algn="l"/>
                <a:tab pos="1045853" algn="l"/>
                <a:tab pos="721047" algn="l"/>
                <a:tab pos="721047" algn="l"/>
                <a:tab pos="721047" algn="l"/>
              </a:tabLst>
              <a:defRPr/>
            </a:pPr>
            <a:r>
              <a:rPr lang="en-US" b="1" smtClean="0">
                <a:solidFill>
                  <a:srgbClr val="001BFF"/>
                </a:solidFill>
              </a:rPr>
              <a:t>Protein modification</a:t>
            </a:r>
            <a:r>
              <a:rPr lang="en-US" smtClean="0"/>
              <a:t> can also occur within the ER.</a:t>
            </a:r>
          </a:p>
          <a:p>
            <a:pPr>
              <a:lnSpc>
                <a:spcPts val="2250"/>
              </a:lnSpc>
              <a:spcBef>
                <a:spcPct val="0"/>
              </a:spcBef>
              <a:spcAft>
                <a:spcPts val="1406"/>
              </a:spcAft>
              <a:buSzPct val="130000"/>
              <a:buBlip>
                <a:blip r:embed="rId5"/>
              </a:buBlip>
              <a:tabLst>
                <a:tab pos="721047" algn="l"/>
                <a:tab pos="1045853" algn="l"/>
                <a:tab pos="1045853" algn="l"/>
                <a:tab pos="721047" algn="l"/>
                <a:tab pos="721047" algn="l"/>
                <a:tab pos="721047" algn="l"/>
              </a:tabLst>
              <a:defRPr/>
            </a:pPr>
            <a:r>
              <a:rPr lang="en-US" smtClean="0"/>
              <a:t>Proteins produced on free</a:t>
            </a:r>
            <a:br>
              <a:rPr lang="en-US" smtClean="0"/>
            </a:br>
            <a:r>
              <a:rPr lang="en-US" smtClean="0"/>
              <a:t>ribosomes stay in the cytosol.</a:t>
            </a:r>
          </a:p>
        </p:txBody>
      </p:sp>
      <p:sp>
        <p:nvSpPr>
          <p:cNvPr id="35845" name="Line 5"/>
          <p:cNvSpPr>
            <a:spLocks noChangeShapeType="1"/>
          </p:cNvSpPr>
          <p:nvPr/>
        </p:nvSpPr>
        <p:spPr bwMode="auto">
          <a:xfrm rot="10800000">
            <a:off x="8304610" y="5572125"/>
            <a:ext cx="225475" cy="290215"/>
          </a:xfrm>
          <a:prstGeom prst="line">
            <a:avLst/>
          </a:prstGeom>
          <a:noFill/>
          <a:ln w="762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grpSp>
        <p:nvGrpSpPr>
          <p:cNvPr id="35846" name="Group 6"/>
          <p:cNvGrpSpPr>
            <a:grpSpLocks/>
          </p:cNvGrpSpPr>
          <p:nvPr/>
        </p:nvGrpSpPr>
        <p:grpSpPr bwMode="auto">
          <a:xfrm>
            <a:off x="379512" y="2647652"/>
            <a:ext cx="2044898" cy="1045890"/>
            <a:chOff x="0" y="0"/>
            <a:chExt cx="1832" cy="937"/>
          </a:xfrm>
        </p:grpSpPr>
        <p:sp>
          <p:nvSpPr>
            <p:cNvPr id="35847" name="Line 7"/>
            <p:cNvSpPr>
              <a:spLocks noChangeShapeType="1"/>
            </p:cNvSpPr>
            <p:nvPr/>
          </p:nvSpPr>
          <p:spPr bwMode="auto">
            <a:xfrm rot="10800000" flipH="1">
              <a:off x="519" y="340"/>
              <a:ext cx="0" cy="597"/>
            </a:xfrm>
            <a:prstGeom prst="line">
              <a:avLst/>
            </a:prstGeom>
            <a:noFill/>
            <a:ln w="381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5848" name="Rectangle 8"/>
            <p:cNvSpPr>
              <a:spLocks/>
            </p:cNvSpPr>
            <p:nvPr/>
          </p:nvSpPr>
          <p:spPr bwMode="auto">
            <a:xfrm>
              <a:off x="0" y="0"/>
              <a:ext cx="1832" cy="312"/>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90000"/>
                </a:lnSpc>
                <a:tabLst>
                  <a:tab pos="366104" algn="l"/>
                </a:tabLst>
                <a:defRPr/>
              </a:pPr>
              <a:r>
                <a:rPr lang="en-US" sz="1400" b="1">
                  <a:solidFill>
                    <a:srgbClr val="FFFFFF"/>
                  </a:solidFill>
                  <a:latin typeface="Arial" charset="0"/>
                  <a:ea typeface="ＭＳ Ｐゴシック" charset="0"/>
                  <a:cs typeface="Arial" charset="0"/>
                  <a:sym typeface="Arial" charset="0"/>
                </a:rPr>
                <a:t>Polypeptide chain</a:t>
              </a:r>
            </a:p>
          </p:txBody>
        </p:sp>
      </p:grpSp>
      <p:grpSp>
        <p:nvGrpSpPr>
          <p:cNvPr id="35849" name="Group 9"/>
          <p:cNvGrpSpPr>
            <a:grpSpLocks/>
          </p:cNvGrpSpPr>
          <p:nvPr/>
        </p:nvGrpSpPr>
        <p:grpSpPr bwMode="auto">
          <a:xfrm>
            <a:off x="1334988" y="4915793"/>
            <a:ext cx="1339453" cy="642938"/>
            <a:chOff x="0" y="0"/>
            <a:chExt cx="1200" cy="576"/>
          </a:xfrm>
        </p:grpSpPr>
        <p:sp>
          <p:nvSpPr>
            <p:cNvPr id="35850" name="AutoShape 10"/>
            <p:cNvSpPr>
              <a:spLocks/>
            </p:cNvSpPr>
            <p:nvPr/>
          </p:nvSpPr>
          <p:spPr bwMode="auto">
            <a:xfrm>
              <a:off x="186" y="0"/>
              <a:ext cx="912" cy="232"/>
            </a:xfrm>
            <a:custGeom>
              <a:avLst/>
              <a:gdLst/>
              <a:ahLst/>
              <a:cxnLst/>
              <a:rect l="0" t="0" r="r" b="b"/>
              <a:pathLst>
                <a:path w="21600" h="21600">
                  <a:moveTo>
                    <a:pt x="0" y="0"/>
                  </a:moveTo>
                  <a:lnTo>
                    <a:pt x="9793" y="21600"/>
                  </a:lnTo>
                  <a:lnTo>
                    <a:pt x="21600" y="0"/>
                  </a:lnTo>
                </a:path>
              </a:pathLst>
            </a:custGeom>
            <a:noFill/>
            <a:ln w="38100">
              <a:solidFill>
                <a:srgbClr val="FD1C00"/>
              </a:solidFill>
              <a:miter lim="800000"/>
              <a:headEnd type="stealth" w="med" len="me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5851" name="Rectangle 11"/>
            <p:cNvSpPr>
              <a:spLocks/>
            </p:cNvSpPr>
            <p:nvPr/>
          </p:nvSpPr>
          <p:spPr bwMode="auto">
            <a:xfrm>
              <a:off x="0" y="264"/>
              <a:ext cx="1200" cy="312"/>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90000"/>
                </a:lnSpc>
                <a:tabLst>
                  <a:tab pos="366104" algn="l"/>
                </a:tabLst>
                <a:defRPr/>
              </a:pPr>
              <a:r>
                <a:rPr lang="en-US" sz="1400" b="1">
                  <a:solidFill>
                    <a:srgbClr val="FFFFFF"/>
                  </a:solidFill>
                  <a:latin typeface="Arial" charset="0"/>
                  <a:ea typeface="ＭＳ Ｐゴシック" charset="0"/>
                  <a:cs typeface="Arial" charset="0"/>
                  <a:sym typeface="Arial" charset="0"/>
                </a:rPr>
                <a:t>Ribosomes</a:t>
              </a:r>
            </a:p>
          </p:txBody>
        </p:sp>
      </p:grpSp>
    </p:spTree>
    <p:extLst>
      <p:ext uri="{BB962C8B-B14F-4D97-AF65-F5344CB8AC3E}">
        <p14:creationId xmlns:p14="http://schemas.microsoft.com/office/powerpoint/2010/main" val="684508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584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35849"/>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35844">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5844">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5844">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499"/>
                                          </p:stCondLst>
                                        </p:cTn>
                                        <p:tgtEl>
                                          <p:spTgt spid="3584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5844">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584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build="p" bldLvl="5"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86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8515" y="1062633"/>
            <a:ext cx="3580805" cy="47238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6866" name="Rectangle 2"/>
          <p:cNvSpPr>
            <a:spLocks noGrp="1" noChangeArrowheads="1"/>
          </p:cNvSpPr>
          <p:nvPr>
            <p:ph type="title"/>
          </p:nvPr>
        </p:nvSpPr>
        <p:spPr>
          <a:xfrm>
            <a:off x="-8930" y="-8930"/>
            <a:ext cx="9187533" cy="812602"/>
          </a:xfrm>
        </p:spPr>
        <p:txBody>
          <a:bodyPr anchor="b"/>
          <a:lstStyle/>
          <a:p>
            <a:pPr>
              <a:tabLst>
                <a:tab pos="669703" algn="l"/>
              </a:tabLst>
              <a:defRPr/>
            </a:pPr>
            <a:r>
              <a:rPr lang="en-US" smtClean="0"/>
              <a:t>The Endomembrane System</a:t>
            </a:r>
          </a:p>
        </p:txBody>
      </p:sp>
      <p:sp>
        <p:nvSpPr>
          <p:cNvPr id="36867" name="Rectangle 3"/>
          <p:cNvSpPr>
            <a:spLocks noGrp="1" noChangeArrowheads="1"/>
          </p:cNvSpPr>
          <p:nvPr>
            <p:ph type="body" idx="1"/>
          </p:nvPr>
        </p:nvSpPr>
        <p:spPr>
          <a:xfrm>
            <a:off x="276820" y="1062633"/>
            <a:ext cx="4991695" cy="5536406"/>
          </a:xfrm>
        </p:spPr>
        <p:txBody>
          <a:bodyPr>
            <a:normAutofit fontScale="70000" lnSpcReduction="20000"/>
          </a:bodyPr>
          <a:lstStyle/>
          <a:p>
            <a:pPr>
              <a:lnSpc>
                <a:spcPts val="2250"/>
              </a:lnSpc>
              <a:spcBef>
                <a:spcPct val="0"/>
              </a:spcBef>
              <a:spcAft>
                <a:spcPts val="1406"/>
              </a:spcAft>
              <a:buSzPct val="130000"/>
              <a:buBlip>
                <a:blip r:embed="rId4"/>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sz="1800"/>
              <a:t>Many of the different membranes within the</a:t>
            </a:r>
            <a:br>
              <a:rPr lang="en-US" sz="1800"/>
            </a:br>
            <a:r>
              <a:rPr lang="en-US" sz="1800"/>
              <a:t>cell are part of the endomembrane system.</a:t>
            </a:r>
          </a:p>
          <a:p>
            <a:pPr>
              <a:lnSpc>
                <a:spcPts val="2250"/>
              </a:lnSpc>
              <a:spcBef>
                <a:spcPct val="0"/>
              </a:spcBef>
              <a:spcAft>
                <a:spcPts val="703"/>
              </a:spcAft>
              <a:buSzPct val="130000"/>
              <a:buBlip>
                <a:blip r:embed="rId4"/>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sz="1800"/>
              <a:t>These membranes are related by:</a:t>
            </a:r>
          </a:p>
          <a:p>
            <a:pPr marL="703188" lvl="1" indent="-310296">
              <a:lnSpc>
                <a:spcPts val="1969"/>
              </a:lnSpc>
              <a:spcBef>
                <a:spcPct val="0"/>
              </a:spcBef>
              <a:spcAft>
                <a:spcPts val="1406"/>
              </a:spcAft>
              <a:buSzPct val="120000"/>
              <a:buBlip>
                <a:blip r:embed="rId5"/>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smtClean="0"/>
              <a:t>direct physical continuity</a:t>
            </a:r>
          </a:p>
          <a:p>
            <a:pPr marL="703188" lvl="1" indent="-310296">
              <a:lnSpc>
                <a:spcPts val="1969"/>
              </a:lnSpc>
              <a:spcBef>
                <a:spcPct val="0"/>
              </a:spcBef>
              <a:spcAft>
                <a:spcPts val="1406"/>
              </a:spcAft>
              <a:buSzPct val="120000"/>
              <a:buBlip>
                <a:blip r:embed="rId5"/>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smtClean="0"/>
              <a:t>by the transfer of membrane segments</a:t>
            </a:r>
            <a:br>
              <a:rPr lang="en-US" smtClean="0"/>
            </a:br>
            <a:r>
              <a:rPr lang="en-US" smtClean="0"/>
              <a:t>through the movement of vesicles.</a:t>
            </a:r>
          </a:p>
          <a:p>
            <a:pPr>
              <a:lnSpc>
                <a:spcPts val="2250"/>
              </a:lnSpc>
              <a:spcBef>
                <a:spcPct val="0"/>
              </a:spcBef>
              <a:spcAft>
                <a:spcPts val="1406"/>
              </a:spcAft>
              <a:buSzPct val="130000"/>
              <a:buBlip>
                <a:blip r:embed="rId4"/>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sz="1800"/>
              <a:t>Although related, the various membranes</a:t>
            </a:r>
            <a:br>
              <a:rPr lang="en-US" sz="1800"/>
            </a:br>
            <a:r>
              <a:rPr lang="en-US" sz="1800"/>
              <a:t>are structurally and functionally distinct.</a:t>
            </a:r>
          </a:p>
          <a:p>
            <a:pPr>
              <a:lnSpc>
                <a:spcPts val="2250"/>
              </a:lnSpc>
              <a:spcBef>
                <a:spcPct val="0"/>
              </a:spcBef>
              <a:spcAft>
                <a:spcPts val="703"/>
              </a:spcAft>
              <a:buSzPct val="130000"/>
              <a:buBlip>
                <a:blip r:embed="rId4"/>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sz="1800"/>
              <a:t>The endomembrane system includes:</a:t>
            </a:r>
            <a:endParaRPr lang="en-US" sz="1500"/>
          </a:p>
          <a:p>
            <a:pPr marL="703188" lvl="1" indent="-310296">
              <a:lnSpc>
                <a:spcPts val="1969"/>
              </a:lnSpc>
              <a:spcBef>
                <a:spcPct val="0"/>
              </a:spcBef>
              <a:spcAft>
                <a:spcPts val="1406"/>
              </a:spcAft>
              <a:buSzPct val="120000"/>
              <a:buBlip>
                <a:blip r:embed="rId5"/>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b="1" smtClean="0">
                <a:solidFill>
                  <a:srgbClr val="001BFF"/>
                </a:solidFill>
              </a:rPr>
              <a:t>nuclear envelope</a:t>
            </a:r>
            <a:endParaRPr lang="en-US" b="1" smtClean="0">
              <a:solidFill>
                <a:srgbClr val="001BFF"/>
              </a:solidFill>
              <a:ea typeface="ヒラギノ角ゴ Pro W6" charset="0"/>
              <a:cs typeface="ヒラギノ角ゴ Pro W6" charset="0"/>
            </a:endParaRPr>
          </a:p>
          <a:p>
            <a:pPr marL="703188" lvl="1" indent="-310296">
              <a:lnSpc>
                <a:spcPts val="1969"/>
              </a:lnSpc>
              <a:spcBef>
                <a:spcPct val="0"/>
              </a:spcBef>
              <a:spcAft>
                <a:spcPts val="1406"/>
              </a:spcAft>
              <a:buSzPct val="120000"/>
              <a:buBlip>
                <a:blip r:embed="rId5"/>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b="1" smtClean="0">
                <a:solidFill>
                  <a:srgbClr val="001BFF"/>
                </a:solidFill>
              </a:rPr>
              <a:t>endoplasmic reticulum</a:t>
            </a:r>
            <a:endParaRPr lang="en-US" smtClean="0">
              <a:solidFill>
                <a:srgbClr val="001BFF"/>
              </a:solidFill>
            </a:endParaRPr>
          </a:p>
          <a:p>
            <a:pPr marL="703188" lvl="1" indent="-310296">
              <a:lnSpc>
                <a:spcPts val="1969"/>
              </a:lnSpc>
              <a:spcBef>
                <a:spcPct val="0"/>
              </a:spcBef>
              <a:spcAft>
                <a:spcPts val="1406"/>
              </a:spcAft>
              <a:buSzPct val="120000"/>
              <a:buBlip>
                <a:blip r:embed="rId5"/>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b="1" smtClean="0">
                <a:solidFill>
                  <a:srgbClr val="001BFF"/>
                </a:solidFill>
              </a:rPr>
              <a:t>Golgi</a:t>
            </a:r>
            <a:r>
              <a:rPr lang="en-US" smtClean="0"/>
              <a:t> and </a:t>
            </a:r>
            <a:r>
              <a:rPr lang="en-US" b="1" smtClean="0">
                <a:solidFill>
                  <a:srgbClr val="001BFF"/>
                </a:solidFill>
              </a:rPr>
              <a:t>vesicles</a:t>
            </a:r>
            <a:endParaRPr lang="en-US" smtClean="0"/>
          </a:p>
          <a:p>
            <a:pPr marL="703188" lvl="1" indent="-310296">
              <a:lnSpc>
                <a:spcPts val="1969"/>
              </a:lnSpc>
              <a:spcBef>
                <a:spcPct val="0"/>
              </a:spcBef>
              <a:spcAft>
                <a:spcPts val="1406"/>
              </a:spcAft>
              <a:buSzPct val="120000"/>
              <a:buBlip>
                <a:blip r:embed="rId5"/>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b="1" smtClean="0">
                <a:solidFill>
                  <a:srgbClr val="001BFF"/>
                </a:solidFill>
              </a:rPr>
              <a:t>lysosomes</a:t>
            </a:r>
            <a:r>
              <a:rPr lang="en-US" smtClean="0">
                <a:solidFill>
                  <a:srgbClr val="001BFF"/>
                </a:solidFill>
              </a:rPr>
              <a:t>, </a:t>
            </a:r>
            <a:r>
              <a:rPr lang="en-US" b="1" smtClean="0">
                <a:solidFill>
                  <a:srgbClr val="001BFF"/>
                </a:solidFill>
              </a:rPr>
              <a:t>peroxisomes</a:t>
            </a:r>
            <a:r>
              <a:rPr lang="en-US" smtClean="0">
                <a:solidFill>
                  <a:srgbClr val="001BFF"/>
                </a:solidFill>
              </a:rPr>
              <a:t>, </a:t>
            </a:r>
            <a:r>
              <a:rPr lang="en-US" b="1" smtClean="0">
                <a:solidFill>
                  <a:srgbClr val="001BFF"/>
                </a:solidFill>
              </a:rPr>
              <a:t>vacuoles</a:t>
            </a:r>
            <a:endParaRPr lang="en-US" sz="1400">
              <a:solidFill>
                <a:srgbClr val="001BFF"/>
              </a:solidFill>
            </a:endParaRPr>
          </a:p>
          <a:p>
            <a:pPr>
              <a:lnSpc>
                <a:spcPts val="2250"/>
              </a:lnSpc>
              <a:spcBef>
                <a:spcPct val="0"/>
              </a:spcBef>
              <a:spcAft>
                <a:spcPts val="1406"/>
              </a:spcAft>
              <a:buSzPct val="130000"/>
              <a:buBlip>
                <a:blip r:embed="rId4"/>
              </a:buBlip>
              <a:tabLst>
                <a:tab pos="721047" algn="l"/>
                <a:tab pos="721047" algn="l"/>
                <a:tab pos="1045853" algn="l"/>
                <a:tab pos="1045853" algn="l"/>
                <a:tab pos="721047" algn="l"/>
                <a:tab pos="721047" algn="l"/>
                <a:tab pos="1045853" algn="l"/>
                <a:tab pos="1045853" algn="l"/>
                <a:tab pos="1045853" algn="l"/>
                <a:tab pos="1045853" algn="l"/>
                <a:tab pos="721047" algn="l"/>
              </a:tabLst>
              <a:defRPr/>
            </a:pPr>
            <a:r>
              <a:rPr lang="en-US" sz="1800"/>
              <a:t>It does not include mitochondria or chloroplasts.</a:t>
            </a:r>
            <a:endParaRPr lang="en-US" sz="1400"/>
          </a:p>
        </p:txBody>
      </p:sp>
      <p:sp>
        <p:nvSpPr>
          <p:cNvPr id="36868" name="Rectangle 4"/>
          <p:cNvSpPr>
            <a:spLocks/>
          </p:cNvSpPr>
          <p:nvPr/>
        </p:nvSpPr>
        <p:spPr bwMode="auto">
          <a:xfrm>
            <a:off x="5429250" y="5947172"/>
            <a:ext cx="3268266" cy="5536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1BFF"/>
                </a:solidFill>
                <a:latin typeface="Arial" charset="0"/>
                <a:ea typeface="ＭＳ Ｐゴシック" charset="0"/>
                <a:cs typeface="Arial" charset="0"/>
                <a:sym typeface="Arial" charset="0"/>
              </a:rPr>
              <a:t>The nuclear envelope (</a:t>
            </a:r>
            <a:r>
              <a:rPr lang="en-US" sz="1300" b="1">
                <a:solidFill>
                  <a:srgbClr val="001BFF"/>
                </a:solidFill>
                <a:latin typeface="Arial" charset="0"/>
                <a:ea typeface="ＭＳ Ｐゴシック" charset="0"/>
                <a:cs typeface="Arial" charset="0"/>
                <a:sym typeface="Arial" charset="0"/>
              </a:rPr>
              <a:t>NE</a:t>
            </a:r>
            <a:r>
              <a:rPr lang="en-US" sz="1300">
                <a:solidFill>
                  <a:srgbClr val="001BFF"/>
                </a:solidFill>
                <a:latin typeface="Arial" charset="0"/>
                <a:ea typeface="ＭＳ Ｐゴシック" charset="0"/>
                <a:cs typeface="Arial" charset="0"/>
                <a:sym typeface="Arial" charset="0"/>
              </a:rPr>
              <a:t>) is part of the endo-membrane system, which includes vesicles (</a:t>
            </a:r>
            <a:r>
              <a:rPr lang="en-US" sz="1300" b="1">
                <a:solidFill>
                  <a:srgbClr val="001BFF"/>
                </a:solidFill>
                <a:latin typeface="Arial" charset="0"/>
                <a:ea typeface="ＭＳ Ｐゴシック" charset="0"/>
                <a:cs typeface="Arial" charset="0"/>
                <a:sym typeface="Arial" charset="0"/>
              </a:rPr>
              <a:t>V</a:t>
            </a:r>
            <a:r>
              <a:rPr lang="en-US" sz="1300">
                <a:solidFill>
                  <a:srgbClr val="001BFF"/>
                </a:solidFill>
                <a:latin typeface="Arial" charset="0"/>
                <a:ea typeface="ＭＳ Ｐゴシック" charset="0"/>
                <a:cs typeface="Arial" charset="0"/>
                <a:sym typeface="Arial" charset="0"/>
              </a:rPr>
              <a:t>) and endoplasmic reticulum (</a:t>
            </a:r>
            <a:r>
              <a:rPr lang="en-US" sz="1300" b="1">
                <a:solidFill>
                  <a:srgbClr val="001BFF"/>
                </a:solidFill>
                <a:latin typeface="Arial" charset="0"/>
                <a:ea typeface="ＭＳ Ｐゴシック" charset="0"/>
                <a:cs typeface="Arial" charset="0"/>
                <a:sym typeface="Arial" charset="0"/>
              </a:rPr>
              <a:t>ER</a:t>
            </a:r>
            <a:r>
              <a:rPr lang="en-US" sz="1300">
                <a:solidFill>
                  <a:srgbClr val="001BFF"/>
                </a:solidFill>
                <a:latin typeface="Arial" charset="0"/>
                <a:ea typeface="ＭＳ Ｐゴシック" charset="0"/>
                <a:cs typeface="Arial" charset="0"/>
                <a:sym typeface="Arial" charset="0"/>
              </a:rPr>
              <a:t>)</a:t>
            </a:r>
          </a:p>
        </p:txBody>
      </p:sp>
      <p:grpSp>
        <p:nvGrpSpPr>
          <p:cNvPr id="36869" name="Group 5"/>
          <p:cNvGrpSpPr>
            <a:grpSpLocks/>
          </p:cNvGrpSpPr>
          <p:nvPr/>
        </p:nvGrpSpPr>
        <p:grpSpPr bwMode="auto">
          <a:xfrm>
            <a:off x="7277695" y="2552775"/>
            <a:ext cx="410766" cy="510108"/>
            <a:chOff x="0" y="0"/>
            <a:chExt cx="368" cy="456"/>
          </a:xfrm>
        </p:grpSpPr>
        <p:grpSp>
          <p:nvGrpSpPr>
            <p:cNvPr id="46095" name="Group 6"/>
            <p:cNvGrpSpPr>
              <a:grpSpLocks/>
            </p:cNvGrpSpPr>
            <p:nvPr/>
          </p:nvGrpSpPr>
          <p:grpSpPr bwMode="auto">
            <a:xfrm>
              <a:off x="0" y="248"/>
              <a:ext cx="368" cy="208"/>
              <a:chOff x="0" y="0"/>
              <a:chExt cx="368" cy="208"/>
            </a:xfrm>
          </p:grpSpPr>
          <p:sp>
            <p:nvSpPr>
              <p:cNvPr id="36871" name="Rectangle 7"/>
              <p:cNvSpPr>
                <a:spLocks/>
              </p:cNvSpPr>
              <p:nvPr/>
            </p:nvSpPr>
            <p:spPr bwMode="auto">
              <a:xfrm>
                <a:off x="32" y="0"/>
                <a:ext cx="336" cy="208"/>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6872" name="Rectangle 8"/>
              <p:cNvSpPr>
                <a:spLocks/>
              </p:cNvSpPr>
              <p:nvPr/>
            </p:nvSpPr>
            <p:spPr bwMode="auto">
              <a:xfrm>
                <a:off x="0" y="0"/>
                <a:ext cx="336"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9000"/>
                  </a:lnSpc>
                  <a:tabLst>
                    <a:tab pos="366104" algn="l"/>
                  </a:tabLst>
                  <a:defRPr/>
                </a:pPr>
                <a:r>
                  <a:rPr lang="en-US" sz="1500" b="1">
                    <a:solidFill>
                      <a:srgbClr val="FFFFFF"/>
                    </a:solidFill>
                    <a:latin typeface="Arial" charset="0"/>
                    <a:ea typeface="ＭＳ Ｐゴシック" charset="0"/>
                    <a:cs typeface="Arial" charset="0"/>
                    <a:sym typeface="Arial" charset="0"/>
                  </a:rPr>
                  <a:t>ER</a:t>
                </a:r>
              </a:p>
            </p:txBody>
          </p:sp>
        </p:grpSp>
        <p:sp>
          <p:nvSpPr>
            <p:cNvPr id="36873" name="Line 9"/>
            <p:cNvSpPr>
              <a:spLocks noChangeShapeType="1"/>
            </p:cNvSpPr>
            <p:nvPr/>
          </p:nvSpPr>
          <p:spPr bwMode="auto">
            <a:xfrm rot="10800000">
              <a:off x="184" y="0"/>
              <a:ext cx="0" cy="282"/>
            </a:xfrm>
            <a:prstGeom prst="line">
              <a:avLst/>
            </a:prstGeom>
            <a:noFill/>
            <a:ln w="50800">
              <a:solidFill>
                <a:srgbClr val="00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6885" name="Group 21"/>
          <p:cNvGrpSpPr>
            <a:grpSpLocks/>
          </p:cNvGrpSpPr>
          <p:nvPr/>
        </p:nvGrpSpPr>
        <p:grpSpPr bwMode="auto">
          <a:xfrm>
            <a:off x="6375797" y="4883423"/>
            <a:ext cx="232172" cy="492249"/>
            <a:chOff x="5712" y="4375"/>
            <a:chExt cx="208" cy="441"/>
          </a:xfrm>
        </p:grpSpPr>
        <p:sp>
          <p:nvSpPr>
            <p:cNvPr id="36876" name="Rectangle 12"/>
            <p:cNvSpPr>
              <a:spLocks/>
            </p:cNvSpPr>
            <p:nvPr/>
          </p:nvSpPr>
          <p:spPr bwMode="auto">
            <a:xfrm>
              <a:off x="5712" y="4608"/>
              <a:ext cx="208" cy="208"/>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6877" name="Rectangle 13"/>
            <p:cNvSpPr>
              <a:spLocks/>
            </p:cNvSpPr>
            <p:nvPr/>
          </p:nvSpPr>
          <p:spPr bwMode="auto">
            <a:xfrm>
              <a:off x="5720" y="4608"/>
              <a:ext cx="136"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9000"/>
                </a:lnSpc>
                <a:tabLst>
                  <a:tab pos="366104" algn="l"/>
                </a:tabLst>
                <a:defRPr/>
              </a:pPr>
              <a:r>
                <a:rPr lang="en-US" sz="1500" b="1">
                  <a:solidFill>
                    <a:srgbClr val="FFFFFF"/>
                  </a:solidFill>
                  <a:latin typeface="Arial" charset="0"/>
                  <a:ea typeface="ＭＳ Ｐゴシック" charset="0"/>
                  <a:cs typeface="Arial" charset="0"/>
                  <a:sym typeface="Arial" charset="0"/>
                </a:rPr>
                <a:t>V</a:t>
              </a:r>
            </a:p>
          </p:txBody>
        </p:sp>
        <p:sp>
          <p:nvSpPr>
            <p:cNvPr id="36878" name="Line 14"/>
            <p:cNvSpPr>
              <a:spLocks noChangeShapeType="1"/>
            </p:cNvSpPr>
            <p:nvPr/>
          </p:nvSpPr>
          <p:spPr bwMode="auto">
            <a:xfrm rot="10800000">
              <a:off x="5824" y="4375"/>
              <a:ext cx="0" cy="283"/>
            </a:xfrm>
            <a:prstGeom prst="line">
              <a:avLst/>
            </a:prstGeom>
            <a:noFill/>
            <a:ln w="50800">
              <a:solidFill>
                <a:srgbClr val="00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6879" name="Group 15"/>
          <p:cNvGrpSpPr>
            <a:grpSpLocks/>
          </p:cNvGrpSpPr>
          <p:nvPr/>
        </p:nvGrpSpPr>
        <p:grpSpPr bwMode="auto">
          <a:xfrm>
            <a:off x="7858125" y="1963416"/>
            <a:ext cx="410766" cy="465460"/>
            <a:chOff x="0" y="0"/>
            <a:chExt cx="368" cy="416"/>
          </a:xfrm>
        </p:grpSpPr>
        <p:sp>
          <p:nvSpPr>
            <p:cNvPr id="36880" name="Line 16"/>
            <p:cNvSpPr>
              <a:spLocks noChangeShapeType="1"/>
            </p:cNvSpPr>
            <p:nvPr/>
          </p:nvSpPr>
          <p:spPr bwMode="auto">
            <a:xfrm rot="10800000">
              <a:off x="160" y="0"/>
              <a:ext cx="72" cy="216"/>
            </a:xfrm>
            <a:prstGeom prst="line">
              <a:avLst/>
            </a:prstGeom>
            <a:noFill/>
            <a:ln w="50800">
              <a:solidFill>
                <a:srgbClr val="00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nvGrpSpPr>
            <p:cNvPr id="46089" name="Group 17"/>
            <p:cNvGrpSpPr>
              <a:grpSpLocks/>
            </p:cNvGrpSpPr>
            <p:nvPr/>
          </p:nvGrpSpPr>
          <p:grpSpPr bwMode="auto">
            <a:xfrm>
              <a:off x="0" y="208"/>
              <a:ext cx="368" cy="208"/>
              <a:chOff x="0" y="0"/>
              <a:chExt cx="368" cy="208"/>
            </a:xfrm>
          </p:grpSpPr>
          <p:sp>
            <p:nvSpPr>
              <p:cNvPr id="36882" name="Rectangle 18"/>
              <p:cNvSpPr>
                <a:spLocks/>
              </p:cNvSpPr>
              <p:nvPr/>
            </p:nvSpPr>
            <p:spPr bwMode="auto">
              <a:xfrm>
                <a:off x="32" y="0"/>
                <a:ext cx="336" cy="208"/>
              </a:xfrm>
              <a:prstGeom prst="rect">
                <a:avLst/>
              </a:prstGeom>
              <a:solidFill>
                <a:srgbClr val="000000"/>
              </a:solidFill>
              <a:ln>
                <a:noFill/>
              </a:ln>
              <a:effectLst/>
              <a:extLst>
                <a:ext uri="{91240B29-F687-4f45-9708-019B960494DF}">
                  <a14:hiddenLine xmlns:a14="http://schemas.microsoft.com/office/drawing/2010/main" w="25400">
                    <a:solidFill>
                      <a:srgbClr val="6D381D"/>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6883" name="Rectangle 19"/>
              <p:cNvSpPr>
                <a:spLocks/>
              </p:cNvSpPr>
              <p:nvPr/>
            </p:nvSpPr>
            <p:spPr bwMode="auto">
              <a:xfrm>
                <a:off x="0" y="8"/>
                <a:ext cx="336"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9000"/>
                  </a:lnSpc>
                  <a:tabLst>
                    <a:tab pos="366104" algn="l"/>
                  </a:tabLst>
                  <a:defRPr/>
                </a:pPr>
                <a:r>
                  <a:rPr lang="en-US" sz="1500" b="1">
                    <a:solidFill>
                      <a:srgbClr val="FFFFFF"/>
                    </a:solidFill>
                    <a:latin typeface="Arial" charset="0"/>
                    <a:ea typeface="ＭＳ Ｐゴシック" charset="0"/>
                    <a:cs typeface="Arial" charset="0"/>
                    <a:sym typeface="Arial" charset="0"/>
                  </a:rPr>
                  <a:t>NE</a:t>
                </a:r>
              </a:p>
            </p:txBody>
          </p:sp>
        </p:grpSp>
      </p:grpSp>
    </p:spTree>
    <p:extLst>
      <p:ext uri="{BB962C8B-B14F-4D97-AF65-F5344CB8AC3E}">
        <p14:creationId xmlns:p14="http://schemas.microsoft.com/office/powerpoint/2010/main" val="3906984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68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686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686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686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686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6867">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6867">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499"/>
                                          </p:stCondLst>
                                        </p:cTn>
                                        <p:tgtEl>
                                          <p:spTgt spid="36879"/>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36867">
                                            <p:txEl>
                                              <p:pRg st="7" end="7"/>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499"/>
                                          </p:stCondLst>
                                        </p:cTn>
                                        <p:tgtEl>
                                          <p:spTgt spid="3686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36867">
                                            <p:txEl>
                                              <p:pRg st="8" end="8"/>
                                            </p:txEl>
                                          </p:spTgt>
                                        </p:tgtEl>
                                        <p:attrNameLst>
                                          <p:attrName>style.visibility</p:attrName>
                                        </p:attrNameLst>
                                      </p:cBhvr>
                                      <p:to>
                                        <p:strVal val="visible"/>
                                      </p:to>
                                    </p:set>
                                  </p:childTnLst>
                                </p:cTn>
                              </p:par>
                            </p:childTnLst>
                          </p:cTn>
                        </p:par>
                        <p:par>
                          <p:cTn id="43" fill="hold" nodeType="afterGroup">
                            <p:stCondLst>
                              <p:cond delay="500"/>
                            </p:stCondLst>
                            <p:childTnLst>
                              <p:par>
                                <p:cTn id="44" presetID="1" presetClass="entr" presetSubtype="0" fill="hold" nodeType="afterEffect">
                                  <p:stCondLst>
                                    <p:cond delay="0"/>
                                  </p:stCondLst>
                                  <p:childTnLst>
                                    <p:set>
                                      <p:cBhvr>
                                        <p:cTn id="45" dur="1" fill="hold">
                                          <p:stCondLst>
                                            <p:cond delay="0"/>
                                          </p:stCondLst>
                                        </p:cTn>
                                        <p:tgtEl>
                                          <p:spTgt spid="36885"/>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36867">
                                            <p:txEl>
                                              <p:pRg st="9" end="9"/>
                                            </p:txEl>
                                          </p:spTgt>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499"/>
                                          </p:stCondLst>
                                        </p:cTn>
                                        <p:tgtEl>
                                          <p:spTgt spid="3686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bldLvl="5"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8930" y="-8930"/>
            <a:ext cx="9187533" cy="812602"/>
          </a:xfrm>
        </p:spPr>
        <p:txBody>
          <a:bodyPr anchor="b"/>
          <a:lstStyle/>
          <a:p>
            <a:pPr>
              <a:tabLst>
                <a:tab pos="669703" algn="l"/>
              </a:tabLst>
              <a:defRPr/>
            </a:pPr>
            <a:r>
              <a:rPr lang="en-US" smtClean="0"/>
              <a:t>Membrane Structure</a:t>
            </a:r>
          </a:p>
        </p:txBody>
      </p:sp>
      <p:sp>
        <p:nvSpPr>
          <p:cNvPr id="19458" name="Rectangle 2"/>
          <p:cNvSpPr>
            <a:spLocks noGrp="1" noChangeArrowheads="1"/>
          </p:cNvSpPr>
          <p:nvPr>
            <p:ph type="body" idx="1"/>
          </p:nvPr>
        </p:nvSpPr>
        <p:spPr>
          <a:xfrm>
            <a:off x="160734" y="1125141"/>
            <a:ext cx="8572500" cy="2366367"/>
          </a:xfrm>
        </p:spPr>
        <p:txBody>
          <a:bodyPr>
            <a:normAutofit fontScale="62500" lnSpcReduction="20000"/>
          </a:bodyPr>
          <a:lstStyle/>
          <a:p>
            <a:pPr>
              <a:lnSpc>
                <a:spcPts val="2250"/>
              </a:lnSpc>
              <a:spcBef>
                <a:spcPct val="0"/>
              </a:spcBef>
              <a:spcAft>
                <a:spcPts val="703"/>
              </a:spcAft>
              <a:buSzPct val="130000"/>
              <a:buBlip>
                <a:blip r:embed="rId3"/>
              </a:buBlip>
              <a:tabLst>
                <a:tab pos="721047" algn="l"/>
                <a:tab pos="1045853" algn="l"/>
                <a:tab pos="1045853" algn="l"/>
                <a:tab pos="1045853" algn="l"/>
              </a:tabLst>
              <a:defRPr/>
            </a:pPr>
            <a:r>
              <a:rPr lang="en-US" smtClean="0"/>
              <a:t>The currently accepted model for the structure of the </a:t>
            </a:r>
            <a:r>
              <a:rPr lang="en-US" b="1" smtClean="0">
                <a:solidFill>
                  <a:srgbClr val="001BFF"/>
                </a:solidFill>
              </a:rPr>
              <a:t>plasma membrane</a:t>
            </a:r>
            <a:r>
              <a:rPr lang="en-US" smtClean="0"/>
              <a:t> (and cellular membranes generally) is the </a:t>
            </a:r>
            <a:r>
              <a:rPr lang="en-US" b="1" smtClean="0">
                <a:solidFill>
                  <a:srgbClr val="001BFF"/>
                </a:solidFill>
              </a:rPr>
              <a:t>fluid mosaic model</a:t>
            </a:r>
            <a:r>
              <a:rPr lang="en-US" smtClean="0"/>
              <a:t>. </a:t>
            </a:r>
          </a:p>
          <a:p>
            <a:pPr lvl="1">
              <a:lnSpc>
                <a:spcPts val="1969"/>
              </a:lnSpc>
              <a:spcBef>
                <a:spcPct val="0"/>
              </a:spcBef>
              <a:spcAft>
                <a:spcPts val="1406"/>
              </a:spcAft>
              <a:buSzPct val="120000"/>
              <a:buBlip>
                <a:blip r:embed="rId4"/>
              </a:buBlip>
              <a:tabLst>
                <a:tab pos="721047" algn="l"/>
                <a:tab pos="1045853" algn="l"/>
                <a:tab pos="1045853" algn="l"/>
                <a:tab pos="1045853" algn="l"/>
              </a:tabLst>
              <a:defRPr/>
            </a:pPr>
            <a:r>
              <a:rPr lang="en-US" smtClean="0"/>
              <a:t>In this model there is a double layer of </a:t>
            </a:r>
            <a:r>
              <a:rPr lang="en-US" b="1" smtClean="0">
                <a:solidFill>
                  <a:srgbClr val="001BFF"/>
                </a:solidFill>
              </a:rPr>
              <a:t>phospholipids</a:t>
            </a:r>
            <a:r>
              <a:rPr lang="en-US" smtClean="0"/>
              <a:t> (fats),</a:t>
            </a:r>
            <a:br>
              <a:rPr lang="en-US" smtClean="0"/>
            </a:br>
            <a:r>
              <a:rPr lang="en-US" smtClean="0"/>
              <a:t>which are arranged with their </a:t>
            </a:r>
            <a:r>
              <a:rPr lang="en-US" b="1" smtClean="0">
                <a:solidFill>
                  <a:srgbClr val="001BFF"/>
                </a:solidFill>
              </a:rPr>
              <a:t>hydrophobic tails</a:t>
            </a:r>
            <a:r>
              <a:rPr lang="en-US" smtClean="0"/>
              <a:t> facing inwards. </a:t>
            </a:r>
          </a:p>
          <a:p>
            <a:pPr lvl="1">
              <a:lnSpc>
                <a:spcPts val="1969"/>
              </a:lnSpc>
              <a:spcBef>
                <a:spcPct val="0"/>
              </a:spcBef>
              <a:spcAft>
                <a:spcPts val="1406"/>
              </a:spcAft>
              <a:buSzPct val="120000"/>
              <a:buBlip>
                <a:blip r:embed="rId4"/>
              </a:buBlip>
              <a:tabLst>
                <a:tab pos="721047" algn="l"/>
                <a:tab pos="1045853" algn="l"/>
                <a:tab pos="1045853" algn="l"/>
                <a:tab pos="1045853" algn="l"/>
              </a:tabLst>
              <a:defRPr/>
            </a:pPr>
            <a:r>
              <a:rPr lang="en-US" smtClean="0"/>
              <a:t>The double layer of lipids is quite </a:t>
            </a:r>
            <a:r>
              <a:rPr lang="en-US" b="1" smtClean="0">
                <a:solidFill>
                  <a:srgbClr val="001BFF"/>
                </a:solidFill>
              </a:rPr>
              <a:t>fluid</a:t>
            </a:r>
            <a:r>
              <a:rPr lang="en-US" smtClean="0"/>
              <a:t>, with </a:t>
            </a:r>
            <a:r>
              <a:rPr lang="en-US" b="1" smtClean="0">
                <a:solidFill>
                  <a:srgbClr val="001BFF"/>
                </a:solidFill>
              </a:rPr>
              <a:t>proteins</a:t>
            </a:r>
            <a:r>
              <a:rPr lang="en-US" smtClean="0"/>
              <a:t> floating within it.</a:t>
            </a:r>
          </a:p>
          <a:p>
            <a:pPr lvl="1">
              <a:lnSpc>
                <a:spcPts val="1969"/>
              </a:lnSpc>
              <a:spcBef>
                <a:spcPct val="0"/>
              </a:spcBef>
              <a:spcAft>
                <a:spcPts val="1406"/>
              </a:spcAft>
              <a:buSzPct val="120000"/>
              <a:buBlip>
                <a:blip r:embed="rId4"/>
              </a:buBlip>
              <a:tabLst>
                <a:tab pos="721047" algn="l"/>
                <a:tab pos="1045853" algn="l"/>
                <a:tab pos="1045853" algn="l"/>
                <a:tab pos="1045853" algn="l"/>
              </a:tabLst>
              <a:defRPr/>
            </a:pPr>
            <a:r>
              <a:rPr lang="en-US" smtClean="0"/>
              <a:t>Glycoproteins, glycolipids, and cholesterol are also an integral part of the membrane structure.</a:t>
            </a:r>
          </a:p>
        </p:txBody>
      </p:sp>
      <p:pic>
        <p:nvPicPr>
          <p:cNvPr id="194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97" y="3277196"/>
            <a:ext cx="6411516" cy="33307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19460" name="Group 4"/>
          <p:cNvGrpSpPr>
            <a:grpSpLocks/>
          </p:cNvGrpSpPr>
          <p:nvPr/>
        </p:nvGrpSpPr>
        <p:grpSpPr bwMode="auto">
          <a:xfrm>
            <a:off x="6179344" y="3723680"/>
            <a:ext cx="2595191" cy="2946797"/>
            <a:chOff x="0" y="0"/>
            <a:chExt cx="2325" cy="2640"/>
          </a:xfrm>
        </p:grpSpPr>
        <p:pic>
          <p:nvPicPr>
            <p:cNvPr id="1946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 y="1256"/>
              <a:ext cx="760" cy="13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9462" name="Rectangle 6"/>
            <p:cNvSpPr>
              <a:spLocks/>
            </p:cNvSpPr>
            <p:nvPr/>
          </p:nvSpPr>
          <p:spPr bwMode="auto">
            <a:xfrm>
              <a:off x="384" y="192"/>
              <a:ext cx="1328" cy="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11000"/>
                </a:lnSpc>
                <a:tabLst>
                  <a:tab pos="366104" algn="l"/>
                </a:tabLst>
                <a:defRPr/>
              </a:pPr>
              <a:r>
                <a:rPr lang="en-US" sz="1300">
                  <a:solidFill>
                    <a:srgbClr val="000000"/>
                  </a:solidFill>
                  <a:latin typeface="Arial" charset="0"/>
                  <a:ea typeface="ＭＳ Ｐゴシック" charset="0"/>
                  <a:cs typeface="Arial" charset="0"/>
                  <a:sym typeface="Arial" charset="0"/>
                </a:rPr>
                <a:t>Double layer of phospholipids (lipid bilayer)</a:t>
              </a:r>
            </a:p>
          </p:txBody>
        </p:sp>
        <p:sp>
          <p:nvSpPr>
            <p:cNvPr id="19463" name="Line 7"/>
            <p:cNvSpPr>
              <a:spLocks noChangeShapeType="1"/>
            </p:cNvSpPr>
            <p:nvPr/>
          </p:nvSpPr>
          <p:spPr bwMode="auto">
            <a:xfrm>
              <a:off x="455" y="2134"/>
              <a:ext cx="586" cy="0"/>
            </a:xfrm>
            <a:prstGeom prst="line">
              <a:avLst/>
            </a:prstGeom>
            <a:noFill/>
            <a:ln w="381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9464" name="Line 8"/>
            <p:cNvSpPr>
              <a:spLocks noChangeShapeType="1"/>
            </p:cNvSpPr>
            <p:nvPr/>
          </p:nvSpPr>
          <p:spPr bwMode="auto">
            <a:xfrm>
              <a:off x="491" y="1662"/>
              <a:ext cx="550" cy="0"/>
            </a:xfrm>
            <a:prstGeom prst="line">
              <a:avLst/>
            </a:prstGeom>
            <a:noFill/>
            <a:ln w="381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9465" name="Rectangle 9"/>
            <p:cNvSpPr>
              <a:spLocks/>
            </p:cNvSpPr>
            <p:nvPr/>
          </p:nvSpPr>
          <p:spPr bwMode="auto">
            <a:xfrm>
              <a:off x="0" y="0"/>
              <a:ext cx="253" cy="9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7000">
                  <a:solidFill>
                    <a:srgbClr val="FD1C00"/>
                  </a:solidFill>
                  <a:ea typeface="ＭＳ Ｐゴシック" charset="0"/>
                  <a:cs typeface="Hoefler Text" charset="0"/>
                </a:rPr>
                <a:t>}</a:t>
              </a:r>
            </a:p>
          </p:txBody>
        </p:sp>
        <p:sp>
          <p:nvSpPr>
            <p:cNvPr id="19466" name="Rectangle 10"/>
            <p:cNvSpPr>
              <a:spLocks/>
            </p:cNvSpPr>
            <p:nvPr/>
          </p:nvSpPr>
          <p:spPr bwMode="auto">
            <a:xfrm>
              <a:off x="1021" y="1568"/>
              <a:ext cx="1304"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Hydrophilic end</a:t>
              </a:r>
            </a:p>
          </p:txBody>
        </p:sp>
        <p:sp>
          <p:nvSpPr>
            <p:cNvPr id="19467" name="Rectangle 11"/>
            <p:cNvSpPr>
              <a:spLocks/>
            </p:cNvSpPr>
            <p:nvPr/>
          </p:nvSpPr>
          <p:spPr bwMode="auto">
            <a:xfrm>
              <a:off x="1024" y="2040"/>
              <a:ext cx="1129"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Hydrophobic end</a:t>
              </a:r>
            </a:p>
          </p:txBody>
        </p:sp>
      </p:grpSp>
    </p:spTree>
    <p:extLst>
      <p:ext uri="{BB962C8B-B14F-4D97-AF65-F5344CB8AC3E}">
        <p14:creationId xmlns:p14="http://schemas.microsoft.com/office/powerpoint/2010/main" val="3061542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5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458">
                                            <p:txEl>
                                              <p:pRg st="1" end="1"/>
                                            </p:txEl>
                                          </p:spTgt>
                                        </p:tgtEl>
                                        <p:attrNameLst>
                                          <p:attrName>style.visibility</p:attrName>
                                        </p:attrNameLst>
                                      </p:cBhvr>
                                      <p:to>
                                        <p:strVal val="visible"/>
                                      </p:to>
                                    </p:set>
                                  </p:childTnLst>
                                </p:cTn>
                              </p:par>
                            </p:childTnLst>
                          </p:cTn>
                        </p:par>
                        <p:par>
                          <p:cTn id="11" fill="hold" nodeType="afterGroup">
                            <p:stCondLst>
                              <p:cond delay="500"/>
                            </p:stCondLst>
                            <p:childTnLst>
                              <p:par>
                                <p:cTn id="12" presetID="1" presetClass="entr" presetSubtype="0" fill="hold" nodeType="afterEffect">
                                  <p:stCondLst>
                                    <p:cond delay="0"/>
                                  </p:stCondLst>
                                  <p:childTnLst>
                                    <p:set>
                                      <p:cBhvr>
                                        <p:cTn id="13" dur="1" fill="hold">
                                          <p:stCondLst>
                                            <p:cond delay="0"/>
                                          </p:stCondLst>
                                        </p:cTn>
                                        <p:tgtEl>
                                          <p:spTgt spid="19460"/>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19458">
                                            <p:txEl>
                                              <p:pRg st="2" end="2"/>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1945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bldLvl="5"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89" name="Rectangle 1"/>
          <p:cNvSpPr>
            <a:spLocks noGrp="1" noChangeArrowheads="1"/>
          </p:cNvSpPr>
          <p:nvPr>
            <p:ph type="title"/>
          </p:nvPr>
        </p:nvSpPr>
        <p:spPr>
          <a:xfrm>
            <a:off x="-8930" y="-8930"/>
            <a:ext cx="9187533" cy="812602"/>
          </a:xfrm>
        </p:spPr>
        <p:txBody>
          <a:bodyPr anchor="b"/>
          <a:lstStyle/>
          <a:p>
            <a:pPr>
              <a:tabLst>
                <a:tab pos="669703" algn="l"/>
              </a:tabLst>
              <a:defRPr/>
            </a:pPr>
            <a:r>
              <a:rPr lang="en-US" smtClean="0"/>
              <a:t>Macromolecule Synthesis</a:t>
            </a:r>
          </a:p>
        </p:txBody>
      </p:sp>
      <p:sp>
        <p:nvSpPr>
          <p:cNvPr id="37890" name="Rectangle 2"/>
          <p:cNvSpPr>
            <a:spLocks noGrp="1" noChangeArrowheads="1"/>
          </p:cNvSpPr>
          <p:nvPr>
            <p:ph type="body" idx="1"/>
          </p:nvPr>
        </p:nvSpPr>
        <p:spPr>
          <a:xfrm>
            <a:off x="267891" y="1285875"/>
            <a:ext cx="5143500" cy="3134320"/>
          </a:xfrm>
        </p:spPr>
        <p:txBody>
          <a:bodyPr>
            <a:normAutofit fontScale="62500" lnSpcReduction="20000"/>
          </a:bodyPr>
          <a:lstStyle/>
          <a:p>
            <a:pPr>
              <a:lnSpc>
                <a:spcPts val="2250"/>
              </a:lnSpc>
              <a:spcBef>
                <a:spcPct val="0"/>
              </a:spcBef>
              <a:spcAft>
                <a:spcPts val="1406"/>
              </a:spcAft>
              <a:buSzPct val="130000"/>
              <a:buBlip>
                <a:blip r:embed="rId3"/>
              </a:buBlip>
              <a:tabLst>
                <a:tab pos="721047" algn="l"/>
                <a:tab pos="721047" algn="l"/>
                <a:tab pos="721047" algn="l"/>
              </a:tabLst>
              <a:defRPr/>
            </a:pPr>
            <a:r>
              <a:rPr lang="en-US" smtClean="0"/>
              <a:t>The endomembrane system is important in the synthesis of </a:t>
            </a:r>
            <a:r>
              <a:rPr lang="en-US" b="1" smtClean="0">
                <a:solidFill>
                  <a:srgbClr val="001BFF"/>
                </a:solidFill>
              </a:rPr>
              <a:t>macromolecules</a:t>
            </a:r>
            <a:r>
              <a:rPr lang="en-US" smtClean="0"/>
              <a:t>. </a:t>
            </a:r>
          </a:p>
          <a:p>
            <a:pPr>
              <a:lnSpc>
                <a:spcPts val="2250"/>
              </a:lnSpc>
              <a:spcBef>
                <a:spcPct val="0"/>
              </a:spcBef>
              <a:spcAft>
                <a:spcPts val="703"/>
              </a:spcAft>
              <a:buSzPct val="130000"/>
              <a:buBlip>
                <a:blip r:embed="rId3"/>
              </a:buBlip>
              <a:tabLst>
                <a:tab pos="721047" algn="l"/>
                <a:tab pos="721047" algn="l"/>
                <a:tab pos="721047" algn="l"/>
              </a:tabLst>
              <a:defRPr/>
            </a:pPr>
            <a:r>
              <a:rPr lang="en-US" smtClean="0"/>
              <a:t>Cells produce a range of macromolecules; </a:t>
            </a:r>
            <a:r>
              <a:rPr lang="en-US" b="1" smtClean="0">
                <a:solidFill>
                  <a:srgbClr val="001BFF"/>
                </a:solidFill>
              </a:rPr>
              <a:t>organic</a:t>
            </a:r>
            <a:r>
              <a:rPr lang="en-US" smtClean="0"/>
              <a:t> </a:t>
            </a:r>
            <a:r>
              <a:rPr lang="en-US" b="1" smtClean="0">
                <a:solidFill>
                  <a:srgbClr val="001BFF"/>
                </a:solidFill>
              </a:rPr>
              <a:t>polymers</a:t>
            </a:r>
            <a:r>
              <a:rPr lang="en-US" smtClean="0"/>
              <a:t> made up of repeating units of smaller molecules.</a:t>
            </a:r>
          </a:p>
          <a:p>
            <a:pPr marL="792482" lvl="1" indent="-310296">
              <a:lnSpc>
                <a:spcPts val="1969"/>
              </a:lnSpc>
              <a:spcBef>
                <a:spcPct val="0"/>
              </a:spcBef>
              <a:spcAft>
                <a:spcPts val="1406"/>
              </a:spcAft>
              <a:buSzPct val="120000"/>
              <a:buBlip>
                <a:blip r:embed="rId4"/>
              </a:buBlip>
              <a:tabLst>
                <a:tab pos="721047" algn="l"/>
                <a:tab pos="721047" algn="l"/>
                <a:tab pos="721047" algn="l"/>
              </a:tabLst>
              <a:defRPr/>
            </a:pPr>
            <a:r>
              <a:rPr lang="en-US" smtClean="0"/>
              <a:t>The synthesis, packaging and movement of these molecules inside the cell involves a number of membrane bound organelles </a:t>
            </a:r>
            <a:br>
              <a:rPr lang="en-US" smtClean="0"/>
            </a:br>
            <a:r>
              <a:rPr lang="en-US" smtClean="0"/>
              <a:t>(right and below).</a:t>
            </a:r>
          </a:p>
        </p:txBody>
      </p:sp>
      <p:pic>
        <p:nvPicPr>
          <p:cNvPr id="378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63133" y="4213697"/>
            <a:ext cx="3152180" cy="1920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7892" name="AutoShape 4"/>
          <p:cNvSpPr>
            <a:spLocks/>
          </p:cNvSpPr>
          <p:nvPr/>
        </p:nvSpPr>
        <p:spPr bwMode="auto">
          <a:xfrm>
            <a:off x="7871519" y="2273722"/>
            <a:ext cx="464344" cy="1544836"/>
          </a:xfrm>
          <a:custGeom>
            <a:avLst/>
            <a:gdLst/>
            <a:ahLst/>
            <a:cxnLst/>
            <a:rect l="0" t="0" r="r" b="b"/>
            <a:pathLst>
              <a:path w="10361" h="21600">
                <a:moveTo>
                  <a:pt x="0" y="0"/>
                </a:moveTo>
                <a:cubicBezTo>
                  <a:pt x="2975" y="3984"/>
                  <a:pt x="21600" y="8282"/>
                  <a:pt x="270" y="21600"/>
                </a:cubicBezTo>
              </a:path>
            </a:pathLst>
          </a:custGeom>
          <a:noFill/>
          <a:ln w="88900">
            <a:solidFill>
              <a:srgbClr val="FD1C00"/>
            </a:solidFill>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
        <p:nvSpPr>
          <p:cNvPr id="37893" name="Rectangle 5"/>
          <p:cNvSpPr>
            <a:spLocks/>
          </p:cNvSpPr>
          <p:nvPr/>
        </p:nvSpPr>
        <p:spPr bwMode="auto">
          <a:xfrm>
            <a:off x="5688211" y="3250406"/>
            <a:ext cx="1902023" cy="607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b="1">
                <a:solidFill>
                  <a:srgbClr val="001BFF"/>
                </a:solidFill>
                <a:latin typeface="Arial" charset="0"/>
                <a:ea typeface="ＭＳ Ｐゴシック" charset="0"/>
                <a:cs typeface="Arial" charset="0"/>
                <a:sym typeface="Arial" charset="0"/>
              </a:rPr>
              <a:t>Rough endoplasmic</a:t>
            </a:r>
            <a:br>
              <a:rPr lang="en-US" sz="1300" b="1">
                <a:solidFill>
                  <a:srgbClr val="001BFF"/>
                </a:solidFill>
                <a:latin typeface="Arial" charset="0"/>
                <a:ea typeface="ＭＳ Ｐゴシック" charset="0"/>
                <a:cs typeface="Arial" charset="0"/>
                <a:sym typeface="Arial" charset="0"/>
              </a:rPr>
            </a:br>
            <a:r>
              <a:rPr lang="en-US" sz="1300" b="1">
                <a:solidFill>
                  <a:srgbClr val="001BFF"/>
                </a:solidFill>
                <a:latin typeface="Arial" charset="0"/>
                <a:ea typeface="ＭＳ Ｐゴシック" charset="0"/>
                <a:cs typeface="Arial" charset="0"/>
                <a:sym typeface="Arial" charset="0"/>
              </a:rPr>
              <a:t>reticulum (RER)</a:t>
            </a:r>
          </a:p>
          <a:p>
            <a:pPr marL="80364" algn="ctr">
              <a:tabLst>
                <a:tab pos="366104" algn="l"/>
              </a:tabLst>
              <a:defRPr/>
            </a:pPr>
            <a:r>
              <a:rPr lang="en-US" sz="1300">
                <a:solidFill>
                  <a:srgbClr val="001BFF"/>
                </a:solidFill>
                <a:latin typeface="Arial" charset="0"/>
                <a:ea typeface="ＭＳ Ｐゴシック" charset="0"/>
                <a:cs typeface="Arial" charset="0"/>
                <a:sym typeface="Arial" charset="0"/>
              </a:rPr>
              <a:t>(ribosomes attached)</a:t>
            </a:r>
          </a:p>
        </p:txBody>
      </p:sp>
      <p:pic>
        <p:nvPicPr>
          <p:cNvPr id="3789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6621" y="907480"/>
            <a:ext cx="2763738" cy="2250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3789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1469" y="4089797"/>
            <a:ext cx="3057302" cy="24735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7896" name="AutoShape 8"/>
          <p:cNvSpPr>
            <a:spLocks/>
          </p:cNvSpPr>
          <p:nvPr/>
        </p:nvSpPr>
        <p:spPr bwMode="auto">
          <a:xfrm rot="10800000" flipH="1">
            <a:off x="2759273" y="4222626"/>
            <a:ext cx="4268391" cy="1816075"/>
          </a:xfrm>
          <a:custGeom>
            <a:avLst/>
            <a:gdLst/>
            <a:ahLst/>
            <a:cxnLst/>
            <a:rect l="0" t="0" r="r" b="b"/>
            <a:pathLst>
              <a:path w="21600" h="9098">
                <a:moveTo>
                  <a:pt x="21600" y="3281"/>
                </a:moveTo>
                <a:cubicBezTo>
                  <a:pt x="5965" y="-7944"/>
                  <a:pt x="11659" y="13656"/>
                  <a:pt x="0" y="8200"/>
                </a:cubicBezTo>
              </a:path>
            </a:pathLst>
          </a:custGeom>
          <a:noFill/>
          <a:ln w="88900">
            <a:solidFill>
              <a:srgbClr val="FD1C00"/>
            </a:solidFill>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
        <p:nvSpPr>
          <p:cNvPr id="37897" name="Rectangle 9"/>
          <p:cNvSpPr>
            <a:spLocks/>
          </p:cNvSpPr>
          <p:nvPr/>
        </p:nvSpPr>
        <p:spPr bwMode="auto">
          <a:xfrm>
            <a:off x="5697141" y="6241852"/>
            <a:ext cx="2044898"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b="1">
                <a:solidFill>
                  <a:srgbClr val="001BFF"/>
                </a:solidFill>
                <a:latin typeface="Arial" charset="0"/>
                <a:ea typeface="ＭＳ Ｐゴシック" charset="0"/>
                <a:cs typeface="Arial" charset="0"/>
                <a:sym typeface="Arial" charset="0"/>
              </a:rPr>
              <a:t>Smooth endoplasmic reticulum (SER)</a:t>
            </a:r>
          </a:p>
        </p:txBody>
      </p:sp>
      <p:sp>
        <p:nvSpPr>
          <p:cNvPr id="37898" name="Rectangle 10"/>
          <p:cNvSpPr>
            <a:spLocks/>
          </p:cNvSpPr>
          <p:nvPr/>
        </p:nvSpPr>
        <p:spPr bwMode="auto">
          <a:xfrm>
            <a:off x="1768078" y="6241852"/>
            <a:ext cx="705445"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b="1">
                <a:solidFill>
                  <a:srgbClr val="001BFF"/>
                </a:solidFill>
                <a:latin typeface="Arial" charset="0"/>
                <a:ea typeface="ＭＳ Ｐゴシック" charset="0"/>
                <a:cs typeface="Arial" charset="0"/>
                <a:sym typeface="Arial" charset="0"/>
              </a:rPr>
              <a:t>Golgi</a:t>
            </a:r>
          </a:p>
        </p:txBody>
      </p:sp>
    </p:spTree>
    <p:extLst>
      <p:ext uri="{BB962C8B-B14F-4D97-AF65-F5344CB8AC3E}">
        <p14:creationId xmlns:p14="http://schemas.microsoft.com/office/powerpoint/2010/main" val="2205565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789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789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789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bldLvl="5"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p:cNvSpPr>
          <p:nvPr/>
        </p:nvSpPr>
        <p:spPr bwMode="auto">
          <a:xfrm>
            <a:off x="1964531" y="1017985"/>
            <a:ext cx="3018234" cy="5679281"/>
          </a:xfrm>
          <a:prstGeom prst="rect">
            <a:avLst/>
          </a:prstGeom>
          <a:solidFill>
            <a:srgbClr val="7F7E00">
              <a:alpha val="27843"/>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33941" tIns="133941" rIns="133941" bIns="133941"/>
          <a:lstStyle/>
          <a:p>
            <a:pPr marL="241093" indent="-160729" algn="ctr">
              <a:tabLst>
                <a:tab pos="366104" algn="l"/>
              </a:tabLst>
              <a:defRPr/>
            </a:pPr>
            <a:r>
              <a:rPr lang="en-US" sz="1700" b="1">
                <a:solidFill>
                  <a:srgbClr val="000000"/>
                </a:solidFill>
                <a:latin typeface="Arial" charset="0"/>
                <a:ea typeface="ＭＳ Ｐゴシック" charset="0"/>
                <a:cs typeface="Arial" charset="0"/>
                <a:sym typeface="Arial" charset="0"/>
              </a:rPr>
              <a:t>Creating Proteins for</a:t>
            </a:r>
          </a:p>
          <a:p>
            <a:pPr marL="241093" indent="-160729" algn="ctr">
              <a:lnSpc>
                <a:spcPts val="1969"/>
              </a:lnSpc>
              <a:spcAft>
                <a:spcPts val="1406"/>
              </a:spcAft>
              <a:tabLst>
                <a:tab pos="366104" algn="l"/>
              </a:tabLst>
              <a:defRPr/>
            </a:pPr>
            <a:r>
              <a:rPr lang="en-US" sz="1700" b="1">
                <a:solidFill>
                  <a:srgbClr val="000000"/>
                </a:solidFill>
                <a:latin typeface="Arial" charset="0"/>
                <a:ea typeface="ＭＳ Ｐゴシック" charset="0"/>
                <a:cs typeface="Arial" charset="0"/>
                <a:sym typeface="Arial" charset="0"/>
              </a:rPr>
              <a:t>Exocytotic Secretion</a:t>
            </a:r>
          </a:p>
          <a:p>
            <a:pPr marL="241093" indent="-160729">
              <a:lnSpc>
                <a:spcPts val="1969"/>
              </a:lnSpc>
              <a:spcAft>
                <a:spcPts val="703"/>
              </a:spcAft>
              <a:buFont typeface="Arial" charset="0"/>
              <a:buAutoNum type="arabicPeriod"/>
              <a:tabLst>
                <a:tab pos="366104" algn="l"/>
              </a:tabLst>
              <a:defRPr/>
            </a:pPr>
            <a:r>
              <a:rPr lang="en-US" sz="1300">
                <a:solidFill>
                  <a:srgbClr val="000000"/>
                </a:solidFill>
                <a:latin typeface="Arial" charset="0"/>
                <a:ea typeface="ＭＳ Ｐゴシック" charset="0"/>
                <a:cs typeface="Arial" charset="0"/>
                <a:sym typeface="Arial" charset="0"/>
              </a:rPr>
              <a:t>A </a:t>
            </a:r>
            <a:r>
              <a:rPr lang="en-US" sz="1300" b="1">
                <a:solidFill>
                  <a:srgbClr val="001BFF"/>
                </a:solidFill>
                <a:latin typeface="Arial" charset="0"/>
                <a:ea typeface="ＭＳ Ｐゴシック" charset="0"/>
                <a:cs typeface="Arial" charset="0"/>
                <a:sym typeface="Arial" charset="0"/>
              </a:rPr>
              <a:t>polypeptide</a:t>
            </a:r>
            <a:r>
              <a:rPr lang="en-US" sz="1300">
                <a:solidFill>
                  <a:srgbClr val="000000"/>
                </a:solidFill>
                <a:latin typeface="Arial" charset="0"/>
                <a:ea typeface="ＭＳ Ｐゴシック" charset="0"/>
                <a:cs typeface="Arial" charset="0"/>
                <a:sym typeface="Arial" charset="0"/>
              </a:rPr>
              <a:t> chain grows from a bound </a:t>
            </a:r>
            <a:r>
              <a:rPr lang="en-US" sz="1300" b="1">
                <a:solidFill>
                  <a:srgbClr val="001BFF"/>
                </a:solidFill>
                <a:latin typeface="Arial" charset="0"/>
                <a:ea typeface="ＭＳ Ｐゴシック" charset="0"/>
                <a:cs typeface="Arial" charset="0"/>
                <a:sym typeface="Arial" charset="0"/>
              </a:rPr>
              <a:t>ribosome</a:t>
            </a:r>
            <a:r>
              <a:rPr lang="en-US" sz="1300">
                <a:solidFill>
                  <a:srgbClr val="000000"/>
                </a:solidFill>
                <a:latin typeface="Arial" charset="0"/>
                <a:ea typeface="ＭＳ Ｐゴシック" charset="0"/>
                <a:cs typeface="Arial" charset="0"/>
                <a:sym typeface="Arial" charset="0"/>
              </a:rPr>
              <a:t>.</a:t>
            </a:r>
          </a:p>
          <a:p>
            <a:pPr marL="241093" indent="-160729">
              <a:lnSpc>
                <a:spcPts val="1969"/>
              </a:lnSpc>
              <a:spcAft>
                <a:spcPts val="703"/>
              </a:spcAft>
              <a:buFont typeface="Arial" charset="0"/>
              <a:buAutoNum type="arabicPeriod"/>
              <a:tabLst>
                <a:tab pos="366104" algn="l"/>
              </a:tabLst>
              <a:defRPr/>
            </a:pPr>
            <a:r>
              <a:rPr lang="en-US" sz="1300">
                <a:latin typeface="Arial" charset="0"/>
                <a:ea typeface="ＭＳ Ｐゴシック" charset="0"/>
                <a:cs typeface="Arial" charset="0"/>
                <a:sym typeface="Arial" charset="0"/>
              </a:rPr>
              <a:t>T</a:t>
            </a:r>
            <a:r>
              <a:rPr lang="en-US" sz="1300">
                <a:solidFill>
                  <a:srgbClr val="000000"/>
                </a:solidFill>
                <a:latin typeface="Arial" charset="0"/>
                <a:ea typeface="ＭＳ Ｐゴシック" charset="0"/>
                <a:cs typeface="Arial" charset="0"/>
                <a:sym typeface="Arial" charset="0"/>
              </a:rPr>
              <a:t>he chain is threaded through the ER membrane into the </a:t>
            </a:r>
            <a:r>
              <a:rPr lang="en-US" sz="1300" b="1">
                <a:solidFill>
                  <a:srgbClr val="001BFF"/>
                </a:solidFill>
                <a:latin typeface="Arial" charset="0"/>
                <a:ea typeface="ＭＳ Ｐゴシック" charset="0"/>
                <a:cs typeface="Arial" charset="0"/>
                <a:sym typeface="Arial" charset="0"/>
              </a:rPr>
              <a:t>cisternal space</a:t>
            </a:r>
            <a:r>
              <a:rPr lang="en-US" sz="1300">
                <a:solidFill>
                  <a:srgbClr val="000000"/>
                </a:solidFill>
                <a:latin typeface="Arial" charset="0"/>
                <a:ea typeface="ＭＳ Ｐゴシック" charset="0"/>
                <a:cs typeface="Arial" charset="0"/>
                <a:sym typeface="Arial" charset="0"/>
              </a:rPr>
              <a:t>, possibly through a pore.</a:t>
            </a:r>
          </a:p>
          <a:p>
            <a:pPr marL="241093" indent="-160729">
              <a:lnSpc>
                <a:spcPts val="1969"/>
              </a:lnSpc>
              <a:spcAft>
                <a:spcPts val="703"/>
              </a:spcAft>
              <a:buFont typeface="Arial" charset="0"/>
              <a:buAutoNum type="arabicPeriod"/>
              <a:tabLst>
                <a:tab pos="366104" algn="l"/>
              </a:tabLst>
              <a:defRPr/>
            </a:pPr>
            <a:r>
              <a:rPr lang="en-US" sz="1300">
                <a:solidFill>
                  <a:srgbClr val="000000"/>
                </a:solidFill>
                <a:latin typeface="Arial" charset="0"/>
                <a:ea typeface="ＭＳ Ｐゴシック" charset="0"/>
                <a:cs typeface="Arial" charset="0"/>
                <a:sym typeface="Arial" charset="0"/>
              </a:rPr>
              <a:t>As it enters the cisternal space inside the ER, it folds up into a 3-dimensional shape.</a:t>
            </a:r>
          </a:p>
          <a:p>
            <a:pPr marL="241093" indent="-160729">
              <a:lnSpc>
                <a:spcPts val="1969"/>
              </a:lnSpc>
              <a:spcAft>
                <a:spcPts val="703"/>
              </a:spcAft>
              <a:buFont typeface="Arial" charset="0"/>
              <a:buAutoNum type="arabicPeriod"/>
              <a:tabLst>
                <a:tab pos="366104" algn="l"/>
              </a:tabLst>
              <a:defRPr/>
            </a:pPr>
            <a:r>
              <a:rPr lang="en-US" sz="1300">
                <a:solidFill>
                  <a:srgbClr val="000000"/>
                </a:solidFill>
                <a:latin typeface="Arial" charset="0"/>
                <a:ea typeface="ＭＳ Ｐゴシック" charset="0"/>
                <a:cs typeface="Arial" charset="0"/>
                <a:sym typeface="Arial" charset="0"/>
              </a:rPr>
              <a:t>Most proteins destined for secretion are </a:t>
            </a:r>
            <a:r>
              <a:rPr lang="en-US" sz="1300" b="1">
                <a:solidFill>
                  <a:srgbClr val="001BFF"/>
                </a:solidFill>
                <a:latin typeface="Arial" charset="0"/>
                <a:ea typeface="ＭＳ Ｐゴシック" charset="0"/>
                <a:cs typeface="Arial" charset="0"/>
                <a:sym typeface="Arial" charset="0"/>
              </a:rPr>
              <a:t>glycoproteins</a:t>
            </a:r>
            <a:r>
              <a:rPr lang="en-US" sz="1300">
                <a:solidFill>
                  <a:srgbClr val="000000"/>
                </a:solidFill>
                <a:latin typeface="Arial" charset="0"/>
                <a:ea typeface="ＭＳ Ｐゴシック" charset="0"/>
                <a:cs typeface="Arial" charset="0"/>
                <a:sym typeface="Arial" charset="0"/>
              </a:rPr>
              <a:t>. The carbohydrate is attached to the protein by enzymes.</a:t>
            </a:r>
          </a:p>
          <a:p>
            <a:pPr marL="241093" indent="-160729">
              <a:lnSpc>
                <a:spcPts val="1969"/>
              </a:lnSpc>
              <a:spcAft>
                <a:spcPts val="703"/>
              </a:spcAft>
              <a:buFont typeface="Arial" charset="0"/>
              <a:buAutoNum type="arabicPeriod"/>
              <a:tabLst>
                <a:tab pos="366104" algn="l"/>
              </a:tabLst>
              <a:defRPr/>
            </a:pPr>
            <a:r>
              <a:rPr lang="en-US" sz="1300">
                <a:solidFill>
                  <a:srgbClr val="000000"/>
                </a:solidFill>
                <a:latin typeface="Arial" charset="0"/>
                <a:ea typeface="ＭＳ Ｐゴシック" charset="0"/>
                <a:cs typeface="Arial" charset="0"/>
                <a:sym typeface="Arial" charset="0"/>
              </a:rPr>
              <a:t>The ER membrane keeps secretory proteins separate  from proteins made by free ribosomes.</a:t>
            </a:r>
          </a:p>
        </p:txBody>
      </p:sp>
      <p:sp>
        <p:nvSpPr>
          <p:cNvPr id="38914" name="Rectangle 2"/>
          <p:cNvSpPr>
            <a:spLocks noGrp="1" noChangeArrowheads="1"/>
          </p:cNvSpPr>
          <p:nvPr>
            <p:ph type="title"/>
          </p:nvPr>
        </p:nvSpPr>
        <p:spPr>
          <a:xfrm>
            <a:off x="-17859" y="-8930"/>
            <a:ext cx="9187533" cy="848320"/>
          </a:xfrm>
        </p:spPr>
        <p:txBody>
          <a:bodyPr anchor="b"/>
          <a:lstStyle/>
          <a:p>
            <a:pPr>
              <a:lnSpc>
                <a:spcPct val="61000"/>
              </a:lnSpc>
              <a:tabLst>
                <a:tab pos="669703" algn="l"/>
              </a:tabLst>
              <a:defRPr/>
            </a:pPr>
            <a:r>
              <a:rPr lang="en-US" smtClean="0"/>
              <a:t>Macromolecule Synthesis</a:t>
            </a:r>
          </a:p>
        </p:txBody>
      </p:sp>
      <p:sp>
        <p:nvSpPr>
          <p:cNvPr id="38915" name="Rectangle 3"/>
          <p:cNvSpPr>
            <a:spLocks/>
          </p:cNvSpPr>
          <p:nvPr/>
        </p:nvSpPr>
        <p:spPr bwMode="auto">
          <a:xfrm>
            <a:off x="5420320" y="1017984"/>
            <a:ext cx="3286125" cy="3268266"/>
          </a:xfrm>
          <a:prstGeom prst="rect">
            <a:avLst/>
          </a:prstGeom>
          <a:solidFill>
            <a:srgbClr val="7F7E00">
              <a:alpha val="27843"/>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33941" tIns="133941" rIns="133941" bIns="133941"/>
          <a:lstStyle/>
          <a:p>
            <a:pPr marL="241093" indent="-160729">
              <a:lnSpc>
                <a:spcPts val="1828"/>
              </a:lnSpc>
              <a:spcAft>
                <a:spcPts val="703"/>
              </a:spcAft>
              <a:buFont typeface="Arial" charset="0"/>
              <a:buAutoNum type="arabicPeriod" startAt="6"/>
              <a:tabLst>
                <a:tab pos="366104" algn="l"/>
              </a:tabLst>
              <a:defRPr/>
            </a:pPr>
            <a:r>
              <a:rPr lang="en-US" sz="1300">
                <a:solidFill>
                  <a:srgbClr val="000000"/>
                </a:solidFill>
                <a:latin typeface="Arial" charset="0"/>
                <a:ea typeface="ＭＳ Ｐゴシック" charset="0"/>
                <a:cs typeface="Arial" charset="0"/>
                <a:sym typeface="Arial" charset="0"/>
              </a:rPr>
              <a:t>Proteins destined for secretion leave the ER in </a:t>
            </a:r>
            <a:r>
              <a:rPr lang="en-US" sz="1300" b="1">
                <a:solidFill>
                  <a:srgbClr val="001BFF"/>
                </a:solidFill>
                <a:latin typeface="Arial" charset="0"/>
                <a:ea typeface="ＭＳ Ｐゴシック" charset="0"/>
                <a:cs typeface="Arial" charset="0"/>
                <a:sym typeface="Arial" charset="0"/>
              </a:rPr>
              <a:t>transport vesicles</a:t>
            </a:r>
            <a:r>
              <a:rPr lang="en-US" sz="1300">
                <a:solidFill>
                  <a:srgbClr val="000000"/>
                </a:solidFill>
                <a:latin typeface="Arial" charset="0"/>
                <a:ea typeface="ＭＳ Ｐゴシック" charset="0"/>
                <a:cs typeface="Arial" charset="0"/>
                <a:sym typeface="Arial" charset="0"/>
              </a:rPr>
              <a:t> which bud off from the ER. </a:t>
            </a:r>
            <a:r>
              <a:rPr lang="en-US" sz="1300">
                <a:latin typeface="Arial" charset="0"/>
                <a:ea typeface="ＭＳ Ｐゴシック" charset="0"/>
                <a:cs typeface="Arial" charset="0"/>
                <a:sym typeface="Arial" charset="0"/>
              </a:rPr>
              <a:t>T</a:t>
            </a:r>
            <a:r>
              <a:rPr lang="en-US" sz="1300">
                <a:solidFill>
                  <a:srgbClr val="000000"/>
                </a:solidFill>
                <a:latin typeface="Arial" charset="0"/>
                <a:ea typeface="ＭＳ Ｐゴシック" charset="0"/>
                <a:cs typeface="Arial" charset="0"/>
                <a:sym typeface="Arial" charset="0"/>
              </a:rPr>
              <a:t>he chain is threaded through the ER membrane into the cisternal space, possibly through a pore.</a:t>
            </a:r>
          </a:p>
          <a:p>
            <a:pPr marL="241093" indent="-160729">
              <a:lnSpc>
                <a:spcPts val="1828"/>
              </a:lnSpc>
              <a:spcAft>
                <a:spcPts val="703"/>
              </a:spcAft>
              <a:buFont typeface="Arial" charset="0"/>
              <a:buAutoNum type="arabicPeriod" startAt="6"/>
              <a:tabLst>
                <a:tab pos="366104" algn="l"/>
              </a:tabLst>
              <a:defRPr/>
            </a:pPr>
            <a:r>
              <a:rPr lang="en-US" sz="1300">
                <a:solidFill>
                  <a:srgbClr val="000000"/>
                </a:solidFill>
                <a:latin typeface="Arial" charset="0"/>
                <a:ea typeface="ＭＳ Ｐゴシック" charset="0"/>
                <a:cs typeface="Arial" charset="0"/>
                <a:sym typeface="Arial" charset="0"/>
              </a:rPr>
              <a:t>These vesicles are received by the </a:t>
            </a:r>
            <a:r>
              <a:rPr lang="en-US" sz="1300" b="1">
                <a:solidFill>
                  <a:srgbClr val="001BFF"/>
                </a:solidFill>
                <a:latin typeface="Arial" charset="0"/>
                <a:ea typeface="ＭＳ Ｐゴシック" charset="0"/>
                <a:cs typeface="Arial" charset="0"/>
                <a:sym typeface="Arial" charset="0"/>
              </a:rPr>
              <a:t>Golgi apparatus</a:t>
            </a:r>
            <a:r>
              <a:rPr lang="en-US" sz="1300">
                <a:solidFill>
                  <a:srgbClr val="000000"/>
                </a:solidFill>
                <a:latin typeface="Arial" charset="0"/>
                <a:ea typeface="ＭＳ Ｐゴシック" charset="0"/>
                <a:cs typeface="Arial" charset="0"/>
                <a:sym typeface="Arial" charset="0"/>
              </a:rPr>
              <a:t>, where they are modified, stored and eventually shipped to the cell's surface, for exportation by </a:t>
            </a:r>
            <a:r>
              <a:rPr lang="en-US" sz="1300" b="1">
                <a:solidFill>
                  <a:srgbClr val="001BFF"/>
                </a:solidFill>
                <a:latin typeface="Arial" charset="0"/>
                <a:ea typeface="ＭＳ Ｐゴシック" charset="0"/>
                <a:cs typeface="Arial" charset="0"/>
                <a:sym typeface="Arial" charset="0"/>
              </a:rPr>
              <a:t>exocytosis</a:t>
            </a:r>
            <a:r>
              <a:rPr lang="en-US" sz="1300">
                <a:solidFill>
                  <a:srgbClr val="000000"/>
                </a:solidFill>
                <a:latin typeface="Arial" charset="0"/>
                <a:ea typeface="ＭＳ Ｐゴシック" charset="0"/>
                <a:cs typeface="Arial" charset="0"/>
                <a:sym typeface="Arial" charset="0"/>
              </a:rPr>
              <a:t>.</a:t>
            </a:r>
            <a:r>
              <a:rPr lang="en-US" sz="1400">
                <a:solidFill>
                  <a:srgbClr val="000000"/>
                </a:solidFill>
                <a:latin typeface="Arial" charset="0"/>
                <a:ea typeface="ＭＳ Ｐゴシック" charset="0"/>
                <a:cs typeface="Arial" charset="0"/>
                <a:sym typeface="Arial" charset="0"/>
              </a:rPr>
              <a:t> </a:t>
            </a:r>
          </a:p>
        </p:txBody>
      </p:sp>
      <p:grpSp>
        <p:nvGrpSpPr>
          <p:cNvPr id="38916" name="Group 4"/>
          <p:cNvGrpSpPr>
            <a:grpSpLocks/>
          </p:cNvGrpSpPr>
          <p:nvPr/>
        </p:nvGrpSpPr>
        <p:grpSpPr bwMode="auto">
          <a:xfrm>
            <a:off x="160734" y="857250"/>
            <a:ext cx="2028156" cy="4441404"/>
            <a:chOff x="0" y="0"/>
            <a:chExt cx="1817" cy="3979"/>
          </a:xfrm>
        </p:grpSpPr>
        <p:grpSp>
          <p:nvGrpSpPr>
            <p:cNvPr id="50185" name="Group 5"/>
            <p:cNvGrpSpPr>
              <a:grpSpLocks/>
            </p:cNvGrpSpPr>
            <p:nvPr/>
          </p:nvGrpSpPr>
          <p:grpSpPr bwMode="auto">
            <a:xfrm>
              <a:off x="0" y="0"/>
              <a:ext cx="1817" cy="3979"/>
              <a:chOff x="0" y="0"/>
              <a:chExt cx="1817" cy="3979"/>
            </a:xfrm>
          </p:grpSpPr>
          <p:pic>
            <p:nvPicPr>
              <p:cNvPr id="389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 y="2504"/>
                <a:ext cx="1488" cy="1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3891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17" cy="1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8920" name="Rectangle 8"/>
              <p:cNvSpPr>
                <a:spLocks/>
              </p:cNvSpPr>
              <p:nvPr/>
            </p:nvSpPr>
            <p:spPr bwMode="auto">
              <a:xfrm>
                <a:off x="813" y="1264"/>
                <a:ext cx="336" cy="376"/>
              </a:xfrm>
              <a:prstGeom prst="rect">
                <a:avLst/>
              </a:prstGeom>
              <a:solidFill>
                <a:schemeClr val="accent1">
                  <a:alpha val="14902"/>
                </a:schemeClr>
              </a:solidFill>
              <a:ln w="5080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tabLst>
                    <a:tab pos="366104" algn="l"/>
                  </a:tabLst>
                  <a:defRPr/>
                </a:pPr>
                <a:r>
                  <a:rPr lang="en-US">
                    <a:solidFill>
                      <a:schemeClr val="tx1"/>
                    </a:solidFill>
                    <a:effectLst>
                      <a:outerShdw blurRad="38100" dist="38100" dir="2700000" algn="tl">
                        <a:srgbClr val="000000"/>
                      </a:outerShdw>
                    </a:effectLst>
                    <a:ea typeface="ＭＳ Ｐゴシック" charset="0"/>
                    <a:cs typeface="Hoefler Text" charset="0"/>
                  </a:rPr>
                  <a:t> </a:t>
                </a:r>
              </a:p>
            </p:txBody>
          </p:sp>
          <p:sp>
            <p:nvSpPr>
              <p:cNvPr id="38921" name="Line 9"/>
              <p:cNvSpPr>
                <a:spLocks noChangeShapeType="1"/>
              </p:cNvSpPr>
              <p:nvPr/>
            </p:nvSpPr>
            <p:spPr bwMode="auto">
              <a:xfrm>
                <a:off x="1149" y="1684"/>
                <a:ext cx="544" cy="864"/>
              </a:xfrm>
              <a:prstGeom prst="line">
                <a:avLst/>
              </a:prstGeom>
              <a:noFill/>
              <a:ln w="381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
          <p:nvSpPr>
            <p:cNvPr id="38922" name="Line 10"/>
            <p:cNvSpPr>
              <a:spLocks noChangeShapeType="1"/>
            </p:cNvSpPr>
            <p:nvPr/>
          </p:nvSpPr>
          <p:spPr bwMode="auto">
            <a:xfrm flipH="1">
              <a:off x="283" y="1640"/>
              <a:ext cx="534" cy="902"/>
            </a:xfrm>
            <a:prstGeom prst="line">
              <a:avLst/>
            </a:prstGeom>
            <a:noFill/>
            <a:ln w="381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8923" name="Group 11"/>
          <p:cNvGrpSpPr>
            <a:grpSpLocks/>
          </p:cNvGrpSpPr>
          <p:nvPr/>
        </p:nvGrpSpPr>
        <p:grpSpPr bwMode="auto">
          <a:xfrm>
            <a:off x="5289725" y="3994919"/>
            <a:ext cx="3658939" cy="2830711"/>
            <a:chOff x="0" y="0"/>
            <a:chExt cx="3277" cy="2536"/>
          </a:xfrm>
        </p:grpSpPr>
        <p:pic>
          <p:nvPicPr>
            <p:cNvPr id="38924"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106096">
              <a:off x="698" y="321"/>
              <a:ext cx="2340" cy="18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8925" name="Rectangle 13"/>
            <p:cNvSpPr>
              <a:spLocks/>
            </p:cNvSpPr>
            <p:nvPr/>
          </p:nvSpPr>
          <p:spPr bwMode="auto">
            <a:xfrm>
              <a:off x="0" y="360"/>
              <a:ext cx="976" cy="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100">
                  <a:solidFill>
                    <a:srgbClr val="001BFF"/>
                  </a:solidFill>
                  <a:latin typeface="Arial" charset="0"/>
                  <a:ea typeface="ＭＳ Ｐゴシック" charset="0"/>
                  <a:cs typeface="Arial" charset="0"/>
                  <a:sym typeface="Arial" charset="0"/>
                </a:rPr>
                <a:t>Transfer vesicle from the ER</a:t>
              </a:r>
            </a:p>
          </p:txBody>
        </p:sp>
        <p:sp>
          <p:nvSpPr>
            <p:cNvPr id="38926" name="Line 14"/>
            <p:cNvSpPr>
              <a:spLocks noChangeShapeType="1"/>
            </p:cNvSpPr>
            <p:nvPr/>
          </p:nvSpPr>
          <p:spPr bwMode="auto">
            <a:xfrm rot="10800000">
              <a:off x="660" y="649"/>
              <a:ext cx="310" cy="291"/>
            </a:xfrm>
            <a:prstGeom prst="line">
              <a:avLst/>
            </a:prstGeom>
            <a:noFill/>
            <a:ln w="254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Tree>
    <p:extLst>
      <p:ext uri="{BB962C8B-B14F-4D97-AF65-F5344CB8AC3E}">
        <p14:creationId xmlns:p14="http://schemas.microsoft.com/office/powerpoint/2010/main" val="3329632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891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891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89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89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891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3891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38913">
                                            <p:txEl>
                                              <p:pRg st="4" end="4"/>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38913">
                                            <p:txEl>
                                              <p:pRg st="5" end="5"/>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38913">
                                            <p:txEl>
                                              <p:pRg st="6" end="6"/>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38915">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38915">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499"/>
                                          </p:stCondLst>
                                        </p:cTn>
                                        <p:tgtEl>
                                          <p:spTgt spid="3892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389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build="p" animBg="1" autoUpdateAnimBg="0"/>
      <p:bldP spid="38915" grpId="0" build="p"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a:xfrm>
            <a:off x="-8930" y="-17859"/>
            <a:ext cx="9187533" cy="848320"/>
          </a:xfrm>
        </p:spPr>
        <p:txBody>
          <a:bodyPr anchor="b"/>
          <a:lstStyle/>
          <a:p>
            <a:pPr>
              <a:tabLst>
                <a:tab pos="669703" algn="l"/>
              </a:tabLst>
              <a:defRPr/>
            </a:pPr>
            <a:r>
              <a:rPr lang="en-US" smtClean="0"/>
              <a:t>Macromolecule Synthesis</a:t>
            </a:r>
          </a:p>
        </p:txBody>
      </p:sp>
      <p:grpSp>
        <p:nvGrpSpPr>
          <p:cNvPr id="39938" name="Group 2"/>
          <p:cNvGrpSpPr>
            <a:grpSpLocks/>
          </p:cNvGrpSpPr>
          <p:nvPr/>
        </p:nvGrpSpPr>
        <p:grpSpPr bwMode="auto">
          <a:xfrm>
            <a:off x="1914302" y="774650"/>
            <a:ext cx="6228457" cy="2872011"/>
            <a:chOff x="0" y="0"/>
            <a:chExt cx="5580" cy="2573"/>
          </a:xfrm>
        </p:grpSpPr>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791915">
              <a:off x="1157" y="521"/>
              <a:ext cx="2144" cy="1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9940" name="Rectangle 4"/>
            <p:cNvSpPr>
              <a:spLocks/>
            </p:cNvSpPr>
            <p:nvPr/>
          </p:nvSpPr>
          <p:spPr bwMode="auto">
            <a:xfrm>
              <a:off x="2892" y="297"/>
              <a:ext cx="2688" cy="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b="1">
                  <a:solidFill>
                    <a:srgbClr val="001BFF"/>
                  </a:solidFill>
                  <a:latin typeface="Arial" charset="0"/>
                  <a:ea typeface="ＭＳ Ｐゴシック" charset="0"/>
                  <a:cs typeface="Arial" charset="0"/>
                  <a:sym typeface="Arial" charset="0"/>
                </a:rPr>
                <a:t>Smooth endoplasmic reticulum</a:t>
              </a:r>
            </a:p>
            <a:p>
              <a:pPr marL="80364">
                <a:tabLst>
                  <a:tab pos="366104" algn="l"/>
                </a:tabLst>
                <a:defRPr/>
              </a:pPr>
              <a:r>
                <a:rPr lang="en-US" sz="1300">
                  <a:solidFill>
                    <a:srgbClr val="000000"/>
                  </a:solidFill>
                  <a:latin typeface="Arial" charset="0"/>
                  <a:ea typeface="ＭＳ Ｐゴシック" charset="0"/>
                  <a:cs typeface="Arial" charset="0"/>
                  <a:sym typeface="Arial" charset="0"/>
                </a:rPr>
                <a:t>Enzymes of the smooth ER are important to the synthesis of fats, phospholipids and steroid hormones.</a:t>
              </a:r>
            </a:p>
          </p:txBody>
        </p:sp>
        <p:sp>
          <p:nvSpPr>
            <p:cNvPr id="39941" name="Line 5"/>
            <p:cNvSpPr>
              <a:spLocks noChangeShapeType="1"/>
            </p:cNvSpPr>
            <p:nvPr/>
          </p:nvSpPr>
          <p:spPr bwMode="auto">
            <a:xfrm rot="10800000" flipH="1">
              <a:off x="1753" y="762"/>
              <a:ext cx="1085" cy="52"/>
            </a:xfrm>
            <a:prstGeom prst="line">
              <a:avLst/>
            </a:prstGeom>
            <a:noFill/>
            <a:ln w="25400">
              <a:solidFill>
                <a:srgbClr val="00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9942" name="AutoShape 6"/>
            <p:cNvSpPr>
              <a:spLocks/>
            </p:cNvSpPr>
            <p:nvPr/>
          </p:nvSpPr>
          <p:spPr bwMode="auto">
            <a:xfrm>
              <a:off x="0" y="361"/>
              <a:ext cx="1753" cy="256"/>
            </a:xfrm>
            <a:custGeom>
              <a:avLst/>
              <a:gdLst/>
              <a:ahLst/>
              <a:cxnLst/>
              <a:rect l="0" t="0" r="r" b="b"/>
              <a:pathLst>
                <a:path w="21600" h="12631">
                  <a:moveTo>
                    <a:pt x="0" y="12631"/>
                  </a:moveTo>
                  <a:cubicBezTo>
                    <a:pt x="6946" y="-8969"/>
                    <a:pt x="16239" y="1297"/>
                    <a:pt x="21600" y="12631"/>
                  </a:cubicBezTo>
                </a:path>
              </a:pathLst>
            </a:custGeom>
            <a:noFill/>
            <a:ln w="76200">
              <a:solidFill>
                <a:srgbClr val="FD1C00"/>
              </a:solidFill>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9943" name="Group 7"/>
          <p:cNvGrpSpPr>
            <a:grpSpLocks/>
          </p:cNvGrpSpPr>
          <p:nvPr/>
        </p:nvGrpSpPr>
        <p:grpSpPr bwMode="auto">
          <a:xfrm>
            <a:off x="5572125" y="2821781"/>
            <a:ext cx="3767212" cy="3750469"/>
            <a:chOff x="0" y="0"/>
            <a:chExt cx="3375" cy="3360"/>
          </a:xfrm>
        </p:grpSpPr>
        <p:pic>
          <p:nvPicPr>
            <p:cNvPr id="3994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127503">
              <a:off x="384" y="983"/>
              <a:ext cx="3016" cy="1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9945" name="Rectangle 9"/>
            <p:cNvSpPr>
              <a:spLocks/>
            </p:cNvSpPr>
            <p:nvPr/>
          </p:nvSpPr>
          <p:spPr bwMode="auto">
            <a:xfrm>
              <a:off x="0" y="1904"/>
              <a:ext cx="1624" cy="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The</a:t>
              </a:r>
              <a:r>
                <a:rPr lang="en-US" sz="1300" b="1">
                  <a:solidFill>
                    <a:srgbClr val="001BFF"/>
                  </a:solidFill>
                  <a:latin typeface="Arial" charset="0"/>
                  <a:ea typeface="ＭＳ Ｐゴシック" charset="0"/>
                  <a:cs typeface="Arial" charset="0"/>
                  <a:sym typeface="Arial" charset="0"/>
                </a:rPr>
                <a:t> Golgi apparatus </a:t>
              </a:r>
              <a:r>
                <a:rPr lang="en-US" sz="1300">
                  <a:solidFill>
                    <a:srgbClr val="000000"/>
                  </a:solidFill>
                  <a:latin typeface="Arial" charset="0"/>
                  <a:ea typeface="ＭＳ Ｐゴシック" charset="0"/>
                  <a:cs typeface="Arial" charset="0"/>
                  <a:sym typeface="Arial" charset="0"/>
                </a:rPr>
                <a:t>produces vesicles that are transported to other parts of the cell or exported from the cell.</a:t>
              </a:r>
            </a:p>
          </p:txBody>
        </p:sp>
        <p:sp>
          <p:nvSpPr>
            <p:cNvPr id="39946" name="Rectangle 10"/>
            <p:cNvSpPr>
              <a:spLocks/>
            </p:cNvSpPr>
            <p:nvPr/>
          </p:nvSpPr>
          <p:spPr bwMode="auto">
            <a:xfrm>
              <a:off x="1328" y="0"/>
              <a:ext cx="1592" cy="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The </a:t>
              </a:r>
              <a:r>
                <a:rPr lang="en-US" sz="1300" b="1">
                  <a:solidFill>
                    <a:srgbClr val="001BFF"/>
                  </a:solidFill>
                  <a:latin typeface="Arial" charset="0"/>
                  <a:ea typeface="ＭＳ Ｐゴシック" charset="0"/>
                  <a:cs typeface="Arial" charset="0"/>
                  <a:sym typeface="Arial" charset="0"/>
                </a:rPr>
                <a:t>Golgi apparatus </a:t>
              </a:r>
              <a:r>
                <a:rPr lang="en-US" sz="1300">
                  <a:solidFill>
                    <a:srgbClr val="000000"/>
                  </a:solidFill>
                  <a:latin typeface="Arial" charset="0"/>
                  <a:ea typeface="ＭＳ Ｐゴシック" charset="0"/>
                  <a:cs typeface="Arial" charset="0"/>
                  <a:sym typeface="Arial" charset="0"/>
                </a:rPr>
                <a:t>receives transport vesicles from the ER</a:t>
              </a:r>
            </a:p>
          </p:txBody>
        </p:sp>
        <p:sp>
          <p:nvSpPr>
            <p:cNvPr id="39947" name="Line 11"/>
            <p:cNvSpPr>
              <a:spLocks noChangeShapeType="1"/>
            </p:cNvSpPr>
            <p:nvPr/>
          </p:nvSpPr>
          <p:spPr bwMode="auto">
            <a:xfrm flipH="1">
              <a:off x="1595" y="2021"/>
              <a:ext cx="646" cy="114"/>
            </a:xfrm>
            <a:prstGeom prst="line">
              <a:avLst/>
            </a:prstGeom>
            <a:noFill/>
            <a:ln w="25400">
              <a:solidFill>
                <a:srgbClr val="00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pic>
          <p:nvPicPr>
            <p:cNvPr id="39948"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3" y="3080"/>
              <a:ext cx="312" cy="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39949"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 y="3006"/>
              <a:ext cx="544" cy="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9950" name="AutoShape 14"/>
            <p:cNvSpPr>
              <a:spLocks/>
            </p:cNvSpPr>
            <p:nvPr/>
          </p:nvSpPr>
          <p:spPr bwMode="auto">
            <a:xfrm rot="10800000" flipH="1">
              <a:off x="1772" y="2456"/>
              <a:ext cx="586" cy="728"/>
            </a:xfrm>
            <a:custGeom>
              <a:avLst/>
              <a:gdLst/>
              <a:ahLst/>
              <a:cxnLst/>
              <a:rect l="0" t="0" r="r" b="b"/>
              <a:pathLst>
                <a:path w="10133" h="21600">
                  <a:moveTo>
                    <a:pt x="6148" y="21600"/>
                  </a:moveTo>
                  <a:cubicBezTo>
                    <a:pt x="1199" y="9913"/>
                    <a:pt x="21600" y="5412"/>
                    <a:pt x="0" y="0"/>
                  </a:cubicBezTo>
                </a:path>
              </a:pathLst>
            </a:custGeom>
            <a:noFill/>
            <a:ln w="76200">
              <a:solidFill>
                <a:srgbClr val="FD1C00"/>
              </a:solidFill>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9951" name="Group 15"/>
          <p:cNvGrpSpPr>
            <a:grpSpLocks/>
          </p:cNvGrpSpPr>
          <p:nvPr/>
        </p:nvGrpSpPr>
        <p:grpSpPr bwMode="auto">
          <a:xfrm>
            <a:off x="-210964" y="545827"/>
            <a:ext cx="5363394" cy="5419204"/>
            <a:chOff x="0" y="0"/>
            <a:chExt cx="4805" cy="4854"/>
          </a:xfrm>
        </p:grpSpPr>
        <p:pic>
          <p:nvPicPr>
            <p:cNvPr id="39952"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106096">
              <a:off x="389" y="364"/>
              <a:ext cx="2778" cy="2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9953" name="Rectangle 17"/>
            <p:cNvSpPr>
              <a:spLocks/>
            </p:cNvSpPr>
            <p:nvPr/>
          </p:nvSpPr>
          <p:spPr bwMode="auto">
            <a:xfrm>
              <a:off x="1717" y="1462"/>
              <a:ext cx="2304" cy="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b="1">
                  <a:solidFill>
                    <a:srgbClr val="001BFF"/>
                  </a:solidFill>
                  <a:latin typeface="Arial" charset="0"/>
                  <a:ea typeface="ＭＳ Ｐゴシック" charset="0"/>
                  <a:cs typeface="Arial" charset="0"/>
                  <a:sym typeface="Arial" charset="0"/>
                </a:rPr>
                <a:t>Rough endoplasmic reticulum</a:t>
              </a:r>
            </a:p>
            <a:p>
              <a:pPr marL="80364">
                <a:tabLst>
                  <a:tab pos="366104" algn="l"/>
                </a:tabLst>
                <a:defRPr/>
              </a:pPr>
              <a:r>
                <a:rPr lang="en-US" sz="1300">
                  <a:solidFill>
                    <a:srgbClr val="000000"/>
                  </a:solidFill>
                  <a:latin typeface="Arial" charset="0"/>
                  <a:ea typeface="ＭＳ Ｐゴシック" charset="0"/>
                  <a:cs typeface="Arial" charset="0"/>
                  <a:sym typeface="Arial" charset="0"/>
                </a:rPr>
                <a:t>Proteins destined for secretion are assembled by ribosomes attached to the rough ER.</a:t>
              </a:r>
            </a:p>
          </p:txBody>
        </p:sp>
        <p:sp>
          <p:nvSpPr>
            <p:cNvPr id="39954" name="Rectangle 18"/>
            <p:cNvSpPr>
              <a:spLocks/>
            </p:cNvSpPr>
            <p:nvPr/>
          </p:nvSpPr>
          <p:spPr bwMode="auto">
            <a:xfrm>
              <a:off x="3077" y="4414"/>
              <a:ext cx="944"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Ribosome</a:t>
              </a:r>
            </a:p>
          </p:txBody>
        </p:sp>
        <p:sp>
          <p:nvSpPr>
            <p:cNvPr id="39955" name="Rectangle 19"/>
            <p:cNvSpPr>
              <a:spLocks/>
            </p:cNvSpPr>
            <p:nvPr/>
          </p:nvSpPr>
          <p:spPr bwMode="auto">
            <a:xfrm>
              <a:off x="3861" y="3278"/>
              <a:ext cx="944" cy="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Membrane of rough ER</a:t>
              </a:r>
            </a:p>
          </p:txBody>
        </p:sp>
        <p:sp>
          <p:nvSpPr>
            <p:cNvPr id="39956" name="Rectangle 20"/>
            <p:cNvSpPr>
              <a:spLocks/>
            </p:cNvSpPr>
            <p:nvPr/>
          </p:nvSpPr>
          <p:spPr bwMode="auto">
            <a:xfrm>
              <a:off x="1901" y="4694"/>
              <a:ext cx="1808"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0000"/>
                  </a:solidFill>
                  <a:latin typeface="Arial" charset="0"/>
                  <a:ea typeface="ＭＳ Ｐゴシック" charset="0"/>
                  <a:cs typeface="Arial" charset="0"/>
                  <a:sym typeface="Arial" charset="0"/>
                </a:rPr>
                <a:t>Growing polypeptide chain</a:t>
              </a:r>
            </a:p>
          </p:txBody>
        </p:sp>
        <p:sp>
          <p:nvSpPr>
            <p:cNvPr id="39957" name="Rectangle 21"/>
            <p:cNvSpPr>
              <a:spLocks/>
            </p:cNvSpPr>
            <p:nvPr/>
          </p:nvSpPr>
          <p:spPr bwMode="auto">
            <a:xfrm>
              <a:off x="1197" y="3198"/>
              <a:ext cx="344" cy="344"/>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9958" name="Line 22"/>
            <p:cNvSpPr>
              <a:spLocks noChangeShapeType="1"/>
            </p:cNvSpPr>
            <p:nvPr/>
          </p:nvSpPr>
          <p:spPr bwMode="auto">
            <a:xfrm>
              <a:off x="1536" y="3537"/>
              <a:ext cx="471" cy="613"/>
            </a:xfrm>
            <a:prstGeom prst="line">
              <a:avLst/>
            </a:prstGeom>
            <a:noFill/>
            <a:ln w="381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9959" name="Line 23"/>
            <p:cNvSpPr>
              <a:spLocks noChangeShapeType="1"/>
            </p:cNvSpPr>
            <p:nvPr/>
          </p:nvSpPr>
          <p:spPr bwMode="auto">
            <a:xfrm flipH="1">
              <a:off x="1539" y="2639"/>
              <a:ext cx="499" cy="537"/>
            </a:xfrm>
            <a:prstGeom prst="line">
              <a:avLst/>
            </a:prstGeom>
            <a:noFill/>
            <a:ln w="381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pic>
          <p:nvPicPr>
            <p:cNvPr id="39960" name="Picture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49" y="2556"/>
              <a:ext cx="1640" cy="16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9961" name="Rectangle 25"/>
            <p:cNvSpPr>
              <a:spLocks/>
            </p:cNvSpPr>
            <p:nvPr/>
          </p:nvSpPr>
          <p:spPr bwMode="auto">
            <a:xfrm>
              <a:off x="2021" y="2574"/>
              <a:ext cx="776" cy="4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a:solidFill>
                    <a:srgbClr val="000000"/>
                  </a:solidFill>
                  <a:latin typeface="Arial" charset="0"/>
                  <a:ea typeface="ＭＳ Ｐゴシック" charset="0"/>
                  <a:cs typeface="Arial" charset="0"/>
                  <a:sym typeface="Arial" charset="0"/>
                </a:rPr>
                <a:t>Cisternal space</a:t>
              </a:r>
            </a:p>
          </p:txBody>
        </p:sp>
        <p:sp>
          <p:nvSpPr>
            <p:cNvPr id="39962" name="Line 26"/>
            <p:cNvSpPr>
              <a:spLocks noChangeShapeType="1"/>
            </p:cNvSpPr>
            <p:nvPr/>
          </p:nvSpPr>
          <p:spPr bwMode="auto">
            <a:xfrm>
              <a:off x="2334" y="3766"/>
              <a:ext cx="23" cy="886"/>
            </a:xfrm>
            <a:prstGeom prst="line">
              <a:avLst/>
            </a:prstGeom>
            <a:noFill/>
            <a:ln w="25400">
              <a:solidFill>
                <a:srgbClr val="00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9963" name="Line 27"/>
            <p:cNvSpPr>
              <a:spLocks noChangeShapeType="1"/>
            </p:cNvSpPr>
            <p:nvPr/>
          </p:nvSpPr>
          <p:spPr bwMode="auto">
            <a:xfrm>
              <a:off x="3342" y="3377"/>
              <a:ext cx="491" cy="0"/>
            </a:xfrm>
            <a:prstGeom prst="line">
              <a:avLst/>
            </a:prstGeom>
            <a:noFill/>
            <a:ln w="25400">
              <a:solidFill>
                <a:srgbClr val="00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9964" name="Line 28"/>
            <p:cNvSpPr>
              <a:spLocks noChangeShapeType="1"/>
            </p:cNvSpPr>
            <p:nvPr/>
          </p:nvSpPr>
          <p:spPr bwMode="auto">
            <a:xfrm>
              <a:off x="2237" y="914"/>
              <a:ext cx="0" cy="458"/>
            </a:xfrm>
            <a:prstGeom prst="line">
              <a:avLst/>
            </a:prstGeom>
            <a:noFill/>
            <a:ln w="25400">
              <a:solidFill>
                <a:srgbClr val="00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9965" name="Line 29"/>
            <p:cNvSpPr>
              <a:spLocks noChangeShapeType="1"/>
            </p:cNvSpPr>
            <p:nvPr/>
          </p:nvSpPr>
          <p:spPr bwMode="auto">
            <a:xfrm>
              <a:off x="3310" y="3894"/>
              <a:ext cx="0" cy="489"/>
            </a:xfrm>
            <a:prstGeom prst="line">
              <a:avLst/>
            </a:prstGeom>
            <a:noFill/>
            <a:ln w="25400">
              <a:solidFill>
                <a:srgbClr val="00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39966" name="Group 30"/>
          <p:cNvGrpSpPr>
            <a:grpSpLocks/>
          </p:cNvGrpSpPr>
          <p:nvPr/>
        </p:nvGrpSpPr>
        <p:grpSpPr bwMode="auto">
          <a:xfrm>
            <a:off x="4580930" y="1811611"/>
            <a:ext cx="1571625" cy="2075036"/>
            <a:chOff x="0" y="0"/>
            <a:chExt cx="1408" cy="1858"/>
          </a:xfrm>
        </p:grpSpPr>
        <p:pic>
          <p:nvPicPr>
            <p:cNvPr id="39967"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4" y="1110"/>
              <a:ext cx="544" cy="3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39968" name="Picture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5" y="1656"/>
              <a:ext cx="312" cy="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39969" name="Rectangle 33"/>
            <p:cNvSpPr>
              <a:spLocks/>
            </p:cNvSpPr>
            <p:nvPr/>
          </p:nvSpPr>
          <p:spPr bwMode="auto">
            <a:xfrm>
              <a:off x="16" y="1392"/>
              <a:ext cx="824" cy="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0000"/>
                  </a:solidFill>
                  <a:latin typeface="Arial" charset="0"/>
                  <a:ea typeface="ＭＳ Ｐゴシック" charset="0"/>
                  <a:cs typeface="Arial" charset="0"/>
                  <a:sym typeface="Arial" charset="0"/>
                </a:rPr>
                <a:t>Transport vesicles</a:t>
              </a:r>
            </a:p>
          </p:txBody>
        </p:sp>
        <p:sp>
          <p:nvSpPr>
            <p:cNvPr id="39970" name="AutoShape 34"/>
            <p:cNvSpPr>
              <a:spLocks/>
            </p:cNvSpPr>
            <p:nvPr/>
          </p:nvSpPr>
          <p:spPr bwMode="auto">
            <a:xfrm>
              <a:off x="800" y="1256"/>
              <a:ext cx="434" cy="475"/>
            </a:xfrm>
            <a:custGeom>
              <a:avLst/>
              <a:gdLst/>
              <a:ahLst/>
              <a:cxnLst/>
              <a:rect l="0" t="0" r="r" b="b"/>
              <a:pathLst>
                <a:path w="21600" h="21600">
                  <a:moveTo>
                    <a:pt x="20571" y="0"/>
                  </a:moveTo>
                  <a:lnTo>
                    <a:pt x="0" y="11739"/>
                  </a:lnTo>
                  <a:lnTo>
                    <a:pt x="21600" y="21600"/>
                  </a:lnTo>
                </a:path>
              </a:pathLst>
            </a:custGeom>
            <a:noFill/>
            <a:ln w="25400">
              <a:solidFill>
                <a:srgbClr val="000000"/>
              </a:solidFill>
              <a:miter lim="800000"/>
              <a:headEnd type="oval" w="med" len="med"/>
              <a:tailEnd type="oval"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39971" name="AutoShape 35"/>
            <p:cNvSpPr>
              <a:spLocks/>
            </p:cNvSpPr>
            <p:nvPr/>
          </p:nvSpPr>
          <p:spPr bwMode="auto">
            <a:xfrm>
              <a:off x="0" y="0"/>
              <a:ext cx="1024" cy="891"/>
            </a:xfrm>
            <a:custGeom>
              <a:avLst/>
              <a:gdLst/>
              <a:ahLst/>
              <a:cxnLst/>
              <a:rect l="0" t="0" r="r" b="b"/>
              <a:pathLst>
                <a:path w="21600" h="21600">
                  <a:moveTo>
                    <a:pt x="0" y="0"/>
                  </a:moveTo>
                  <a:cubicBezTo>
                    <a:pt x="10091" y="5933"/>
                    <a:pt x="15829" y="12448"/>
                    <a:pt x="21600" y="21600"/>
                  </a:cubicBezTo>
                </a:path>
              </a:pathLst>
            </a:custGeom>
            <a:noFill/>
            <a:ln w="76200">
              <a:solidFill>
                <a:srgbClr val="FD1C00"/>
              </a:solidFill>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Tree>
    <p:extLst>
      <p:ext uri="{BB962C8B-B14F-4D97-AF65-F5344CB8AC3E}">
        <p14:creationId xmlns:p14="http://schemas.microsoft.com/office/powerpoint/2010/main" val="3934731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995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3993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3996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399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10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5715000" y="-8929"/>
            <a:ext cx="3402211" cy="33653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88419" name="Rectangle 1027"/>
          <p:cNvSpPr>
            <a:spLocks noGrp="1" noChangeArrowheads="1"/>
          </p:cNvSpPr>
          <p:nvPr>
            <p:ph type="title"/>
          </p:nvPr>
        </p:nvSpPr>
        <p:spPr>
          <a:xfrm>
            <a:off x="-17859" y="-8930"/>
            <a:ext cx="6170414" cy="812602"/>
          </a:xfrm>
        </p:spPr>
        <p:txBody>
          <a:bodyPr anchor="b"/>
          <a:lstStyle/>
          <a:p>
            <a:pPr>
              <a:tabLst>
                <a:tab pos="669703" algn="l"/>
              </a:tabLst>
              <a:defRPr/>
            </a:pPr>
            <a:r>
              <a:rPr lang="en-US" smtClean="0"/>
              <a:t>Lipid Synthesis</a:t>
            </a:r>
          </a:p>
        </p:txBody>
      </p:sp>
      <p:sp>
        <p:nvSpPr>
          <p:cNvPr id="188420" name="Rectangle 1028"/>
          <p:cNvSpPr>
            <a:spLocks noGrp="1" noChangeArrowheads="1"/>
          </p:cNvSpPr>
          <p:nvPr>
            <p:ph type="body" idx="1"/>
          </p:nvPr>
        </p:nvSpPr>
        <p:spPr>
          <a:xfrm>
            <a:off x="330398" y="1214438"/>
            <a:ext cx="5429250" cy="5080992"/>
          </a:xfrm>
        </p:spPr>
        <p:txBody>
          <a:bodyPr>
            <a:normAutofit fontScale="62500" lnSpcReduction="20000"/>
          </a:bodyPr>
          <a:lstStyle/>
          <a:p>
            <a:pPr>
              <a:lnSpc>
                <a:spcPts val="2250"/>
              </a:lnSpc>
              <a:spcBef>
                <a:spcPct val="0"/>
              </a:spcBef>
              <a:spcAft>
                <a:spcPts val="703"/>
              </a:spcAft>
              <a:buSzPct val="130000"/>
              <a:buBlip>
                <a:blip r:embed="rId4"/>
              </a:buBlip>
              <a:tabLst>
                <a:tab pos="721047" algn="l"/>
                <a:tab pos="1045853" algn="l"/>
                <a:tab pos="721047" algn="l"/>
                <a:tab pos="721047" algn="l"/>
                <a:tab pos="1045853" algn="l"/>
                <a:tab pos="1155238" algn="l"/>
                <a:tab pos="1045853" algn="l"/>
                <a:tab pos="1155238" algn="l"/>
              </a:tabLst>
              <a:defRPr/>
            </a:pPr>
            <a:r>
              <a:rPr lang="en-US" smtClean="0"/>
              <a:t>The </a:t>
            </a:r>
            <a:r>
              <a:rPr lang="en-US" b="1" smtClean="0">
                <a:solidFill>
                  <a:srgbClr val="001BFF"/>
                </a:solidFill>
              </a:rPr>
              <a:t>smooth endoplasmic reticulum</a:t>
            </a:r>
            <a:r>
              <a:rPr lang="en-US" smtClean="0"/>
              <a:t> is the site of </a:t>
            </a:r>
            <a:r>
              <a:rPr lang="en-US" b="1" smtClean="0">
                <a:solidFill>
                  <a:srgbClr val="001BFF"/>
                </a:solidFill>
              </a:rPr>
              <a:t>lipid synthesis</a:t>
            </a:r>
            <a:r>
              <a:rPr lang="en-US" smtClean="0"/>
              <a:t> in the cell. </a:t>
            </a:r>
          </a:p>
          <a:p>
            <a:pPr lvl="1">
              <a:lnSpc>
                <a:spcPts val="1969"/>
              </a:lnSpc>
              <a:spcBef>
                <a:spcPct val="0"/>
              </a:spcBef>
              <a:spcAft>
                <a:spcPts val="1406"/>
              </a:spcAft>
              <a:buSzPct val="120000"/>
              <a:buBlip>
                <a:blip r:embed="rId5"/>
              </a:buBlip>
              <a:tabLst>
                <a:tab pos="721047" algn="l"/>
                <a:tab pos="1045853" algn="l"/>
                <a:tab pos="721047" algn="l"/>
                <a:tab pos="721047" algn="l"/>
                <a:tab pos="1045853" algn="l"/>
                <a:tab pos="1155238" algn="l"/>
                <a:tab pos="1045853" algn="l"/>
                <a:tab pos="1155238" algn="l"/>
              </a:tabLst>
              <a:defRPr/>
            </a:pPr>
            <a:r>
              <a:rPr lang="en-US" smtClean="0"/>
              <a:t>The smooth ER produces fats, phospholipids and steroids.</a:t>
            </a:r>
          </a:p>
          <a:p>
            <a:pPr>
              <a:lnSpc>
                <a:spcPts val="2250"/>
              </a:lnSpc>
              <a:spcBef>
                <a:spcPct val="0"/>
              </a:spcBef>
              <a:spcAft>
                <a:spcPts val="1406"/>
              </a:spcAft>
              <a:buSzPct val="130000"/>
              <a:buBlip>
                <a:blip r:embed="rId4"/>
              </a:buBlip>
              <a:tabLst>
                <a:tab pos="721047" algn="l"/>
                <a:tab pos="1045853" algn="l"/>
                <a:tab pos="721047" algn="l"/>
                <a:tab pos="721047" algn="l"/>
                <a:tab pos="1045853" algn="l"/>
                <a:tab pos="1155238" algn="l"/>
                <a:tab pos="1045853" algn="l"/>
                <a:tab pos="1155238" algn="l"/>
              </a:tabLst>
              <a:defRPr/>
            </a:pPr>
            <a:r>
              <a:rPr lang="en-US" smtClean="0"/>
              <a:t>Unlike rough ER, smooth ER </a:t>
            </a:r>
            <a:r>
              <a:rPr lang="en-US" b="1" smtClean="0">
                <a:solidFill>
                  <a:srgbClr val="001BFF"/>
                </a:solidFill>
              </a:rPr>
              <a:t>lacks ribosomes</a:t>
            </a:r>
            <a:r>
              <a:rPr lang="en-US" smtClean="0"/>
              <a:t> (hence its name).</a:t>
            </a:r>
          </a:p>
          <a:p>
            <a:pPr>
              <a:lnSpc>
                <a:spcPts val="2250"/>
              </a:lnSpc>
              <a:spcBef>
                <a:spcPct val="0"/>
              </a:spcBef>
              <a:spcAft>
                <a:spcPts val="703"/>
              </a:spcAft>
              <a:buSzPct val="130000"/>
              <a:buBlip>
                <a:blip r:embed="rId4"/>
              </a:buBlip>
              <a:tabLst>
                <a:tab pos="721047" algn="l"/>
                <a:tab pos="1045853" algn="l"/>
                <a:tab pos="721047" algn="l"/>
                <a:tab pos="721047" algn="l"/>
                <a:tab pos="1045853" algn="l"/>
                <a:tab pos="1155238" algn="l"/>
                <a:tab pos="1045853" algn="l"/>
                <a:tab pos="1155238" algn="l"/>
              </a:tabLst>
              <a:defRPr/>
            </a:pPr>
            <a:r>
              <a:rPr lang="en-US" smtClean="0"/>
              <a:t>Important synthesis products include:</a:t>
            </a:r>
          </a:p>
          <a:p>
            <a:pPr lvl="1">
              <a:lnSpc>
                <a:spcPts val="1969"/>
              </a:lnSpc>
              <a:spcBef>
                <a:spcPct val="0"/>
              </a:spcBef>
              <a:spcAft>
                <a:spcPts val="1406"/>
              </a:spcAft>
              <a:buSzPct val="120000"/>
              <a:buBlip>
                <a:blip r:embed="rId5"/>
              </a:buBlip>
              <a:tabLst>
                <a:tab pos="721047" algn="l"/>
                <a:tab pos="1045853" algn="l"/>
                <a:tab pos="721047" algn="l"/>
                <a:tab pos="721047" algn="l"/>
                <a:tab pos="1045853" algn="l"/>
                <a:tab pos="1155238" algn="l"/>
                <a:tab pos="1045853" algn="l"/>
                <a:tab pos="1155238" algn="l"/>
              </a:tabLst>
              <a:defRPr/>
            </a:pPr>
            <a:r>
              <a:rPr lang="en-US" b="1" smtClean="0">
                <a:solidFill>
                  <a:srgbClr val="001BFF"/>
                </a:solidFill>
              </a:rPr>
              <a:t>Sex hormones</a:t>
            </a:r>
            <a:r>
              <a:rPr lang="en-US" smtClean="0"/>
              <a:t> (e.g. testosterone and estrogen).</a:t>
            </a:r>
          </a:p>
          <a:p>
            <a:pPr lvl="2">
              <a:lnSpc>
                <a:spcPts val="1969"/>
              </a:lnSpc>
              <a:spcBef>
                <a:spcPct val="0"/>
              </a:spcBef>
              <a:spcAft>
                <a:spcPts val="1406"/>
              </a:spcAft>
              <a:buSzPct val="90000"/>
              <a:buBlip>
                <a:blip r:embed="rId6"/>
              </a:buBlip>
              <a:tabLst>
                <a:tab pos="721047" algn="l"/>
                <a:tab pos="1045853" algn="l"/>
                <a:tab pos="721047" algn="l"/>
                <a:tab pos="721047" algn="l"/>
                <a:tab pos="1045853" algn="l"/>
                <a:tab pos="1155238" algn="l"/>
                <a:tab pos="1045853" algn="l"/>
                <a:tab pos="1155238" algn="l"/>
              </a:tabLst>
              <a:defRPr/>
            </a:pPr>
            <a:r>
              <a:rPr lang="en-US" smtClean="0"/>
              <a:t>Smooth ER is abundant in cells that secrete these products (testes and ovaries). </a:t>
            </a:r>
          </a:p>
          <a:p>
            <a:pPr lvl="1">
              <a:lnSpc>
                <a:spcPts val="1969"/>
              </a:lnSpc>
              <a:spcBef>
                <a:spcPct val="0"/>
              </a:spcBef>
              <a:spcAft>
                <a:spcPts val="1406"/>
              </a:spcAft>
              <a:buSzPct val="120000"/>
              <a:buBlip>
                <a:blip r:embed="rId5"/>
              </a:buBlip>
              <a:tabLst>
                <a:tab pos="721047" algn="l"/>
                <a:tab pos="1045853" algn="l"/>
                <a:tab pos="721047" algn="l"/>
                <a:tab pos="721047" algn="l"/>
                <a:tab pos="1045853" algn="l"/>
                <a:tab pos="1155238" algn="l"/>
                <a:tab pos="1045853" algn="l"/>
                <a:tab pos="1155238" algn="l"/>
              </a:tabLst>
              <a:defRPr/>
            </a:pPr>
            <a:r>
              <a:rPr lang="en-US" b="1" smtClean="0">
                <a:solidFill>
                  <a:srgbClr val="001BFF"/>
                </a:solidFill>
              </a:rPr>
              <a:t>Steroid hormones</a:t>
            </a:r>
            <a:r>
              <a:rPr lang="en-US" smtClean="0"/>
              <a:t> (e.g. cortisol) produced by the adrenal glands.</a:t>
            </a:r>
          </a:p>
          <a:p>
            <a:pPr lvl="2">
              <a:lnSpc>
                <a:spcPts val="1969"/>
              </a:lnSpc>
              <a:spcBef>
                <a:spcPct val="0"/>
              </a:spcBef>
              <a:spcAft>
                <a:spcPts val="1406"/>
              </a:spcAft>
              <a:buSzPct val="90000"/>
              <a:buBlip>
                <a:blip r:embed="rId6"/>
              </a:buBlip>
              <a:tabLst>
                <a:tab pos="721047" algn="l"/>
                <a:tab pos="1045853" algn="l"/>
                <a:tab pos="721047" algn="l"/>
                <a:tab pos="721047" algn="l"/>
                <a:tab pos="1045853" algn="l"/>
                <a:tab pos="1155238" algn="l"/>
                <a:tab pos="1045853" algn="l"/>
                <a:tab pos="1155238" algn="l"/>
              </a:tabLst>
              <a:defRPr/>
            </a:pPr>
            <a:r>
              <a:rPr lang="en-US" smtClean="0"/>
              <a:t>Cortisol plays an important role in regulating blood pressure and cardiovascular activity.</a:t>
            </a:r>
          </a:p>
        </p:txBody>
      </p:sp>
      <p:sp>
        <p:nvSpPr>
          <p:cNvPr id="188421" name="Line 1029"/>
          <p:cNvSpPr>
            <a:spLocks noChangeShapeType="1"/>
          </p:cNvSpPr>
          <p:nvPr/>
        </p:nvSpPr>
        <p:spPr bwMode="auto">
          <a:xfrm flipH="1">
            <a:off x="7983141" y="1875234"/>
            <a:ext cx="64740" cy="352723"/>
          </a:xfrm>
          <a:prstGeom prst="line">
            <a:avLst/>
          </a:prstGeom>
          <a:noFill/>
          <a:ln w="762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
        <p:nvSpPr>
          <p:cNvPr id="188422" name="Line 1030"/>
          <p:cNvSpPr>
            <a:spLocks noChangeShapeType="1"/>
          </p:cNvSpPr>
          <p:nvPr/>
        </p:nvSpPr>
        <p:spPr bwMode="auto">
          <a:xfrm flipH="1">
            <a:off x="7072313" y="642938"/>
            <a:ext cx="252264" cy="334863"/>
          </a:xfrm>
          <a:prstGeom prst="line">
            <a:avLst/>
          </a:prstGeom>
          <a:noFill/>
          <a:ln w="762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grpSp>
        <p:nvGrpSpPr>
          <p:cNvPr id="188423" name="Group 1031"/>
          <p:cNvGrpSpPr>
            <a:grpSpLocks/>
          </p:cNvGrpSpPr>
          <p:nvPr/>
        </p:nvGrpSpPr>
        <p:grpSpPr bwMode="auto">
          <a:xfrm>
            <a:off x="5429250" y="3062883"/>
            <a:ext cx="3446859" cy="3268266"/>
            <a:chOff x="0" y="0"/>
            <a:chExt cx="3088" cy="2928"/>
          </a:xfrm>
        </p:grpSpPr>
        <p:pic>
          <p:nvPicPr>
            <p:cNvPr id="188424" name="Picture 10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948" cy="26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88425" name="Rectangle 1033"/>
            <p:cNvSpPr>
              <a:spLocks/>
            </p:cNvSpPr>
            <p:nvPr/>
          </p:nvSpPr>
          <p:spPr bwMode="auto">
            <a:xfrm>
              <a:off x="1072" y="2600"/>
              <a:ext cx="2016" cy="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a:solidFill>
                    <a:srgbClr val="001BFF"/>
                  </a:solidFill>
                  <a:latin typeface="Arial" charset="0"/>
                  <a:ea typeface="ＭＳ Ｐゴシック" charset="0"/>
                  <a:cs typeface="Arial" charset="0"/>
                  <a:sym typeface="Arial" charset="0"/>
                </a:rPr>
                <a:t>A 3D space filling model of the steroid hormone </a:t>
              </a:r>
              <a:r>
                <a:rPr lang="en-US" sz="1300" b="1">
                  <a:solidFill>
                    <a:srgbClr val="001BFF"/>
                  </a:solidFill>
                  <a:latin typeface="Arial" charset="0"/>
                  <a:ea typeface="ＭＳ Ｐゴシック" charset="0"/>
                  <a:cs typeface="Arial" charset="0"/>
                  <a:sym typeface="Arial" charset="0"/>
                </a:rPr>
                <a:t>cortisol</a:t>
              </a:r>
              <a:r>
                <a:rPr lang="en-US" sz="1300">
                  <a:solidFill>
                    <a:srgbClr val="001BFF"/>
                  </a:solidFill>
                  <a:latin typeface="Arial" charset="0"/>
                  <a:ea typeface="ＭＳ Ｐゴシック" charset="0"/>
                  <a:cs typeface="Arial" charset="0"/>
                  <a:sym typeface="Arial" charset="0"/>
                </a:rPr>
                <a:t>.</a:t>
              </a:r>
            </a:p>
          </p:txBody>
        </p:sp>
      </p:grpSp>
    </p:spTree>
    <p:extLst>
      <p:ext uri="{BB962C8B-B14F-4D97-AF65-F5344CB8AC3E}">
        <p14:creationId xmlns:p14="http://schemas.microsoft.com/office/powerpoint/2010/main" val="1213593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842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842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8842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88420">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88420">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88420">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88420">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499"/>
                                          </p:stCondLst>
                                        </p:cTn>
                                        <p:tgtEl>
                                          <p:spTgt spid="18842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8842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0" grpId="0" build="p" bldLvl="5"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9442" name="Picture 10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350124" y="26789"/>
            <a:ext cx="2858617" cy="27827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5400000" algn="ctr" rotWithShape="0">
                    <a:schemeClr val="bg2">
                      <a:alpha val="50000"/>
                    </a:schemeClr>
                  </a:outerShdw>
                </a:effectLst>
              </a14:hiddenEffects>
            </a:ext>
          </a:extLst>
        </p:spPr>
      </p:pic>
      <p:sp>
        <p:nvSpPr>
          <p:cNvPr id="189443" name="Rectangle 1027"/>
          <p:cNvSpPr>
            <a:spLocks noGrp="1" noChangeArrowheads="1"/>
          </p:cNvSpPr>
          <p:nvPr>
            <p:ph type="title"/>
          </p:nvPr>
        </p:nvSpPr>
        <p:spPr>
          <a:xfrm>
            <a:off x="-8930" y="-8930"/>
            <a:ext cx="7268766" cy="812602"/>
          </a:xfrm>
        </p:spPr>
        <p:txBody>
          <a:bodyPr anchor="b"/>
          <a:lstStyle/>
          <a:p>
            <a:pPr>
              <a:tabLst>
                <a:tab pos="669703" algn="l"/>
              </a:tabLst>
              <a:defRPr/>
            </a:pPr>
            <a:r>
              <a:rPr lang="en-US" smtClean="0"/>
              <a:t>Autolysis</a:t>
            </a:r>
          </a:p>
        </p:txBody>
      </p:sp>
      <p:sp>
        <p:nvSpPr>
          <p:cNvPr id="189444" name="Rectangle 1028"/>
          <p:cNvSpPr>
            <a:spLocks noGrp="1" noChangeArrowheads="1"/>
          </p:cNvSpPr>
          <p:nvPr>
            <p:ph type="body" idx="1"/>
          </p:nvPr>
        </p:nvSpPr>
        <p:spPr>
          <a:xfrm>
            <a:off x="294680" y="973336"/>
            <a:ext cx="6000750" cy="4295180"/>
          </a:xfrm>
        </p:spPr>
        <p:txBody>
          <a:bodyPr/>
          <a:lstStyle/>
          <a:p>
            <a:pPr>
              <a:lnSpc>
                <a:spcPts val="2250"/>
              </a:lnSpc>
              <a:spcBef>
                <a:spcPct val="0"/>
              </a:spcBef>
              <a:spcAft>
                <a:spcPts val="703"/>
              </a:spcAft>
              <a:buSzPct val="130000"/>
              <a:buBlip>
                <a:blip r:embed="rId4"/>
              </a:buBlip>
              <a:tabLst>
                <a:tab pos="721047" algn="l"/>
                <a:tab pos="1045853" algn="l"/>
                <a:tab pos="1045853" algn="l"/>
                <a:tab pos="1045853" algn="l"/>
                <a:tab pos="721047" algn="l"/>
                <a:tab pos="721047" algn="l"/>
              </a:tabLst>
              <a:defRPr/>
            </a:pPr>
            <a:r>
              <a:rPr lang="en-US" sz="1500" b="1">
                <a:solidFill>
                  <a:srgbClr val="001BFF"/>
                </a:solidFill>
              </a:rPr>
              <a:t>Lysosomes</a:t>
            </a:r>
            <a:r>
              <a:rPr lang="en-US" sz="1500"/>
              <a:t>  are specialized organelles containing </a:t>
            </a:r>
            <a:r>
              <a:rPr lang="en-US" sz="1500" b="1">
                <a:solidFill>
                  <a:srgbClr val="001BFF"/>
                </a:solidFill>
              </a:rPr>
              <a:t>hydrolytic enzymes</a:t>
            </a:r>
            <a:r>
              <a:rPr lang="en-US" sz="1500"/>
              <a:t> enclosed within a single membrane. They are responsible for:</a:t>
            </a:r>
          </a:p>
          <a:p>
            <a:pPr lvl="1">
              <a:lnSpc>
                <a:spcPts val="1969"/>
              </a:lnSpc>
              <a:spcBef>
                <a:spcPct val="0"/>
              </a:spcBef>
              <a:spcAft>
                <a:spcPts val="1406"/>
              </a:spcAft>
              <a:buSzPct val="120000"/>
              <a:buBlip>
                <a:blip r:embed="rId5"/>
              </a:buBlip>
              <a:tabLst>
                <a:tab pos="721047" algn="l"/>
                <a:tab pos="1045853" algn="l"/>
                <a:tab pos="1045853" algn="l"/>
                <a:tab pos="1045853" algn="l"/>
                <a:tab pos="721047" algn="l"/>
                <a:tab pos="721047" algn="l"/>
              </a:tabLst>
              <a:defRPr/>
            </a:pPr>
            <a:r>
              <a:rPr lang="en-US" sz="1400"/>
              <a:t>intracellular digestion of macromolecules</a:t>
            </a:r>
          </a:p>
          <a:p>
            <a:pPr lvl="1">
              <a:lnSpc>
                <a:spcPts val="1969"/>
              </a:lnSpc>
              <a:spcBef>
                <a:spcPct val="0"/>
              </a:spcBef>
              <a:spcAft>
                <a:spcPts val="1406"/>
              </a:spcAft>
              <a:buSzPct val="120000"/>
              <a:buBlip>
                <a:blip r:embed="rId5"/>
              </a:buBlip>
              <a:tabLst>
                <a:tab pos="721047" algn="l"/>
                <a:tab pos="1045853" algn="l"/>
                <a:tab pos="1045853" algn="l"/>
                <a:tab pos="1045853" algn="l"/>
                <a:tab pos="721047" algn="l"/>
                <a:tab pos="721047" algn="l"/>
              </a:tabLst>
              <a:defRPr/>
            </a:pPr>
            <a:r>
              <a:rPr lang="en-US" sz="1400"/>
              <a:t>recycling of cellular components (autophagy)</a:t>
            </a:r>
          </a:p>
          <a:p>
            <a:pPr lvl="1">
              <a:lnSpc>
                <a:spcPts val="1969"/>
              </a:lnSpc>
              <a:spcBef>
                <a:spcPct val="0"/>
              </a:spcBef>
              <a:spcAft>
                <a:spcPts val="1406"/>
              </a:spcAft>
              <a:buSzPct val="120000"/>
              <a:buBlip>
                <a:blip r:embed="rId5"/>
              </a:buBlip>
              <a:tabLst>
                <a:tab pos="721047" algn="l"/>
                <a:tab pos="1045853" algn="l"/>
                <a:tab pos="1045853" algn="l"/>
                <a:tab pos="1045853" algn="l"/>
                <a:tab pos="721047" algn="l"/>
                <a:tab pos="721047" algn="l"/>
              </a:tabLst>
              <a:defRPr/>
            </a:pPr>
            <a:r>
              <a:rPr lang="en-US" sz="1400" b="1">
                <a:solidFill>
                  <a:srgbClr val="001BFF"/>
                </a:solidFill>
              </a:rPr>
              <a:t>autolysis</a:t>
            </a:r>
            <a:r>
              <a:rPr lang="en-US" sz="1400"/>
              <a:t>, the enzymatic self digestion of the cell itself</a:t>
            </a:r>
          </a:p>
          <a:p>
            <a:pPr>
              <a:lnSpc>
                <a:spcPts val="2250"/>
              </a:lnSpc>
              <a:spcBef>
                <a:spcPct val="0"/>
              </a:spcBef>
              <a:spcAft>
                <a:spcPts val="1406"/>
              </a:spcAft>
              <a:buSzPct val="130000"/>
              <a:buBlip>
                <a:blip r:embed="rId4"/>
              </a:buBlip>
              <a:tabLst>
                <a:tab pos="721047" algn="l"/>
                <a:tab pos="1045853" algn="l"/>
                <a:tab pos="1045853" algn="l"/>
                <a:tab pos="1045853" algn="l"/>
                <a:tab pos="721047" algn="l"/>
                <a:tab pos="721047" algn="l"/>
              </a:tabLst>
              <a:defRPr/>
            </a:pPr>
            <a:r>
              <a:rPr lang="en-US" sz="1500"/>
              <a:t>Autolysis is usually prevented because the enzymes are enclosed within the lysosome membrane.</a:t>
            </a:r>
          </a:p>
          <a:p>
            <a:pPr>
              <a:lnSpc>
                <a:spcPts val="2250"/>
              </a:lnSpc>
              <a:spcBef>
                <a:spcPct val="0"/>
              </a:spcBef>
              <a:spcAft>
                <a:spcPts val="1406"/>
              </a:spcAft>
              <a:buSzPct val="130000"/>
              <a:buBlip>
                <a:blip r:embed="rId4"/>
              </a:buBlip>
              <a:tabLst>
                <a:tab pos="721047" algn="l"/>
                <a:tab pos="1045853" algn="l"/>
                <a:tab pos="1045853" algn="l"/>
                <a:tab pos="1045853" algn="l"/>
                <a:tab pos="721047" algn="l"/>
                <a:tab pos="721047" algn="l"/>
              </a:tabLst>
              <a:defRPr/>
            </a:pPr>
            <a:r>
              <a:rPr lang="en-US" sz="1500"/>
              <a:t>Autolysis is important in the development of some organisms. During </a:t>
            </a:r>
            <a:r>
              <a:rPr lang="en-US" sz="1500" b="1">
                <a:solidFill>
                  <a:srgbClr val="001BFF"/>
                </a:solidFill>
              </a:rPr>
              <a:t>metamorphosis</a:t>
            </a:r>
            <a:r>
              <a:rPr lang="en-US" sz="1500"/>
              <a:t> in frogs,</a:t>
            </a:r>
            <a:br>
              <a:rPr lang="en-US" sz="1500"/>
            </a:br>
            <a:r>
              <a:rPr lang="en-US" sz="1500"/>
              <a:t>lysosomes destroy the cells of the froglet tail</a:t>
            </a:r>
            <a:br>
              <a:rPr lang="en-US" sz="1500"/>
            </a:br>
            <a:r>
              <a:rPr lang="en-US" sz="1500"/>
              <a:t>resulting in a tail-less adult.</a:t>
            </a:r>
          </a:p>
        </p:txBody>
      </p:sp>
      <p:grpSp>
        <p:nvGrpSpPr>
          <p:cNvPr id="189445" name="Group 1029"/>
          <p:cNvGrpSpPr>
            <a:grpSpLocks/>
          </p:cNvGrpSpPr>
          <p:nvPr/>
        </p:nvGrpSpPr>
        <p:grpSpPr bwMode="auto">
          <a:xfrm>
            <a:off x="445369" y="5464969"/>
            <a:ext cx="3027164" cy="1057052"/>
            <a:chOff x="0" y="0"/>
            <a:chExt cx="2712" cy="947"/>
          </a:xfrm>
        </p:grpSpPr>
        <p:sp>
          <p:nvSpPr>
            <p:cNvPr id="189446" name="Rectangle 1030"/>
            <p:cNvSpPr>
              <a:spLocks/>
            </p:cNvSpPr>
            <p:nvPr/>
          </p:nvSpPr>
          <p:spPr bwMode="auto">
            <a:xfrm>
              <a:off x="1424" y="768"/>
              <a:ext cx="563"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1300" b="1">
                  <a:solidFill>
                    <a:srgbClr val="001BFF"/>
                  </a:solidFill>
                  <a:latin typeface="Arial" charset="0"/>
                  <a:ea typeface="ＭＳ Ｐゴシック" charset="0"/>
                  <a:cs typeface="Arial" charset="0"/>
                  <a:sym typeface="Arial" charset="0"/>
                </a:rPr>
                <a:t>Tadpole</a:t>
              </a:r>
            </a:p>
          </p:txBody>
        </p:sp>
        <p:pic>
          <p:nvPicPr>
            <p:cNvPr id="189447" name="Picture 10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712" cy="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grpSp>
        <p:nvGrpSpPr>
          <p:cNvPr id="189448" name="Group 1032"/>
          <p:cNvGrpSpPr>
            <a:grpSpLocks/>
          </p:cNvGrpSpPr>
          <p:nvPr/>
        </p:nvGrpSpPr>
        <p:grpSpPr bwMode="auto">
          <a:xfrm>
            <a:off x="6232922" y="2669977"/>
            <a:ext cx="2834060" cy="2644304"/>
            <a:chOff x="0" y="0"/>
            <a:chExt cx="2539" cy="2369"/>
          </a:xfrm>
        </p:grpSpPr>
        <p:pic>
          <p:nvPicPr>
            <p:cNvPr id="189449" name="Picture 10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539" cy="1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89450" name="Rectangle 1034"/>
            <p:cNvSpPr>
              <a:spLocks/>
            </p:cNvSpPr>
            <p:nvPr/>
          </p:nvSpPr>
          <p:spPr bwMode="auto">
            <a:xfrm>
              <a:off x="328" y="1696"/>
              <a:ext cx="1368" cy="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defRPr/>
              </a:pPr>
              <a:r>
                <a:rPr lang="en-US" sz="1300" b="1">
                  <a:solidFill>
                    <a:srgbClr val="001BFF"/>
                  </a:solidFill>
                  <a:latin typeface="Arial" charset="0"/>
                  <a:ea typeface="ＭＳ Ｐゴシック" charset="0"/>
                  <a:cs typeface="Arial" charset="0"/>
                  <a:sym typeface="Arial" charset="0"/>
                </a:rPr>
                <a:t>Frog</a:t>
              </a:r>
              <a:r>
                <a:rPr lang="en-US" sz="1300">
                  <a:solidFill>
                    <a:srgbClr val="001BFF"/>
                  </a:solidFill>
                  <a:latin typeface="Arial" charset="0"/>
                  <a:ea typeface="ＭＳ Ｐゴシック" charset="0"/>
                  <a:cs typeface="Arial" charset="0"/>
                  <a:sym typeface="Arial" charset="0"/>
                </a:rPr>
                <a:t> </a:t>
              </a:r>
              <a:br>
                <a:rPr lang="en-US" sz="1300">
                  <a:solidFill>
                    <a:srgbClr val="001BFF"/>
                  </a:solidFill>
                  <a:latin typeface="Arial" charset="0"/>
                  <a:ea typeface="ＭＳ Ｐゴシック" charset="0"/>
                  <a:cs typeface="Arial" charset="0"/>
                  <a:sym typeface="Arial" charset="0"/>
                </a:rPr>
              </a:br>
              <a:r>
                <a:rPr lang="en-US" sz="1300">
                  <a:solidFill>
                    <a:srgbClr val="001BFF"/>
                  </a:solidFill>
                  <a:latin typeface="Arial" charset="0"/>
                  <a:ea typeface="ＭＳ Ｐゴシック" charset="0"/>
                  <a:cs typeface="Arial" charset="0"/>
                  <a:sym typeface="Arial" charset="0"/>
                </a:rPr>
                <a:t>(autolysis complete)</a:t>
              </a:r>
            </a:p>
          </p:txBody>
        </p:sp>
        <p:sp>
          <p:nvSpPr>
            <p:cNvPr id="189451" name="AutoShape 1035"/>
            <p:cNvSpPr>
              <a:spLocks/>
            </p:cNvSpPr>
            <p:nvPr/>
          </p:nvSpPr>
          <p:spPr bwMode="auto">
            <a:xfrm>
              <a:off x="1593" y="1376"/>
              <a:ext cx="404" cy="993"/>
            </a:xfrm>
            <a:custGeom>
              <a:avLst/>
              <a:gdLst/>
              <a:ahLst/>
              <a:cxnLst/>
              <a:rect l="0" t="0" r="r" b="b"/>
              <a:pathLst>
                <a:path w="17074" h="21600">
                  <a:moveTo>
                    <a:pt x="14493" y="0"/>
                  </a:moveTo>
                  <a:cubicBezTo>
                    <a:pt x="21600" y="11658"/>
                    <a:pt x="13139" y="18271"/>
                    <a:pt x="0" y="21600"/>
                  </a:cubicBezTo>
                </a:path>
              </a:pathLst>
            </a:custGeom>
            <a:noFill/>
            <a:ln w="101600">
              <a:solidFill>
                <a:srgbClr val="FD1C00"/>
              </a:solidFill>
              <a:miter lim="800000"/>
              <a:headEnd type="stealth" w="med" len="me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189452" name="Group 1036"/>
          <p:cNvGrpSpPr>
            <a:grpSpLocks/>
          </p:cNvGrpSpPr>
          <p:nvPr/>
        </p:nvGrpSpPr>
        <p:grpSpPr bwMode="auto">
          <a:xfrm>
            <a:off x="3137670" y="5016252"/>
            <a:ext cx="5143497" cy="1678781"/>
            <a:chOff x="0" y="0"/>
            <a:chExt cx="4607" cy="1504"/>
          </a:xfrm>
        </p:grpSpPr>
        <p:sp>
          <p:nvSpPr>
            <p:cNvPr id="189453" name="Rectangle 1037"/>
            <p:cNvSpPr>
              <a:spLocks/>
            </p:cNvSpPr>
            <p:nvPr/>
          </p:nvSpPr>
          <p:spPr bwMode="auto">
            <a:xfrm>
              <a:off x="3138" y="1129"/>
              <a:ext cx="1469" cy="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tabLst>
                  <a:tab pos="366104" algn="l"/>
                </a:tabLst>
                <a:defRPr/>
              </a:pPr>
              <a:r>
                <a:rPr lang="en-US" sz="1300" b="1">
                  <a:solidFill>
                    <a:srgbClr val="001BFF"/>
                  </a:solidFill>
                  <a:latin typeface="Arial" charset="0"/>
                  <a:ea typeface="ＭＳ Ｐゴシック" charset="0"/>
                  <a:cs typeface="Arial" charset="0"/>
                  <a:sym typeface="Arial" charset="0"/>
                </a:rPr>
                <a:t>Froglet</a:t>
              </a:r>
              <a:r>
                <a:rPr lang="en-US" sz="1300">
                  <a:solidFill>
                    <a:srgbClr val="001BFF"/>
                  </a:solidFill>
                  <a:latin typeface="Arial" charset="0"/>
                  <a:ea typeface="ＭＳ Ｐゴシック" charset="0"/>
                  <a:cs typeface="Arial" charset="0"/>
                  <a:sym typeface="Arial" charset="0"/>
                </a:rPr>
                <a:t> </a:t>
              </a:r>
              <a:br>
                <a:rPr lang="en-US" sz="1300">
                  <a:solidFill>
                    <a:srgbClr val="001BFF"/>
                  </a:solidFill>
                  <a:latin typeface="Arial" charset="0"/>
                  <a:ea typeface="ＭＳ Ｐゴシック" charset="0"/>
                  <a:cs typeface="Arial" charset="0"/>
                  <a:sym typeface="Arial" charset="0"/>
                </a:rPr>
              </a:br>
              <a:r>
                <a:rPr lang="en-US" sz="1300">
                  <a:solidFill>
                    <a:srgbClr val="001BFF"/>
                  </a:solidFill>
                  <a:latin typeface="Arial" charset="0"/>
                  <a:ea typeface="ＭＳ Ｐゴシック" charset="0"/>
                  <a:cs typeface="Arial" charset="0"/>
                  <a:sym typeface="Arial" charset="0"/>
                </a:rPr>
                <a:t>(undergoing autolysis)</a:t>
              </a:r>
            </a:p>
          </p:txBody>
        </p:sp>
        <p:pic>
          <p:nvPicPr>
            <p:cNvPr id="189454" name="Picture 10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5" y="0"/>
              <a:ext cx="3407" cy="1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89455" name="AutoShape 1039"/>
            <p:cNvSpPr>
              <a:spLocks/>
            </p:cNvSpPr>
            <p:nvPr/>
          </p:nvSpPr>
          <p:spPr bwMode="auto">
            <a:xfrm>
              <a:off x="0" y="1033"/>
              <a:ext cx="1964" cy="279"/>
            </a:xfrm>
            <a:custGeom>
              <a:avLst/>
              <a:gdLst/>
              <a:ahLst/>
              <a:cxnLst/>
              <a:rect l="0" t="0" r="r" b="b"/>
              <a:pathLst>
                <a:path w="21600" h="10063">
                  <a:moveTo>
                    <a:pt x="21600" y="0"/>
                  </a:moveTo>
                  <a:cubicBezTo>
                    <a:pt x="9195" y="21600"/>
                    <a:pt x="1333" y="2164"/>
                    <a:pt x="0" y="5"/>
                  </a:cubicBezTo>
                </a:path>
              </a:pathLst>
            </a:custGeom>
            <a:noFill/>
            <a:ln w="101600">
              <a:solidFill>
                <a:srgbClr val="FD1C00"/>
              </a:solidFill>
              <a:miter lim="800000"/>
              <a:headEnd type="stealth" w="med" len="me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
        <p:nvSpPr>
          <p:cNvPr id="189456" name="Line 1040"/>
          <p:cNvSpPr>
            <a:spLocks noChangeShapeType="1"/>
          </p:cNvSpPr>
          <p:nvPr/>
        </p:nvSpPr>
        <p:spPr bwMode="auto">
          <a:xfrm flipH="1">
            <a:off x="7340203" y="795859"/>
            <a:ext cx="305842" cy="436438"/>
          </a:xfrm>
          <a:prstGeom prst="line">
            <a:avLst/>
          </a:prstGeom>
          <a:noFill/>
          <a:ln w="101600">
            <a:solidFill>
              <a:srgbClr val="FD1C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pPr>
              <a:defRPr/>
            </a:pPr>
            <a:endParaRPr lang="en-US"/>
          </a:p>
        </p:txBody>
      </p:sp>
    </p:spTree>
    <p:extLst>
      <p:ext uri="{BB962C8B-B14F-4D97-AF65-F5344CB8AC3E}">
        <p14:creationId xmlns:p14="http://schemas.microsoft.com/office/powerpoint/2010/main" val="3126541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944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944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8944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8944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8944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8944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499"/>
                                          </p:stCondLst>
                                        </p:cTn>
                                        <p:tgtEl>
                                          <p:spTgt spid="18944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499"/>
                                          </p:stCondLst>
                                        </p:cTn>
                                        <p:tgtEl>
                                          <p:spTgt spid="18945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499"/>
                                          </p:stCondLst>
                                        </p:cTn>
                                        <p:tgtEl>
                                          <p:spTgt spid="1894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4" grpId="0" build="p" bldLvl="5"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Grp="1" noChangeArrowheads="1"/>
          </p:cNvSpPr>
          <p:nvPr>
            <p:ph type="title"/>
          </p:nvPr>
        </p:nvSpPr>
        <p:spPr>
          <a:xfrm>
            <a:off x="-8930" y="-8930"/>
            <a:ext cx="9187533" cy="812602"/>
          </a:xfrm>
        </p:spPr>
        <p:txBody>
          <a:bodyPr anchor="b"/>
          <a:lstStyle/>
          <a:p>
            <a:pPr>
              <a:tabLst>
                <a:tab pos="669703" algn="l"/>
              </a:tabLst>
              <a:defRPr/>
            </a:pPr>
            <a:r>
              <a:rPr lang="en-US" smtClean="0"/>
              <a:t>Oxidative Reactions</a:t>
            </a:r>
          </a:p>
        </p:txBody>
      </p:sp>
      <p:sp>
        <p:nvSpPr>
          <p:cNvPr id="43010" name="Rectangle 2"/>
          <p:cNvSpPr>
            <a:spLocks noGrp="1" noChangeArrowheads="1"/>
          </p:cNvSpPr>
          <p:nvPr>
            <p:ph type="body" idx="1"/>
          </p:nvPr>
        </p:nvSpPr>
        <p:spPr>
          <a:xfrm>
            <a:off x="258961" y="1098351"/>
            <a:ext cx="4750594" cy="4955977"/>
          </a:xfrm>
        </p:spPr>
        <p:txBody>
          <a:bodyPr>
            <a:normAutofit fontScale="70000" lnSpcReduction="20000"/>
          </a:bodyPr>
          <a:lstStyle/>
          <a:p>
            <a:pPr>
              <a:lnSpc>
                <a:spcPts val="2250"/>
              </a:lnSpc>
              <a:spcBef>
                <a:spcPct val="0"/>
              </a:spcBef>
              <a:spcAft>
                <a:spcPts val="1406"/>
              </a:spcAft>
              <a:buSzPct val="130000"/>
              <a:buBlip>
                <a:blip r:embed="rId3"/>
              </a:buBlip>
              <a:tabLst>
                <a:tab pos="721047" algn="l"/>
                <a:tab pos="721047" algn="l"/>
                <a:tab pos="721047" algn="l"/>
                <a:tab pos="1045853" algn="l"/>
                <a:tab pos="1045853" algn="l"/>
              </a:tabLst>
              <a:defRPr/>
            </a:pPr>
            <a:r>
              <a:rPr lang="en-US" sz="1800" b="1">
                <a:solidFill>
                  <a:srgbClr val="001BFF"/>
                </a:solidFill>
              </a:rPr>
              <a:t>Peroxisomes</a:t>
            </a:r>
            <a:r>
              <a:rPr lang="en-US" sz="1800"/>
              <a:t> are specialized lysosomes which rid the body of toxic substances by a series of </a:t>
            </a:r>
            <a:r>
              <a:rPr lang="en-US" sz="1800" b="1">
                <a:solidFill>
                  <a:srgbClr val="001BFF"/>
                </a:solidFill>
              </a:rPr>
              <a:t>oxidative reactions</a:t>
            </a:r>
            <a:r>
              <a:rPr lang="en-US" sz="1800"/>
              <a:t>.</a:t>
            </a:r>
          </a:p>
          <a:p>
            <a:pPr>
              <a:lnSpc>
                <a:spcPts val="2250"/>
              </a:lnSpc>
              <a:spcBef>
                <a:spcPct val="0"/>
              </a:spcBef>
              <a:spcAft>
                <a:spcPts val="1406"/>
              </a:spcAft>
              <a:buSzPct val="130000"/>
              <a:buBlip>
                <a:blip r:embed="rId3"/>
              </a:buBlip>
              <a:tabLst>
                <a:tab pos="721047" algn="l"/>
                <a:tab pos="721047" algn="l"/>
                <a:tab pos="721047" algn="l"/>
                <a:tab pos="1045853" algn="l"/>
                <a:tab pos="1045853" algn="l"/>
              </a:tabLst>
              <a:defRPr/>
            </a:pPr>
            <a:r>
              <a:rPr lang="en-US" sz="1800"/>
              <a:t>They are usually roughly spherical and often have a granular or crystalline core.</a:t>
            </a:r>
          </a:p>
          <a:p>
            <a:pPr>
              <a:lnSpc>
                <a:spcPts val="2250"/>
              </a:lnSpc>
              <a:spcBef>
                <a:spcPct val="0"/>
              </a:spcBef>
              <a:spcAft>
                <a:spcPts val="703"/>
              </a:spcAft>
              <a:buSzPct val="130000"/>
              <a:buBlip>
                <a:blip r:embed="rId3"/>
              </a:buBlip>
              <a:tabLst>
                <a:tab pos="721047" algn="l"/>
                <a:tab pos="721047" algn="l"/>
                <a:tab pos="721047" algn="l"/>
                <a:tab pos="1045853" algn="l"/>
                <a:tab pos="1045853" algn="l"/>
              </a:tabLst>
              <a:defRPr/>
            </a:pPr>
            <a:r>
              <a:rPr lang="en-US" sz="1800"/>
              <a:t>Peroxisomes contain </a:t>
            </a:r>
            <a:r>
              <a:rPr lang="en-US" sz="1800" b="1">
                <a:solidFill>
                  <a:srgbClr val="001BFF"/>
                </a:solidFill>
              </a:rPr>
              <a:t>oxidative enzymes</a:t>
            </a:r>
            <a:r>
              <a:rPr lang="en-US" sz="1800"/>
              <a:t> which break down toxic organic molecules (e.g. </a:t>
            </a:r>
            <a:r>
              <a:rPr lang="en-US" sz="1800" b="1">
                <a:solidFill>
                  <a:srgbClr val="001BFF"/>
                </a:solidFill>
              </a:rPr>
              <a:t>alcohol detoxification</a:t>
            </a:r>
            <a:r>
              <a:rPr lang="en-US" sz="1800"/>
              <a:t>). </a:t>
            </a:r>
          </a:p>
          <a:p>
            <a:pPr lvl="1">
              <a:lnSpc>
                <a:spcPts val="1969"/>
              </a:lnSpc>
              <a:spcBef>
                <a:spcPct val="0"/>
              </a:spcBef>
              <a:spcAft>
                <a:spcPts val="1406"/>
              </a:spcAft>
              <a:buSzPct val="120000"/>
              <a:buBlip>
                <a:blip r:embed="rId4"/>
              </a:buBlip>
              <a:tabLst>
                <a:tab pos="721047" algn="l"/>
                <a:tab pos="721047" algn="l"/>
                <a:tab pos="721047" algn="l"/>
                <a:tab pos="1045853" algn="l"/>
                <a:tab pos="1045853" algn="l"/>
              </a:tabLst>
              <a:defRPr/>
            </a:pPr>
            <a:r>
              <a:rPr lang="en-US" smtClean="0"/>
              <a:t>Hydrogen ions from the toxic component are transferred to oxygen atoms forming </a:t>
            </a:r>
            <a:r>
              <a:rPr lang="en-US" b="1" smtClean="0">
                <a:solidFill>
                  <a:srgbClr val="001BFF"/>
                </a:solidFill>
              </a:rPr>
              <a:t>hydrogen peroxide (H</a:t>
            </a:r>
            <a:r>
              <a:rPr lang="en-US" b="1" baseline="-6000" smtClean="0">
                <a:solidFill>
                  <a:srgbClr val="001BFF"/>
                </a:solidFill>
              </a:rPr>
              <a:t>2</a:t>
            </a:r>
            <a:r>
              <a:rPr lang="en-US" b="1" smtClean="0">
                <a:solidFill>
                  <a:srgbClr val="001BFF"/>
                </a:solidFill>
              </a:rPr>
              <a:t>O</a:t>
            </a:r>
            <a:r>
              <a:rPr lang="en-US" b="1" baseline="-6000" smtClean="0">
                <a:solidFill>
                  <a:srgbClr val="001BFF"/>
                </a:solidFill>
              </a:rPr>
              <a:t>2</a:t>
            </a:r>
            <a:r>
              <a:rPr lang="en-US" b="1" smtClean="0">
                <a:solidFill>
                  <a:srgbClr val="001BFF"/>
                </a:solidFill>
              </a:rPr>
              <a:t>)</a:t>
            </a:r>
            <a:r>
              <a:rPr lang="en-US" smtClean="0"/>
              <a:t>.</a:t>
            </a:r>
          </a:p>
          <a:p>
            <a:pPr lvl="1">
              <a:lnSpc>
                <a:spcPts val="1969"/>
              </a:lnSpc>
              <a:spcBef>
                <a:spcPct val="0"/>
              </a:spcBef>
              <a:spcAft>
                <a:spcPts val="1406"/>
              </a:spcAft>
              <a:buSzPct val="120000"/>
              <a:buBlip>
                <a:blip r:embed="rId4"/>
              </a:buBlip>
              <a:tabLst>
                <a:tab pos="721047" algn="l"/>
                <a:tab pos="721047" algn="l"/>
                <a:tab pos="721047" algn="l"/>
                <a:tab pos="1045853" algn="l"/>
                <a:tab pos="1045853" algn="l"/>
              </a:tabLst>
              <a:defRPr/>
            </a:pPr>
            <a:r>
              <a:rPr lang="en-US" smtClean="0"/>
              <a:t>Hydrogen peroxide is toxic, but within </a:t>
            </a:r>
            <a:br>
              <a:rPr lang="en-US" smtClean="0"/>
            </a:br>
            <a:r>
              <a:rPr lang="en-US" smtClean="0"/>
              <a:t>the peroxisome it is converted by the enzyme </a:t>
            </a:r>
            <a:r>
              <a:rPr lang="en-US" b="1" smtClean="0">
                <a:solidFill>
                  <a:srgbClr val="001BFF"/>
                </a:solidFill>
              </a:rPr>
              <a:t>catalase</a:t>
            </a:r>
            <a:r>
              <a:rPr lang="en-US" smtClean="0"/>
              <a:t> into harmless water </a:t>
            </a:r>
            <a:br>
              <a:rPr lang="en-US" smtClean="0"/>
            </a:br>
            <a:r>
              <a:rPr lang="en-US" smtClean="0"/>
              <a:t>and oxygen molecules.</a:t>
            </a:r>
          </a:p>
        </p:txBody>
      </p:sp>
      <p:pic>
        <p:nvPicPr>
          <p:cNvPr id="430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7078" y="1178719"/>
            <a:ext cx="3571875" cy="357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43012" name="Rectangle 4"/>
          <p:cNvSpPr>
            <a:spLocks/>
          </p:cNvSpPr>
          <p:nvPr/>
        </p:nvSpPr>
        <p:spPr bwMode="auto">
          <a:xfrm>
            <a:off x="5232797" y="5000625"/>
            <a:ext cx="3545086"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300">
                <a:solidFill>
                  <a:srgbClr val="001BFF"/>
                </a:solidFill>
                <a:latin typeface="Arial" charset="0"/>
                <a:ea typeface="ＭＳ Ｐゴシック" charset="0"/>
                <a:cs typeface="Arial" charset="0"/>
                <a:sym typeface="Arial" charset="0"/>
              </a:rPr>
              <a:t>TEM of a </a:t>
            </a:r>
            <a:r>
              <a:rPr lang="en-US" sz="1300" b="1">
                <a:solidFill>
                  <a:srgbClr val="001BFF"/>
                </a:solidFill>
                <a:latin typeface="Arial" charset="0"/>
                <a:ea typeface="ＭＳ Ｐゴシック" charset="0"/>
                <a:cs typeface="Arial" charset="0"/>
                <a:sym typeface="Arial" charset="0"/>
              </a:rPr>
              <a:t>peroxisome</a:t>
            </a:r>
            <a:r>
              <a:rPr lang="en-US" sz="1300">
                <a:solidFill>
                  <a:srgbClr val="001BFF"/>
                </a:solidFill>
                <a:latin typeface="Arial" charset="0"/>
                <a:ea typeface="ＭＳ Ｐゴシック" charset="0"/>
                <a:cs typeface="Arial" charset="0"/>
                <a:sym typeface="Arial" charset="0"/>
              </a:rPr>
              <a:t> from the marine snail </a:t>
            </a:r>
            <a:r>
              <a:rPr lang="en-US" sz="1300" i="1">
                <a:solidFill>
                  <a:srgbClr val="001BFF"/>
                </a:solidFill>
                <a:latin typeface="Arial" charset="0"/>
                <a:ea typeface="ＭＳ Ｐゴシック" charset="0"/>
                <a:cs typeface="Arial" charset="0"/>
                <a:sym typeface="Arial" charset="0"/>
              </a:rPr>
              <a:t>Gibulla umbilicalis</a:t>
            </a:r>
            <a:r>
              <a:rPr lang="en-US" sz="1300">
                <a:solidFill>
                  <a:srgbClr val="001BFF"/>
                </a:solidFill>
                <a:latin typeface="Arial" charset="0"/>
                <a:ea typeface="ＭＳ Ｐゴシック" charset="0"/>
                <a:cs typeface="Arial" charset="0"/>
                <a:sym typeface="Arial" charset="0"/>
              </a:rPr>
              <a:t>. Note the crystalline appearance of the core. This is where the enzymes are thought to be concentrated.</a:t>
            </a:r>
          </a:p>
        </p:txBody>
      </p:sp>
      <p:sp>
        <p:nvSpPr>
          <p:cNvPr id="43013" name="Rectangle 5"/>
          <p:cNvSpPr>
            <a:spLocks/>
          </p:cNvSpPr>
          <p:nvPr/>
        </p:nvSpPr>
        <p:spPr bwMode="auto">
          <a:xfrm rot="-5400000">
            <a:off x="7966897" y="3761787"/>
            <a:ext cx="1805031" cy="92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defRPr/>
            </a:pPr>
            <a:r>
              <a:rPr lang="en-US" sz="600">
                <a:solidFill>
                  <a:srgbClr val="000000"/>
                </a:solidFill>
                <a:latin typeface="Arial" charset="0"/>
                <a:ea typeface="ＭＳ Ｐゴシック" charset="0"/>
                <a:cs typeface="Arial" charset="0"/>
                <a:sym typeface="Arial" charset="0"/>
              </a:rPr>
              <a:t>Photo: Alexandre Lobo da Cunha, University of Porto</a:t>
            </a:r>
          </a:p>
        </p:txBody>
      </p:sp>
    </p:spTree>
    <p:extLst>
      <p:ext uri="{BB962C8B-B14F-4D97-AF65-F5344CB8AC3E}">
        <p14:creationId xmlns:p14="http://schemas.microsoft.com/office/powerpoint/2010/main" val="1000010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301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301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301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3010">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30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bldLvl="5"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8001" y="750094"/>
            <a:ext cx="6737449" cy="5027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0482" name="Rectangle 2"/>
          <p:cNvSpPr>
            <a:spLocks noGrp="1" noChangeArrowheads="1"/>
          </p:cNvSpPr>
          <p:nvPr>
            <p:ph type="title"/>
          </p:nvPr>
        </p:nvSpPr>
        <p:spPr>
          <a:xfrm>
            <a:off x="-17859" y="-8930"/>
            <a:ext cx="9188648" cy="812602"/>
          </a:xfrm>
        </p:spPr>
        <p:txBody>
          <a:bodyPr anchor="b"/>
          <a:lstStyle/>
          <a:p>
            <a:pPr>
              <a:tabLst>
                <a:tab pos="669703" algn="l"/>
              </a:tabLst>
              <a:defRPr/>
            </a:pPr>
            <a:r>
              <a:rPr lang="en-US" smtClean="0"/>
              <a:t>Membrane Structure</a:t>
            </a:r>
          </a:p>
        </p:txBody>
      </p:sp>
      <p:grpSp>
        <p:nvGrpSpPr>
          <p:cNvPr id="20483" name="Group 3"/>
          <p:cNvGrpSpPr>
            <a:grpSpLocks/>
          </p:cNvGrpSpPr>
          <p:nvPr/>
        </p:nvGrpSpPr>
        <p:grpSpPr bwMode="auto">
          <a:xfrm>
            <a:off x="696516" y="4760640"/>
            <a:ext cx="2557240" cy="1079376"/>
            <a:chOff x="0" y="0"/>
            <a:chExt cx="2291" cy="966"/>
          </a:xfrm>
        </p:grpSpPr>
        <p:sp>
          <p:nvSpPr>
            <p:cNvPr id="20484" name="Rectangle 4"/>
            <p:cNvSpPr>
              <a:spLocks/>
            </p:cNvSpPr>
            <p:nvPr/>
          </p:nvSpPr>
          <p:spPr bwMode="auto">
            <a:xfrm>
              <a:off x="0" y="238"/>
              <a:ext cx="1776" cy="7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a:solidFill>
                    <a:srgbClr val="000000"/>
                  </a:solidFill>
                  <a:latin typeface="Arial" charset="0"/>
                  <a:ea typeface="ＭＳ Ｐゴシック" charset="0"/>
                  <a:cs typeface="Arial" charset="0"/>
                  <a:sym typeface="Arial" charset="0"/>
                </a:rPr>
                <a:t>Some proteins, called </a:t>
              </a:r>
              <a:r>
                <a:rPr lang="en-US" sz="1400" b="1">
                  <a:solidFill>
                    <a:srgbClr val="001BFF"/>
                  </a:solidFill>
                  <a:latin typeface="Arial" charset="0"/>
                  <a:ea typeface="ＭＳ Ｐゴシック" charset="0"/>
                  <a:cs typeface="Arial" charset="0"/>
                  <a:sym typeface="Arial" charset="0"/>
                </a:rPr>
                <a:t>peripheral proteins</a:t>
              </a:r>
              <a:r>
                <a:rPr lang="en-US" sz="1400">
                  <a:solidFill>
                    <a:srgbClr val="000000"/>
                  </a:solidFill>
                  <a:latin typeface="Arial" charset="0"/>
                  <a:ea typeface="ＭＳ Ｐゴシック" charset="0"/>
                  <a:cs typeface="Arial" charset="0"/>
                  <a:sym typeface="Arial" charset="0"/>
                </a:rPr>
                <a:t>, are stuck to the surface of the membrane.</a:t>
              </a:r>
            </a:p>
          </p:txBody>
        </p:sp>
        <p:sp>
          <p:nvSpPr>
            <p:cNvPr id="20485" name="Line 5"/>
            <p:cNvSpPr>
              <a:spLocks noChangeShapeType="1"/>
            </p:cNvSpPr>
            <p:nvPr/>
          </p:nvSpPr>
          <p:spPr bwMode="auto">
            <a:xfrm flipH="1">
              <a:off x="1743" y="15"/>
              <a:ext cx="529" cy="447"/>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0486" name="Group 6"/>
          <p:cNvGrpSpPr>
            <a:grpSpLocks/>
          </p:cNvGrpSpPr>
          <p:nvPr/>
        </p:nvGrpSpPr>
        <p:grpSpPr bwMode="auto">
          <a:xfrm>
            <a:off x="6241852" y="1482328"/>
            <a:ext cx="2080617" cy="1250156"/>
            <a:chOff x="0" y="0"/>
            <a:chExt cx="1864" cy="1120"/>
          </a:xfrm>
        </p:grpSpPr>
        <p:sp>
          <p:nvSpPr>
            <p:cNvPr id="20487" name="Rectangle 7"/>
            <p:cNvSpPr>
              <a:spLocks/>
            </p:cNvSpPr>
            <p:nvPr/>
          </p:nvSpPr>
          <p:spPr bwMode="auto">
            <a:xfrm>
              <a:off x="0" y="0"/>
              <a:ext cx="1864" cy="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b="1">
                  <a:solidFill>
                    <a:srgbClr val="001BFF"/>
                  </a:solidFill>
                  <a:latin typeface="Arial" charset="0"/>
                  <a:ea typeface="ＭＳ Ｐゴシック" charset="0"/>
                  <a:cs typeface="Arial" charset="0"/>
                  <a:sym typeface="Arial" charset="0"/>
                </a:rPr>
                <a:t>Glycolipids</a:t>
              </a:r>
              <a:r>
                <a:rPr lang="en-US" sz="1400">
                  <a:latin typeface="Arial" charset="0"/>
                  <a:ea typeface="ＭＳ Ｐゴシック" charset="0"/>
                  <a:cs typeface="Arial" charset="0"/>
                  <a:sym typeface="Arial" charset="0"/>
                </a:rPr>
                <a:t> </a:t>
              </a:r>
              <a:r>
                <a:rPr lang="en-US" sz="1400">
                  <a:solidFill>
                    <a:srgbClr val="000000"/>
                  </a:solidFill>
                  <a:latin typeface="Arial" charset="0"/>
                  <a:ea typeface="ＭＳ Ｐゴシック" charset="0"/>
                  <a:cs typeface="Arial" charset="0"/>
                  <a:sym typeface="Arial" charset="0"/>
                </a:rPr>
                <a:t>act as surface receptors and stabilize the membrane.</a:t>
              </a:r>
            </a:p>
          </p:txBody>
        </p:sp>
        <p:sp>
          <p:nvSpPr>
            <p:cNvPr id="20488" name="Line 8"/>
            <p:cNvSpPr>
              <a:spLocks noChangeShapeType="1"/>
            </p:cNvSpPr>
            <p:nvPr/>
          </p:nvSpPr>
          <p:spPr bwMode="auto">
            <a:xfrm rot="10800000">
              <a:off x="968" y="535"/>
              <a:ext cx="378" cy="565"/>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0489" name="Group 9"/>
          <p:cNvGrpSpPr>
            <a:grpSpLocks/>
          </p:cNvGrpSpPr>
          <p:nvPr/>
        </p:nvGrpSpPr>
        <p:grpSpPr bwMode="auto">
          <a:xfrm>
            <a:off x="4795242" y="4877842"/>
            <a:ext cx="3205758" cy="1739057"/>
            <a:chOff x="0" y="0"/>
            <a:chExt cx="2872" cy="1557"/>
          </a:xfrm>
        </p:grpSpPr>
        <p:sp>
          <p:nvSpPr>
            <p:cNvPr id="20490" name="Rectangle 10"/>
            <p:cNvSpPr>
              <a:spLocks/>
            </p:cNvSpPr>
            <p:nvPr/>
          </p:nvSpPr>
          <p:spPr bwMode="auto">
            <a:xfrm>
              <a:off x="0" y="829"/>
              <a:ext cx="2872" cy="7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a:solidFill>
                    <a:srgbClr val="000000"/>
                  </a:solidFill>
                  <a:latin typeface="Arial" charset="0"/>
                  <a:ea typeface="ＭＳ Ｐゴシック" charset="0"/>
                  <a:cs typeface="Arial" charset="0"/>
                  <a:sym typeface="Arial" charset="0"/>
                </a:rPr>
                <a:t>Some proteins completely penetrate the phospholipid layer. These proteins may control the movement of specific molecules into and out of the cell.</a:t>
              </a:r>
            </a:p>
          </p:txBody>
        </p:sp>
        <p:sp>
          <p:nvSpPr>
            <p:cNvPr id="20491" name="Line 11"/>
            <p:cNvSpPr>
              <a:spLocks noChangeShapeType="1"/>
            </p:cNvSpPr>
            <p:nvPr/>
          </p:nvSpPr>
          <p:spPr bwMode="auto">
            <a:xfrm>
              <a:off x="748" y="23"/>
              <a:ext cx="0" cy="838"/>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0492" name="Group 12"/>
          <p:cNvGrpSpPr>
            <a:grpSpLocks/>
          </p:cNvGrpSpPr>
          <p:nvPr/>
        </p:nvGrpSpPr>
        <p:grpSpPr bwMode="auto">
          <a:xfrm>
            <a:off x="598289" y="1223367"/>
            <a:ext cx="3196828" cy="1017984"/>
            <a:chOff x="0" y="0"/>
            <a:chExt cx="2864" cy="912"/>
          </a:xfrm>
        </p:grpSpPr>
        <p:sp>
          <p:nvSpPr>
            <p:cNvPr id="20493" name="Rectangle 13"/>
            <p:cNvSpPr>
              <a:spLocks/>
            </p:cNvSpPr>
            <p:nvPr/>
          </p:nvSpPr>
          <p:spPr bwMode="auto">
            <a:xfrm>
              <a:off x="0" y="0"/>
              <a:ext cx="2232"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b="1">
                  <a:solidFill>
                    <a:srgbClr val="001BFF"/>
                  </a:solidFill>
                  <a:latin typeface="Arial" charset="0"/>
                  <a:ea typeface="ＭＳ Ｐゴシック" charset="0"/>
                  <a:cs typeface="Arial" charset="0"/>
                  <a:sym typeface="Arial" charset="0"/>
                </a:rPr>
                <a:t>Glycoproteins</a:t>
              </a:r>
              <a:r>
                <a:rPr lang="en-US" sz="1400">
                  <a:latin typeface="Arial" charset="0"/>
                  <a:ea typeface="ＭＳ Ｐゴシック" charset="0"/>
                  <a:cs typeface="Arial" charset="0"/>
                  <a:sym typeface="Arial" charset="0"/>
                </a:rPr>
                <a:t> </a:t>
              </a:r>
              <a:r>
                <a:rPr lang="en-US" sz="1400">
                  <a:solidFill>
                    <a:srgbClr val="000000"/>
                  </a:solidFill>
                  <a:latin typeface="Arial" charset="0"/>
                  <a:ea typeface="ＭＳ Ｐゴシック" charset="0"/>
                  <a:cs typeface="Arial" charset="0"/>
                  <a:sym typeface="Arial" charset="0"/>
                </a:rPr>
                <a:t>play an important role in cellular recognition and immune responses. They help stabilize the membrane structure.</a:t>
              </a:r>
            </a:p>
          </p:txBody>
        </p:sp>
        <p:sp>
          <p:nvSpPr>
            <p:cNvPr id="20494" name="Line 14"/>
            <p:cNvSpPr>
              <a:spLocks noChangeShapeType="1"/>
            </p:cNvSpPr>
            <p:nvPr/>
          </p:nvSpPr>
          <p:spPr bwMode="auto">
            <a:xfrm flipH="1">
              <a:off x="1887" y="40"/>
              <a:ext cx="954" cy="376"/>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Tree>
    <p:extLst>
      <p:ext uri="{BB962C8B-B14F-4D97-AF65-F5344CB8AC3E}">
        <p14:creationId xmlns:p14="http://schemas.microsoft.com/office/powerpoint/2010/main" val="3856839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049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2048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2048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204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477" y="491133"/>
            <a:ext cx="7000875" cy="52238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21506" name="Rectangle 2"/>
          <p:cNvSpPr>
            <a:spLocks noGrp="1" noChangeArrowheads="1"/>
          </p:cNvSpPr>
          <p:nvPr>
            <p:ph type="title"/>
          </p:nvPr>
        </p:nvSpPr>
        <p:spPr>
          <a:xfrm>
            <a:off x="-8930" y="-8930"/>
            <a:ext cx="9187533" cy="812602"/>
          </a:xfrm>
        </p:spPr>
        <p:txBody>
          <a:bodyPr anchor="b"/>
          <a:lstStyle/>
          <a:p>
            <a:pPr>
              <a:tabLst>
                <a:tab pos="669703" algn="l"/>
              </a:tabLst>
              <a:defRPr/>
            </a:pPr>
            <a:r>
              <a:rPr lang="en-US" smtClean="0"/>
              <a:t>Membrane Structure</a:t>
            </a:r>
          </a:p>
        </p:txBody>
      </p:sp>
      <p:grpSp>
        <p:nvGrpSpPr>
          <p:cNvPr id="21507" name="Group 3"/>
          <p:cNvGrpSpPr>
            <a:grpSpLocks/>
          </p:cNvGrpSpPr>
          <p:nvPr/>
        </p:nvGrpSpPr>
        <p:grpSpPr bwMode="auto">
          <a:xfrm>
            <a:off x="446484" y="3843115"/>
            <a:ext cx="2607469" cy="1996901"/>
            <a:chOff x="0" y="0"/>
            <a:chExt cx="2336" cy="1788"/>
          </a:xfrm>
        </p:grpSpPr>
        <p:sp>
          <p:nvSpPr>
            <p:cNvPr id="21508" name="Rectangle 4"/>
            <p:cNvSpPr>
              <a:spLocks/>
            </p:cNvSpPr>
            <p:nvPr/>
          </p:nvSpPr>
          <p:spPr bwMode="auto">
            <a:xfrm>
              <a:off x="0" y="1060"/>
              <a:ext cx="2336" cy="7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b="1">
                  <a:solidFill>
                    <a:srgbClr val="001BFF"/>
                  </a:solidFill>
                  <a:latin typeface="Arial" charset="0"/>
                  <a:ea typeface="ＭＳ Ｐゴシック" charset="0"/>
                  <a:cs typeface="Arial" charset="0"/>
                  <a:sym typeface="Arial" charset="0"/>
                </a:rPr>
                <a:t>Cholesterol</a:t>
              </a:r>
              <a:r>
                <a:rPr lang="en-US" sz="1400">
                  <a:latin typeface="Arial" charset="0"/>
                  <a:ea typeface="ＭＳ Ｐゴシック" charset="0"/>
                  <a:cs typeface="Arial" charset="0"/>
                  <a:sym typeface="Arial" charset="0"/>
                </a:rPr>
                <a:t> </a:t>
              </a:r>
              <a:r>
                <a:rPr lang="en-US" sz="1400">
                  <a:solidFill>
                    <a:srgbClr val="000000"/>
                  </a:solidFill>
                  <a:latin typeface="Arial" charset="0"/>
                  <a:ea typeface="ＭＳ Ｐゴシック" charset="0"/>
                  <a:cs typeface="Arial" charset="0"/>
                  <a:sym typeface="Arial" charset="0"/>
                </a:rPr>
                <a:t>in the membrane disturbs the close packing of the phospholipids and keeps the membrane more fluid.</a:t>
              </a:r>
            </a:p>
          </p:txBody>
        </p:sp>
        <p:sp>
          <p:nvSpPr>
            <p:cNvPr id="21509" name="Line 5"/>
            <p:cNvSpPr>
              <a:spLocks noChangeShapeType="1"/>
            </p:cNvSpPr>
            <p:nvPr/>
          </p:nvSpPr>
          <p:spPr bwMode="auto">
            <a:xfrm>
              <a:off x="999" y="24"/>
              <a:ext cx="0" cy="1017"/>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1510" name="Group 6"/>
          <p:cNvGrpSpPr>
            <a:grpSpLocks/>
          </p:cNvGrpSpPr>
          <p:nvPr/>
        </p:nvGrpSpPr>
        <p:grpSpPr bwMode="auto">
          <a:xfrm>
            <a:off x="3652242" y="3243709"/>
            <a:ext cx="2598539" cy="3364260"/>
            <a:chOff x="0" y="0"/>
            <a:chExt cx="2328" cy="3013"/>
          </a:xfrm>
        </p:grpSpPr>
        <p:sp>
          <p:nvSpPr>
            <p:cNvPr id="21511" name="Rectangle 7"/>
            <p:cNvSpPr>
              <a:spLocks/>
            </p:cNvSpPr>
            <p:nvPr/>
          </p:nvSpPr>
          <p:spPr bwMode="auto">
            <a:xfrm>
              <a:off x="0" y="2285"/>
              <a:ext cx="2328" cy="7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a:solidFill>
                    <a:srgbClr val="000000"/>
                  </a:solidFill>
                  <a:latin typeface="Arial" charset="0"/>
                  <a:ea typeface="ＭＳ Ｐゴシック" charset="0"/>
                  <a:cs typeface="Arial" charset="0"/>
                  <a:sym typeface="Arial" charset="0"/>
                </a:rPr>
                <a:t>Some substances, particularly ions and carbohydrates, are transported across the membrane via the proteins.</a:t>
              </a:r>
            </a:p>
          </p:txBody>
        </p:sp>
        <p:sp>
          <p:nvSpPr>
            <p:cNvPr id="21512" name="Line 8"/>
            <p:cNvSpPr>
              <a:spLocks noChangeShapeType="1"/>
            </p:cNvSpPr>
            <p:nvPr/>
          </p:nvSpPr>
          <p:spPr bwMode="auto">
            <a:xfrm>
              <a:off x="1230" y="1322"/>
              <a:ext cx="0" cy="903"/>
            </a:xfrm>
            <a:prstGeom prst="line">
              <a:avLst/>
            </a:prstGeom>
            <a:noFill/>
            <a:ln w="63500">
              <a:solidFill>
                <a:srgbClr val="FD1C00"/>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21513" name="Line 9"/>
            <p:cNvSpPr>
              <a:spLocks noChangeShapeType="1"/>
            </p:cNvSpPr>
            <p:nvPr/>
          </p:nvSpPr>
          <p:spPr bwMode="auto">
            <a:xfrm>
              <a:off x="1232" y="0"/>
              <a:ext cx="0" cy="1088"/>
            </a:xfrm>
            <a:prstGeom prst="line">
              <a:avLst/>
            </a:prstGeom>
            <a:noFill/>
            <a:ln w="63500">
              <a:solidFill>
                <a:srgbClr val="FD1C00"/>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1514" name="Group 10"/>
          <p:cNvGrpSpPr>
            <a:grpSpLocks/>
          </p:cNvGrpSpPr>
          <p:nvPr/>
        </p:nvGrpSpPr>
        <p:grpSpPr bwMode="auto">
          <a:xfrm>
            <a:off x="6035353" y="3422303"/>
            <a:ext cx="2947913" cy="2524869"/>
            <a:chOff x="0" y="0"/>
            <a:chExt cx="2640" cy="2261"/>
          </a:xfrm>
        </p:grpSpPr>
        <p:sp>
          <p:nvSpPr>
            <p:cNvPr id="21515" name="Rectangle 11"/>
            <p:cNvSpPr>
              <a:spLocks/>
            </p:cNvSpPr>
            <p:nvPr/>
          </p:nvSpPr>
          <p:spPr bwMode="auto">
            <a:xfrm>
              <a:off x="600" y="1533"/>
              <a:ext cx="2040" cy="7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a:solidFill>
                    <a:srgbClr val="000000"/>
                  </a:solidFill>
                  <a:latin typeface="Arial" charset="0"/>
                  <a:ea typeface="ＭＳ Ｐゴシック" charset="0"/>
                  <a:cs typeface="Arial" charset="0"/>
                  <a:sym typeface="Arial" charset="0"/>
                </a:rPr>
                <a:t>Some substances, including water, are transported directly through the </a:t>
              </a:r>
              <a:r>
                <a:rPr lang="en-US" sz="1400" b="1">
                  <a:solidFill>
                    <a:srgbClr val="001BFF"/>
                  </a:solidFill>
                  <a:latin typeface="Arial" charset="0"/>
                  <a:ea typeface="ＭＳ Ｐゴシック" charset="0"/>
                  <a:cs typeface="Arial" charset="0"/>
                  <a:sym typeface="Arial" charset="0"/>
                </a:rPr>
                <a:t>phospholipid bilayer</a:t>
              </a:r>
              <a:r>
                <a:rPr lang="en-US" sz="1400" b="1">
                  <a:latin typeface="Arial" charset="0"/>
                  <a:ea typeface="ＭＳ Ｐゴシック" charset="0"/>
                  <a:cs typeface="Arial" charset="0"/>
                  <a:sym typeface="Arial" charset="0"/>
                </a:rPr>
                <a:t>.</a:t>
              </a:r>
            </a:p>
          </p:txBody>
        </p:sp>
        <p:sp>
          <p:nvSpPr>
            <p:cNvPr id="21516" name="Line 12"/>
            <p:cNvSpPr>
              <a:spLocks noChangeShapeType="1"/>
            </p:cNvSpPr>
            <p:nvPr/>
          </p:nvSpPr>
          <p:spPr bwMode="auto">
            <a:xfrm>
              <a:off x="0" y="0"/>
              <a:ext cx="0" cy="688"/>
            </a:xfrm>
            <a:prstGeom prst="line">
              <a:avLst/>
            </a:prstGeom>
            <a:noFill/>
            <a:ln w="63500">
              <a:solidFill>
                <a:srgbClr val="FD1C00"/>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21517" name="AutoShape 13"/>
            <p:cNvSpPr>
              <a:spLocks/>
            </p:cNvSpPr>
            <p:nvPr/>
          </p:nvSpPr>
          <p:spPr bwMode="auto">
            <a:xfrm>
              <a:off x="0" y="1317"/>
              <a:ext cx="653" cy="715"/>
            </a:xfrm>
            <a:custGeom>
              <a:avLst/>
              <a:gdLst/>
              <a:ahLst/>
              <a:cxnLst/>
              <a:rect l="0" t="0" r="r" b="b"/>
              <a:pathLst>
                <a:path w="20833" h="19154">
                  <a:moveTo>
                    <a:pt x="20833" y="19154"/>
                  </a:moveTo>
                  <a:cubicBezTo>
                    <a:pt x="18962" y="18868"/>
                    <a:pt x="-767" y="21600"/>
                    <a:pt x="0" y="0"/>
                  </a:cubicBezTo>
                </a:path>
              </a:pathLst>
            </a:custGeom>
            <a:noFill/>
            <a:ln w="63500">
              <a:solidFill>
                <a:srgbClr val="FD1C00"/>
              </a:solidFill>
              <a:prstDash val="sysDot"/>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grpSp>
        <p:nvGrpSpPr>
          <p:cNvPr id="21518" name="Group 14"/>
          <p:cNvGrpSpPr>
            <a:grpSpLocks/>
          </p:cNvGrpSpPr>
          <p:nvPr/>
        </p:nvGrpSpPr>
        <p:grpSpPr bwMode="auto">
          <a:xfrm>
            <a:off x="5652492" y="1339453"/>
            <a:ext cx="2375297" cy="1232297"/>
            <a:chOff x="0" y="0"/>
            <a:chExt cx="2128" cy="1104"/>
          </a:xfrm>
        </p:grpSpPr>
        <p:sp>
          <p:nvSpPr>
            <p:cNvPr id="21519" name="Rectangle 15"/>
            <p:cNvSpPr>
              <a:spLocks/>
            </p:cNvSpPr>
            <p:nvPr/>
          </p:nvSpPr>
          <p:spPr bwMode="auto">
            <a:xfrm>
              <a:off x="0" y="0"/>
              <a:ext cx="2128" cy="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defRPr/>
              </a:pPr>
              <a:r>
                <a:rPr lang="en-US" sz="1400" b="1">
                  <a:solidFill>
                    <a:srgbClr val="001BFF"/>
                  </a:solidFill>
                  <a:latin typeface="Arial" charset="0"/>
                  <a:ea typeface="ＭＳ Ｐゴシック" charset="0"/>
                  <a:cs typeface="Arial" charset="0"/>
                  <a:sym typeface="Arial" charset="0"/>
                </a:rPr>
                <a:t>Glycolipids</a:t>
              </a:r>
              <a:r>
                <a:rPr lang="en-US" sz="1400">
                  <a:latin typeface="Arial" charset="0"/>
                  <a:ea typeface="ＭＳ Ｐゴシック" charset="0"/>
                  <a:cs typeface="Arial" charset="0"/>
                  <a:sym typeface="Arial" charset="0"/>
                </a:rPr>
                <a:t> </a:t>
              </a:r>
              <a:r>
                <a:rPr lang="en-US" sz="1400">
                  <a:solidFill>
                    <a:srgbClr val="000000"/>
                  </a:solidFill>
                  <a:latin typeface="Arial" charset="0"/>
                  <a:ea typeface="ＭＳ Ｐゴシック" charset="0"/>
                  <a:cs typeface="Arial" charset="0"/>
                  <a:sym typeface="Arial" charset="0"/>
                </a:rPr>
                <a:t>also have a role in helping cells to aggregate in the formation of tissues.</a:t>
              </a:r>
            </a:p>
          </p:txBody>
        </p:sp>
        <p:sp>
          <p:nvSpPr>
            <p:cNvPr id="21520" name="Line 16"/>
            <p:cNvSpPr>
              <a:spLocks noChangeShapeType="1"/>
            </p:cNvSpPr>
            <p:nvPr/>
          </p:nvSpPr>
          <p:spPr bwMode="auto">
            <a:xfrm rot="10800000">
              <a:off x="1184" y="568"/>
              <a:ext cx="471" cy="518"/>
            </a:xfrm>
            <a:prstGeom prst="line">
              <a:avLst/>
            </a:prstGeom>
            <a:noFill/>
            <a:ln w="25400">
              <a:solidFill>
                <a:srgbClr val="FD1C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grpSp>
    </p:spTree>
    <p:extLst>
      <p:ext uri="{BB962C8B-B14F-4D97-AF65-F5344CB8AC3E}">
        <p14:creationId xmlns:p14="http://schemas.microsoft.com/office/powerpoint/2010/main" val="21859855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15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215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215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21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1258888" y="274638"/>
            <a:ext cx="7427912" cy="1143000"/>
          </a:xfrm>
        </p:spPr>
        <p:txBody>
          <a:bodyPr/>
          <a:lstStyle/>
          <a:p>
            <a:pPr eaLnBrk="1" hangingPunct="1">
              <a:defRPr/>
            </a:pPr>
            <a:r>
              <a:rPr lang="en-GB" sz="3200" smtClean="0">
                <a:latin typeface="Afallon" charset="0"/>
                <a:cs typeface="+mj-cs"/>
              </a:rPr>
              <a:t>Fluid Mosaic Model of the Plasma Membrane</a:t>
            </a:r>
            <a:endParaRPr lang="en-GB" smtClean="0">
              <a:latin typeface="Afallon" charset="0"/>
              <a:cs typeface="+mj-cs"/>
            </a:endParaRPr>
          </a:p>
        </p:txBody>
      </p:sp>
      <p:sp>
        <p:nvSpPr>
          <p:cNvPr id="122883" name="Rectangle 3"/>
          <p:cNvSpPr>
            <a:spLocks noGrp="1" noChangeArrowheads="1"/>
          </p:cNvSpPr>
          <p:nvPr>
            <p:ph type="body" sz="half" idx="1"/>
          </p:nvPr>
        </p:nvSpPr>
        <p:spPr>
          <a:xfrm>
            <a:off x="684213" y="2033588"/>
            <a:ext cx="3754437" cy="4924425"/>
          </a:xfrm>
        </p:spPr>
        <p:txBody>
          <a:bodyPr/>
          <a:lstStyle/>
          <a:p>
            <a:pPr eaLnBrk="1" hangingPunct="1">
              <a:buFontTx/>
              <a:buNone/>
              <a:defRPr/>
            </a:pPr>
            <a:r>
              <a:rPr lang="en-GB" smtClean="0">
                <a:latin typeface="Afallon" charset="0"/>
                <a:cs typeface="+mn-cs"/>
              </a:rPr>
              <a:t>	</a:t>
            </a:r>
          </a:p>
          <a:p>
            <a:pPr eaLnBrk="1" hangingPunct="1">
              <a:buFontTx/>
              <a:buNone/>
              <a:defRPr/>
            </a:pPr>
            <a:r>
              <a:rPr lang="en-GB" smtClean="0">
                <a:latin typeface="Afallon" charset="0"/>
                <a:cs typeface="+mn-cs"/>
              </a:rPr>
              <a:t>	</a:t>
            </a:r>
            <a:endParaRPr lang="en-GB" smtClean="0">
              <a:cs typeface="+mn-cs"/>
            </a:endParaRPr>
          </a:p>
        </p:txBody>
      </p:sp>
      <p:grpSp>
        <p:nvGrpSpPr>
          <p:cNvPr id="3075" name="Group 3573"/>
          <p:cNvGrpSpPr>
            <a:grpSpLocks/>
          </p:cNvGrpSpPr>
          <p:nvPr/>
        </p:nvGrpSpPr>
        <p:grpSpPr bwMode="auto">
          <a:xfrm>
            <a:off x="2555875" y="1844675"/>
            <a:ext cx="5621338" cy="3554413"/>
            <a:chOff x="3334" y="1655"/>
            <a:chExt cx="2089" cy="1321"/>
          </a:xfrm>
        </p:grpSpPr>
        <p:grpSp>
          <p:nvGrpSpPr>
            <p:cNvPr id="3093" name="Group 2128"/>
            <p:cNvGrpSpPr>
              <a:grpSpLocks/>
            </p:cNvGrpSpPr>
            <p:nvPr/>
          </p:nvGrpSpPr>
          <p:grpSpPr bwMode="auto">
            <a:xfrm>
              <a:off x="3334" y="1990"/>
              <a:ext cx="1908" cy="654"/>
              <a:chOff x="3334" y="1860"/>
              <a:chExt cx="1908" cy="654"/>
            </a:xfrm>
          </p:grpSpPr>
          <p:grpSp>
            <p:nvGrpSpPr>
              <p:cNvPr id="58807" name="Group 106"/>
              <p:cNvGrpSpPr>
                <a:grpSpLocks/>
              </p:cNvGrpSpPr>
              <p:nvPr/>
            </p:nvGrpSpPr>
            <p:grpSpPr bwMode="auto">
              <a:xfrm>
                <a:off x="3334" y="1860"/>
                <a:ext cx="1908" cy="371"/>
                <a:chOff x="3334" y="1860"/>
                <a:chExt cx="1908" cy="371"/>
              </a:xfrm>
            </p:grpSpPr>
            <p:grpSp>
              <p:nvGrpSpPr>
                <p:cNvPr id="58908" name="Group 6"/>
                <p:cNvGrpSpPr>
                  <a:grpSpLocks/>
                </p:cNvGrpSpPr>
                <p:nvPr/>
              </p:nvGrpSpPr>
              <p:grpSpPr bwMode="auto">
                <a:xfrm>
                  <a:off x="3334" y="1888"/>
                  <a:ext cx="77" cy="181"/>
                  <a:chOff x="781" y="1842"/>
                  <a:chExt cx="499" cy="1165"/>
                </a:xfrm>
              </p:grpSpPr>
              <p:sp>
                <p:nvSpPr>
                  <p:cNvPr id="122887" name="Freeform 7"/>
                  <p:cNvSpPr>
                    <a:spLocks/>
                  </p:cNvSpPr>
                  <p:nvPr/>
                </p:nvSpPr>
                <p:spPr bwMode="auto">
                  <a:xfrm>
                    <a:off x="930"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888" name="Freeform 8"/>
                  <p:cNvSpPr>
                    <a:spLocks/>
                  </p:cNvSpPr>
                  <p:nvPr/>
                </p:nvSpPr>
                <p:spPr bwMode="auto">
                  <a:xfrm>
                    <a:off x="1068"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889" name="Oval 9"/>
                  <p:cNvSpPr>
                    <a:spLocks noChangeArrowheads="1"/>
                  </p:cNvSpPr>
                  <p:nvPr/>
                </p:nvSpPr>
                <p:spPr bwMode="auto">
                  <a:xfrm>
                    <a:off x="781"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09" name="Group 10"/>
                <p:cNvGrpSpPr>
                  <a:grpSpLocks/>
                </p:cNvGrpSpPr>
                <p:nvPr/>
              </p:nvGrpSpPr>
              <p:grpSpPr bwMode="auto">
                <a:xfrm>
                  <a:off x="3412" y="1866"/>
                  <a:ext cx="77" cy="181"/>
                  <a:chOff x="781" y="1842"/>
                  <a:chExt cx="499" cy="1165"/>
                </a:xfrm>
              </p:grpSpPr>
              <p:sp>
                <p:nvSpPr>
                  <p:cNvPr id="122891" name="Freeform 11"/>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892" name="Freeform 12"/>
                  <p:cNvSpPr>
                    <a:spLocks/>
                  </p:cNvSpPr>
                  <p:nvPr/>
                </p:nvSpPr>
                <p:spPr bwMode="auto">
                  <a:xfrm>
                    <a:off x="106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893" name="Oval 13"/>
                  <p:cNvSpPr>
                    <a:spLocks noChangeArrowheads="1"/>
                  </p:cNvSpPr>
                  <p:nvPr/>
                </p:nvSpPr>
                <p:spPr bwMode="auto">
                  <a:xfrm>
                    <a:off x="780"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0" name="Group 14"/>
                <p:cNvGrpSpPr>
                  <a:grpSpLocks/>
                </p:cNvGrpSpPr>
                <p:nvPr/>
              </p:nvGrpSpPr>
              <p:grpSpPr bwMode="auto">
                <a:xfrm>
                  <a:off x="3491" y="1860"/>
                  <a:ext cx="77" cy="181"/>
                  <a:chOff x="781" y="1842"/>
                  <a:chExt cx="499" cy="1165"/>
                </a:xfrm>
              </p:grpSpPr>
              <p:sp>
                <p:nvSpPr>
                  <p:cNvPr id="122895" name="Freeform 15"/>
                  <p:cNvSpPr>
                    <a:spLocks/>
                  </p:cNvSpPr>
                  <p:nvPr/>
                </p:nvSpPr>
                <p:spPr bwMode="auto">
                  <a:xfrm>
                    <a:off x="930"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896" name="Freeform 16"/>
                  <p:cNvSpPr>
                    <a:spLocks/>
                  </p:cNvSpPr>
                  <p:nvPr/>
                </p:nvSpPr>
                <p:spPr bwMode="auto">
                  <a:xfrm>
                    <a:off x="106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897" name="Oval 17"/>
                  <p:cNvSpPr>
                    <a:spLocks noChangeArrowheads="1"/>
                  </p:cNvSpPr>
                  <p:nvPr/>
                </p:nvSpPr>
                <p:spPr bwMode="auto">
                  <a:xfrm>
                    <a:off x="781"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1" name="Group 18"/>
                <p:cNvGrpSpPr>
                  <a:grpSpLocks/>
                </p:cNvGrpSpPr>
                <p:nvPr/>
              </p:nvGrpSpPr>
              <p:grpSpPr bwMode="auto">
                <a:xfrm>
                  <a:off x="3566" y="1885"/>
                  <a:ext cx="77" cy="181"/>
                  <a:chOff x="781" y="1842"/>
                  <a:chExt cx="499" cy="1165"/>
                </a:xfrm>
              </p:grpSpPr>
              <p:sp>
                <p:nvSpPr>
                  <p:cNvPr id="122899" name="Freeform 19"/>
                  <p:cNvSpPr>
                    <a:spLocks/>
                  </p:cNvSpPr>
                  <p:nvPr/>
                </p:nvSpPr>
                <p:spPr bwMode="auto">
                  <a:xfrm>
                    <a:off x="929"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00" name="Freeform 20"/>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01" name="Oval 21"/>
                  <p:cNvSpPr>
                    <a:spLocks noChangeArrowheads="1"/>
                  </p:cNvSpPr>
                  <p:nvPr/>
                </p:nvSpPr>
                <p:spPr bwMode="auto">
                  <a:xfrm>
                    <a:off x="780"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2" name="Group 22"/>
                <p:cNvGrpSpPr>
                  <a:grpSpLocks/>
                </p:cNvGrpSpPr>
                <p:nvPr/>
              </p:nvGrpSpPr>
              <p:grpSpPr bwMode="auto">
                <a:xfrm>
                  <a:off x="3641" y="1924"/>
                  <a:ext cx="77" cy="181"/>
                  <a:chOff x="781" y="1842"/>
                  <a:chExt cx="499" cy="1165"/>
                </a:xfrm>
              </p:grpSpPr>
              <p:sp>
                <p:nvSpPr>
                  <p:cNvPr id="122903" name="Freeform 23"/>
                  <p:cNvSpPr>
                    <a:spLocks/>
                  </p:cNvSpPr>
                  <p:nvPr/>
                </p:nvSpPr>
                <p:spPr bwMode="auto">
                  <a:xfrm>
                    <a:off x="929"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04" name="Freeform 24"/>
                  <p:cNvSpPr>
                    <a:spLocks/>
                  </p:cNvSpPr>
                  <p:nvPr/>
                </p:nvSpPr>
                <p:spPr bwMode="auto">
                  <a:xfrm>
                    <a:off x="1066"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05" name="Oval 25"/>
                  <p:cNvSpPr>
                    <a:spLocks noChangeArrowheads="1"/>
                  </p:cNvSpPr>
                  <p:nvPr/>
                </p:nvSpPr>
                <p:spPr bwMode="auto">
                  <a:xfrm>
                    <a:off x="780"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3" name="Group 26"/>
                <p:cNvGrpSpPr>
                  <a:grpSpLocks/>
                </p:cNvGrpSpPr>
                <p:nvPr/>
              </p:nvGrpSpPr>
              <p:grpSpPr bwMode="auto">
                <a:xfrm>
                  <a:off x="3710" y="1972"/>
                  <a:ext cx="77" cy="181"/>
                  <a:chOff x="781" y="1842"/>
                  <a:chExt cx="499" cy="1165"/>
                </a:xfrm>
              </p:grpSpPr>
              <p:sp>
                <p:nvSpPr>
                  <p:cNvPr id="122907" name="Freeform 27"/>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08" name="Freeform 28"/>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09" name="Oval 29"/>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4" name="Group 30"/>
                <p:cNvGrpSpPr>
                  <a:grpSpLocks/>
                </p:cNvGrpSpPr>
                <p:nvPr/>
              </p:nvGrpSpPr>
              <p:grpSpPr bwMode="auto">
                <a:xfrm>
                  <a:off x="3786" y="2008"/>
                  <a:ext cx="77" cy="181"/>
                  <a:chOff x="781" y="1842"/>
                  <a:chExt cx="499" cy="1165"/>
                </a:xfrm>
              </p:grpSpPr>
              <p:sp>
                <p:nvSpPr>
                  <p:cNvPr id="122911" name="Freeform 31"/>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12" name="Freeform 32"/>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13" name="Oval 33"/>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5" name="Group 34"/>
                <p:cNvGrpSpPr>
                  <a:grpSpLocks/>
                </p:cNvGrpSpPr>
                <p:nvPr/>
              </p:nvGrpSpPr>
              <p:grpSpPr bwMode="auto">
                <a:xfrm>
                  <a:off x="3867" y="2026"/>
                  <a:ext cx="77" cy="181"/>
                  <a:chOff x="781" y="1842"/>
                  <a:chExt cx="499" cy="1165"/>
                </a:xfrm>
              </p:grpSpPr>
              <p:sp>
                <p:nvSpPr>
                  <p:cNvPr id="122915" name="Freeform 35"/>
                  <p:cNvSpPr>
                    <a:spLocks/>
                  </p:cNvSpPr>
                  <p:nvPr/>
                </p:nvSpPr>
                <p:spPr bwMode="auto">
                  <a:xfrm>
                    <a:off x="92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16" name="Freeform 36"/>
                  <p:cNvSpPr>
                    <a:spLocks/>
                  </p:cNvSpPr>
                  <p:nvPr/>
                </p:nvSpPr>
                <p:spPr bwMode="auto">
                  <a:xfrm>
                    <a:off x="1066"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17" name="Oval 37"/>
                  <p:cNvSpPr>
                    <a:spLocks noChangeArrowheads="1"/>
                  </p:cNvSpPr>
                  <p:nvPr/>
                </p:nvSpPr>
                <p:spPr bwMode="auto">
                  <a:xfrm>
                    <a:off x="779"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6" name="Group 38"/>
                <p:cNvGrpSpPr>
                  <a:grpSpLocks/>
                </p:cNvGrpSpPr>
                <p:nvPr/>
              </p:nvGrpSpPr>
              <p:grpSpPr bwMode="auto">
                <a:xfrm>
                  <a:off x="3937" y="2002"/>
                  <a:ext cx="77" cy="181"/>
                  <a:chOff x="781" y="1842"/>
                  <a:chExt cx="499" cy="1165"/>
                </a:xfrm>
              </p:grpSpPr>
              <p:sp>
                <p:nvSpPr>
                  <p:cNvPr id="122919" name="Freeform 39"/>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20" name="Freeform 40"/>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21" name="Oval 41"/>
                  <p:cNvSpPr>
                    <a:spLocks noChangeArrowheads="1"/>
                  </p:cNvSpPr>
                  <p:nvPr/>
                </p:nvSpPr>
                <p:spPr bwMode="auto">
                  <a:xfrm>
                    <a:off x="781"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7" name="Group 42"/>
                <p:cNvGrpSpPr>
                  <a:grpSpLocks/>
                </p:cNvGrpSpPr>
                <p:nvPr/>
              </p:nvGrpSpPr>
              <p:grpSpPr bwMode="auto">
                <a:xfrm>
                  <a:off x="4010" y="1984"/>
                  <a:ext cx="77" cy="181"/>
                  <a:chOff x="781" y="1842"/>
                  <a:chExt cx="499" cy="1165"/>
                </a:xfrm>
              </p:grpSpPr>
              <p:sp>
                <p:nvSpPr>
                  <p:cNvPr id="122923" name="Freeform 43"/>
                  <p:cNvSpPr>
                    <a:spLocks/>
                  </p:cNvSpPr>
                  <p:nvPr/>
                </p:nvSpPr>
                <p:spPr bwMode="auto">
                  <a:xfrm>
                    <a:off x="931"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24" name="Freeform 44"/>
                  <p:cNvSpPr>
                    <a:spLocks/>
                  </p:cNvSpPr>
                  <p:nvPr/>
                </p:nvSpPr>
                <p:spPr bwMode="auto">
                  <a:xfrm>
                    <a:off x="1064"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25" name="Oval 45"/>
                  <p:cNvSpPr>
                    <a:spLocks noChangeArrowheads="1"/>
                  </p:cNvSpPr>
                  <p:nvPr/>
                </p:nvSpPr>
                <p:spPr bwMode="auto">
                  <a:xfrm>
                    <a:off x="782"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8" name="Group 46"/>
                <p:cNvGrpSpPr>
                  <a:grpSpLocks/>
                </p:cNvGrpSpPr>
                <p:nvPr/>
              </p:nvGrpSpPr>
              <p:grpSpPr bwMode="auto">
                <a:xfrm>
                  <a:off x="4079" y="1945"/>
                  <a:ext cx="77" cy="181"/>
                  <a:chOff x="781" y="1842"/>
                  <a:chExt cx="499" cy="1165"/>
                </a:xfrm>
              </p:grpSpPr>
              <p:sp>
                <p:nvSpPr>
                  <p:cNvPr id="122927" name="Freeform 47"/>
                  <p:cNvSpPr>
                    <a:spLocks/>
                  </p:cNvSpPr>
                  <p:nvPr/>
                </p:nvSpPr>
                <p:spPr bwMode="auto">
                  <a:xfrm>
                    <a:off x="931"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28" name="Freeform 48"/>
                  <p:cNvSpPr>
                    <a:spLocks/>
                  </p:cNvSpPr>
                  <p:nvPr/>
                </p:nvSpPr>
                <p:spPr bwMode="auto">
                  <a:xfrm>
                    <a:off x="1065"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29" name="Oval 49"/>
                  <p:cNvSpPr>
                    <a:spLocks noChangeArrowheads="1"/>
                  </p:cNvSpPr>
                  <p:nvPr/>
                </p:nvSpPr>
                <p:spPr bwMode="auto">
                  <a:xfrm>
                    <a:off x="782"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19" name="Group 50"/>
                <p:cNvGrpSpPr>
                  <a:grpSpLocks/>
                </p:cNvGrpSpPr>
                <p:nvPr/>
              </p:nvGrpSpPr>
              <p:grpSpPr bwMode="auto">
                <a:xfrm>
                  <a:off x="4157" y="1930"/>
                  <a:ext cx="77" cy="181"/>
                  <a:chOff x="781" y="1842"/>
                  <a:chExt cx="499" cy="1165"/>
                </a:xfrm>
              </p:grpSpPr>
              <p:sp>
                <p:nvSpPr>
                  <p:cNvPr id="122931" name="Freeform 51"/>
                  <p:cNvSpPr>
                    <a:spLocks/>
                  </p:cNvSpPr>
                  <p:nvPr/>
                </p:nvSpPr>
                <p:spPr bwMode="auto">
                  <a:xfrm>
                    <a:off x="930"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32" name="Freeform 52"/>
                  <p:cNvSpPr>
                    <a:spLocks/>
                  </p:cNvSpPr>
                  <p:nvPr/>
                </p:nvSpPr>
                <p:spPr bwMode="auto">
                  <a:xfrm>
                    <a:off x="1064"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33" name="Oval 53"/>
                  <p:cNvSpPr>
                    <a:spLocks noChangeArrowheads="1"/>
                  </p:cNvSpPr>
                  <p:nvPr/>
                </p:nvSpPr>
                <p:spPr bwMode="auto">
                  <a:xfrm>
                    <a:off x="781"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0" name="Group 54"/>
                <p:cNvGrpSpPr>
                  <a:grpSpLocks/>
                </p:cNvGrpSpPr>
                <p:nvPr/>
              </p:nvGrpSpPr>
              <p:grpSpPr bwMode="auto">
                <a:xfrm>
                  <a:off x="4231" y="1966"/>
                  <a:ext cx="77" cy="181"/>
                  <a:chOff x="781" y="1842"/>
                  <a:chExt cx="499" cy="1165"/>
                </a:xfrm>
              </p:grpSpPr>
              <p:sp>
                <p:nvSpPr>
                  <p:cNvPr id="122935" name="Freeform 55"/>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36" name="Freeform 56"/>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37" name="Oval 57"/>
                  <p:cNvSpPr>
                    <a:spLocks noChangeArrowheads="1"/>
                  </p:cNvSpPr>
                  <p:nvPr/>
                </p:nvSpPr>
                <p:spPr bwMode="auto">
                  <a:xfrm>
                    <a:off x="779"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1" name="Group 58"/>
                <p:cNvGrpSpPr>
                  <a:grpSpLocks/>
                </p:cNvGrpSpPr>
                <p:nvPr/>
              </p:nvGrpSpPr>
              <p:grpSpPr bwMode="auto">
                <a:xfrm>
                  <a:off x="4308" y="2002"/>
                  <a:ext cx="77" cy="181"/>
                  <a:chOff x="781" y="1842"/>
                  <a:chExt cx="499" cy="1165"/>
                </a:xfrm>
              </p:grpSpPr>
              <p:sp>
                <p:nvSpPr>
                  <p:cNvPr id="122939" name="Freeform 59"/>
                  <p:cNvSpPr>
                    <a:spLocks/>
                  </p:cNvSpPr>
                  <p:nvPr/>
                </p:nvSpPr>
                <p:spPr bwMode="auto">
                  <a:xfrm>
                    <a:off x="930"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40" name="Freeform 60"/>
                  <p:cNvSpPr>
                    <a:spLocks/>
                  </p:cNvSpPr>
                  <p:nvPr/>
                </p:nvSpPr>
                <p:spPr bwMode="auto">
                  <a:xfrm>
                    <a:off x="1064"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41" name="Oval 61"/>
                  <p:cNvSpPr>
                    <a:spLocks noChangeArrowheads="1"/>
                  </p:cNvSpPr>
                  <p:nvPr/>
                </p:nvSpPr>
                <p:spPr bwMode="auto">
                  <a:xfrm>
                    <a:off x="781"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2" name="Group 62"/>
                <p:cNvGrpSpPr>
                  <a:grpSpLocks/>
                </p:cNvGrpSpPr>
                <p:nvPr/>
              </p:nvGrpSpPr>
              <p:grpSpPr bwMode="auto">
                <a:xfrm>
                  <a:off x="4391" y="2032"/>
                  <a:ext cx="77" cy="181"/>
                  <a:chOff x="781" y="1842"/>
                  <a:chExt cx="499" cy="1165"/>
                </a:xfrm>
              </p:grpSpPr>
              <p:sp>
                <p:nvSpPr>
                  <p:cNvPr id="122943" name="Freeform 63"/>
                  <p:cNvSpPr>
                    <a:spLocks/>
                  </p:cNvSpPr>
                  <p:nvPr/>
                </p:nvSpPr>
                <p:spPr bwMode="auto">
                  <a:xfrm>
                    <a:off x="931" y="2118"/>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44" name="Freeform 64"/>
                  <p:cNvSpPr>
                    <a:spLocks/>
                  </p:cNvSpPr>
                  <p:nvPr/>
                </p:nvSpPr>
                <p:spPr bwMode="auto">
                  <a:xfrm>
                    <a:off x="1065"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45" name="Oval 65"/>
                  <p:cNvSpPr>
                    <a:spLocks noChangeArrowheads="1"/>
                  </p:cNvSpPr>
                  <p:nvPr/>
                </p:nvSpPr>
                <p:spPr bwMode="auto">
                  <a:xfrm>
                    <a:off x="782"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3" name="Group 66"/>
                <p:cNvGrpSpPr>
                  <a:grpSpLocks/>
                </p:cNvGrpSpPr>
                <p:nvPr/>
              </p:nvGrpSpPr>
              <p:grpSpPr bwMode="auto">
                <a:xfrm>
                  <a:off x="4469" y="2050"/>
                  <a:ext cx="77" cy="181"/>
                  <a:chOff x="781" y="1842"/>
                  <a:chExt cx="499" cy="1165"/>
                </a:xfrm>
              </p:grpSpPr>
              <p:sp>
                <p:nvSpPr>
                  <p:cNvPr id="122947" name="Freeform 67"/>
                  <p:cNvSpPr>
                    <a:spLocks/>
                  </p:cNvSpPr>
                  <p:nvPr/>
                </p:nvSpPr>
                <p:spPr bwMode="auto">
                  <a:xfrm>
                    <a:off x="930"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48" name="Freeform 68"/>
                  <p:cNvSpPr>
                    <a:spLocks/>
                  </p:cNvSpPr>
                  <p:nvPr/>
                </p:nvSpPr>
                <p:spPr bwMode="auto">
                  <a:xfrm>
                    <a:off x="1064"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49" name="Oval 69"/>
                  <p:cNvSpPr>
                    <a:spLocks noChangeArrowheads="1"/>
                  </p:cNvSpPr>
                  <p:nvPr/>
                </p:nvSpPr>
                <p:spPr bwMode="auto">
                  <a:xfrm>
                    <a:off x="781"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4" name="Group 70"/>
                <p:cNvGrpSpPr>
                  <a:grpSpLocks/>
                </p:cNvGrpSpPr>
                <p:nvPr/>
              </p:nvGrpSpPr>
              <p:grpSpPr bwMode="auto">
                <a:xfrm>
                  <a:off x="4548" y="2024"/>
                  <a:ext cx="77" cy="181"/>
                  <a:chOff x="781" y="1842"/>
                  <a:chExt cx="499" cy="1165"/>
                </a:xfrm>
              </p:grpSpPr>
              <p:sp>
                <p:nvSpPr>
                  <p:cNvPr id="122951" name="Freeform 71"/>
                  <p:cNvSpPr>
                    <a:spLocks/>
                  </p:cNvSpPr>
                  <p:nvPr/>
                </p:nvSpPr>
                <p:spPr bwMode="auto">
                  <a:xfrm>
                    <a:off x="931"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52" name="Freeform 72"/>
                  <p:cNvSpPr>
                    <a:spLocks/>
                  </p:cNvSpPr>
                  <p:nvPr/>
                </p:nvSpPr>
                <p:spPr bwMode="auto">
                  <a:xfrm>
                    <a:off x="1065"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53" name="Oval 73"/>
                  <p:cNvSpPr>
                    <a:spLocks noChangeArrowheads="1"/>
                  </p:cNvSpPr>
                  <p:nvPr/>
                </p:nvSpPr>
                <p:spPr bwMode="auto">
                  <a:xfrm>
                    <a:off x="782"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5" name="Group 74"/>
                <p:cNvGrpSpPr>
                  <a:grpSpLocks/>
                </p:cNvGrpSpPr>
                <p:nvPr/>
              </p:nvGrpSpPr>
              <p:grpSpPr bwMode="auto">
                <a:xfrm>
                  <a:off x="4621" y="1990"/>
                  <a:ext cx="77" cy="181"/>
                  <a:chOff x="781" y="1842"/>
                  <a:chExt cx="499" cy="1165"/>
                </a:xfrm>
              </p:grpSpPr>
              <p:sp>
                <p:nvSpPr>
                  <p:cNvPr id="122955" name="Freeform 75"/>
                  <p:cNvSpPr>
                    <a:spLocks/>
                  </p:cNvSpPr>
                  <p:nvPr/>
                </p:nvSpPr>
                <p:spPr bwMode="auto">
                  <a:xfrm>
                    <a:off x="92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56" name="Freeform 76"/>
                  <p:cNvSpPr>
                    <a:spLocks/>
                  </p:cNvSpPr>
                  <p:nvPr/>
                </p:nvSpPr>
                <p:spPr bwMode="auto">
                  <a:xfrm>
                    <a:off x="1066"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57" name="Oval 77"/>
                  <p:cNvSpPr>
                    <a:spLocks noChangeArrowheads="1"/>
                  </p:cNvSpPr>
                  <p:nvPr/>
                </p:nvSpPr>
                <p:spPr bwMode="auto">
                  <a:xfrm>
                    <a:off x="779"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6" name="Group 78"/>
                <p:cNvGrpSpPr>
                  <a:grpSpLocks/>
                </p:cNvGrpSpPr>
                <p:nvPr/>
              </p:nvGrpSpPr>
              <p:grpSpPr bwMode="auto">
                <a:xfrm>
                  <a:off x="4693" y="1966"/>
                  <a:ext cx="77" cy="181"/>
                  <a:chOff x="781" y="1842"/>
                  <a:chExt cx="499" cy="1165"/>
                </a:xfrm>
              </p:grpSpPr>
              <p:sp>
                <p:nvSpPr>
                  <p:cNvPr id="122959" name="Freeform 79"/>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60" name="Freeform 80"/>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61" name="Oval 81"/>
                  <p:cNvSpPr>
                    <a:spLocks noChangeArrowheads="1"/>
                  </p:cNvSpPr>
                  <p:nvPr/>
                </p:nvSpPr>
                <p:spPr bwMode="auto">
                  <a:xfrm>
                    <a:off x="779"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7" name="Group 82"/>
                <p:cNvGrpSpPr>
                  <a:grpSpLocks/>
                </p:cNvGrpSpPr>
                <p:nvPr/>
              </p:nvGrpSpPr>
              <p:grpSpPr bwMode="auto">
                <a:xfrm>
                  <a:off x="4769" y="1954"/>
                  <a:ext cx="77" cy="181"/>
                  <a:chOff x="781" y="1842"/>
                  <a:chExt cx="499" cy="1165"/>
                </a:xfrm>
              </p:grpSpPr>
              <p:sp>
                <p:nvSpPr>
                  <p:cNvPr id="122963" name="Freeform 83"/>
                  <p:cNvSpPr>
                    <a:spLocks/>
                  </p:cNvSpPr>
                  <p:nvPr/>
                </p:nvSpPr>
                <p:spPr bwMode="auto">
                  <a:xfrm>
                    <a:off x="92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64" name="Freeform 84"/>
                  <p:cNvSpPr>
                    <a:spLocks/>
                  </p:cNvSpPr>
                  <p:nvPr/>
                </p:nvSpPr>
                <p:spPr bwMode="auto">
                  <a:xfrm>
                    <a:off x="1066"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65" name="Oval 85"/>
                  <p:cNvSpPr>
                    <a:spLocks noChangeArrowheads="1"/>
                  </p:cNvSpPr>
                  <p:nvPr/>
                </p:nvSpPr>
                <p:spPr bwMode="auto">
                  <a:xfrm>
                    <a:off x="779"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8" name="Group 86"/>
                <p:cNvGrpSpPr>
                  <a:grpSpLocks/>
                </p:cNvGrpSpPr>
                <p:nvPr/>
              </p:nvGrpSpPr>
              <p:grpSpPr bwMode="auto">
                <a:xfrm>
                  <a:off x="4847" y="1960"/>
                  <a:ext cx="77" cy="181"/>
                  <a:chOff x="781" y="1842"/>
                  <a:chExt cx="499" cy="1165"/>
                </a:xfrm>
              </p:grpSpPr>
              <p:sp>
                <p:nvSpPr>
                  <p:cNvPr id="122967" name="Freeform 87"/>
                  <p:cNvSpPr>
                    <a:spLocks/>
                  </p:cNvSpPr>
                  <p:nvPr/>
                </p:nvSpPr>
                <p:spPr bwMode="auto">
                  <a:xfrm>
                    <a:off x="928"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68" name="Freeform 88"/>
                  <p:cNvSpPr>
                    <a:spLocks/>
                  </p:cNvSpPr>
                  <p:nvPr/>
                </p:nvSpPr>
                <p:spPr bwMode="auto">
                  <a:xfrm>
                    <a:off x="1065"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69" name="Oval 89"/>
                  <p:cNvSpPr>
                    <a:spLocks noChangeArrowheads="1"/>
                  </p:cNvSpPr>
                  <p:nvPr/>
                </p:nvSpPr>
                <p:spPr bwMode="auto">
                  <a:xfrm>
                    <a:off x="779"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29" name="Group 90"/>
                <p:cNvGrpSpPr>
                  <a:grpSpLocks/>
                </p:cNvGrpSpPr>
                <p:nvPr/>
              </p:nvGrpSpPr>
              <p:grpSpPr bwMode="auto">
                <a:xfrm>
                  <a:off x="4923" y="1966"/>
                  <a:ext cx="77" cy="181"/>
                  <a:chOff x="781" y="1842"/>
                  <a:chExt cx="499" cy="1165"/>
                </a:xfrm>
              </p:grpSpPr>
              <p:sp>
                <p:nvSpPr>
                  <p:cNvPr id="122971" name="Freeform 91"/>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72" name="Freeform 92"/>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73" name="Oval 93"/>
                  <p:cNvSpPr>
                    <a:spLocks noChangeArrowheads="1"/>
                  </p:cNvSpPr>
                  <p:nvPr/>
                </p:nvSpPr>
                <p:spPr bwMode="auto">
                  <a:xfrm>
                    <a:off x="779"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30" name="Group 94"/>
                <p:cNvGrpSpPr>
                  <a:grpSpLocks/>
                </p:cNvGrpSpPr>
                <p:nvPr/>
              </p:nvGrpSpPr>
              <p:grpSpPr bwMode="auto">
                <a:xfrm>
                  <a:off x="5002" y="1978"/>
                  <a:ext cx="77" cy="181"/>
                  <a:chOff x="781" y="1842"/>
                  <a:chExt cx="499" cy="1165"/>
                </a:xfrm>
              </p:grpSpPr>
              <p:sp>
                <p:nvSpPr>
                  <p:cNvPr id="122975" name="Freeform 95"/>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76" name="Freeform 96"/>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77" name="Oval 97"/>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31" name="Group 98"/>
                <p:cNvGrpSpPr>
                  <a:grpSpLocks/>
                </p:cNvGrpSpPr>
                <p:nvPr/>
              </p:nvGrpSpPr>
              <p:grpSpPr bwMode="auto">
                <a:xfrm>
                  <a:off x="5083" y="1990"/>
                  <a:ext cx="77" cy="181"/>
                  <a:chOff x="781" y="1842"/>
                  <a:chExt cx="499" cy="1165"/>
                </a:xfrm>
              </p:grpSpPr>
              <p:sp>
                <p:nvSpPr>
                  <p:cNvPr id="122979" name="Freeform 99"/>
                  <p:cNvSpPr>
                    <a:spLocks/>
                  </p:cNvSpPr>
                  <p:nvPr/>
                </p:nvSpPr>
                <p:spPr bwMode="auto">
                  <a:xfrm>
                    <a:off x="931" y="2115"/>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80" name="Freeform 100"/>
                  <p:cNvSpPr>
                    <a:spLocks/>
                  </p:cNvSpPr>
                  <p:nvPr/>
                </p:nvSpPr>
                <p:spPr bwMode="auto">
                  <a:xfrm>
                    <a:off x="1065"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81" name="Oval 101"/>
                  <p:cNvSpPr>
                    <a:spLocks noChangeArrowheads="1"/>
                  </p:cNvSpPr>
                  <p:nvPr/>
                </p:nvSpPr>
                <p:spPr bwMode="auto">
                  <a:xfrm>
                    <a:off x="782" y="184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932" name="Group 102"/>
                <p:cNvGrpSpPr>
                  <a:grpSpLocks/>
                </p:cNvGrpSpPr>
                <p:nvPr/>
              </p:nvGrpSpPr>
              <p:grpSpPr bwMode="auto">
                <a:xfrm>
                  <a:off x="5165" y="2002"/>
                  <a:ext cx="77" cy="181"/>
                  <a:chOff x="781" y="1842"/>
                  <a:chExt cx="499" cy="1165"/>
                </a:xfrm>
              </p:grpSpPr>
              <p:sp>
                <p:nvSpPr>
                  <p:cNvPr id="122983" name="Freeform 103"/>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84" name="Freeform 104"/>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2985" name="Oval 105"/>
                  <p:cNvSpPr>
                    <a:spLocks noChangeArrowheads="1"/>
                  </p:cNvSpPr>
                  <p:nvPr/>
                </p:nvSpPr>
                <p:spPr bwMode="auto">
                  <a:xfrm>
                    <a:off x="778"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58808" name="Group 2028"/>
              <p:cNvGrpSpPr>
                <a:grpSpLocks/>
              </p:cNvGrpSpPr>
              <p:nvPr/>
            </p:nvGrpSpPr>
            <p:grpSpPr bwMode="auto">
              <a:xfrm rot="10800000">
                <a:off x="5154" y="2278"/>
                <a:ext cx="77" cy="181"/>
                <a:chOff x="781" y="1842"/>
                <a:chExt cx="499" cy="1165"/>
              </a:xfrm>
            </p:grpSpPr>
            <p:sp>
              <p:nvSpPr>
                <p:cNvPr id="124909" name="Freeform 2029"/>
                <p:cNvSpPr>
                  <a:spLocks/>
                </p:cNvSpPr>
                <p:nvPr/>
              </p:nvSpPr>
              <p:spPr bwMode="auto">
                <a:xfrm>
                  <a:off x="940"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10" name="Freeform 2030"/>
                <p:cNvSpPr>
                  <a:spLocks/>
                </p:cNvSpPr>
                <p:nvPr/>
              </p:nvSpPr>
              <p:spPr bwMode="auto">
                <a:xfrm>
                  <a:off x="107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11" name="Oval 2031"/>
                <p:cNvSpPr>
                  <a:spLocks noChangeArrowheads="1"/>
                </p:cNvSpPr>
                <p:nvPr/>
              </p:nvSpPr>
              <p:spPr bwMode="auto">
                <a:xfrm>
                  <a:off x="787"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09" name="Group 2032"/>
              <p:cNvGrpSpPr>
                <a:grpSpLocks/>
              </p:cNvGrpSpPr>
              <p:nvPr/>
            </p:nvGrpSpPr>
            <p:grpSpPr bwMode="auto">
              <a:xfrm rot="10800000">
                <a:off x="5082" y="2260"/>
                <a:ext cx="77" cy="181"/>
                <a:chOff x="781" y="1842"/>
                <a:chExt cx="499" cy="1165"/>
              </a:xfrm>
            </p:grpSpPr>
            <p:sp>
              <p:nvSpPr>
                <p:cNvPr id="124913" name="Freeform 2033"/>
                <p:cNvSpPr>
                  <a:spLocks/>
                </p:cNvSpPr>
                <p:nvPr/>
              </p:nvSpPr>
              <p:spPr bwMode="auto">
                <a:xfrm>
                  <a:off x="940" y="2121"/>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14" name="Freeform 2034"/>
                <p:cNvSpPr>
                  <a:spLocks/>
                </p:cNvSpPr>
                <p:nvPr/>
              </p:nvSpPr>
              <p:spPr bwMode="auto">
                <a:xfrm>
                  <a:off x="1070"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15" name="Oval 2035"/>
                <p:cNvSpPr>
                  <a:spLocks noChangeArrowheads="1"/>
                </p:cNvSpPr>
                <p:nvPr/>
              </p:nvSpPr>
              <p:spPr bwMode="auto">
                <a:xfrm>
                  <a:off x="787" y="185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0" name="Group 2036"/>
              <p:cNvGrpSpPr>
                <a:grpSpLocks/>
              </p:cNvGrpSpPr>
              <p:nvPr/>
            </p:nvGrpSpPr>
            <p:grpSpPr bwMode="auto">
              <a:xfrm rot="10800000">
                <a:off x="5009" y="2251"/>
                <a:ext cx="77" cy="181"/>
                <a:chOff x="781" y="1842"/>
                <a:chExt cx="499" cy="1165"/>
              </a:xfrm>
            </p:grpSpPr>
            <p:sp>
              <p:nvSpPr>
                <p:cNvPr id="124917" name="Freeform 2037"/>
                <p:cNvSpPr>
                  <a:spLocks/>
                </p:cNvSpPr>
                <p:nvPr/>
              </p:nvSpPr>
              <p:spPr bwMode="auto">
                <a:xfrm>
                  <a:off x="929"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18" name="Freeform 2038"/>
                <p:cNvSpPr>
                  <a:spLocks/>
                </p:cNvSpPr>
                <p:nvPr/>
              </p:nvSpPr>
              <p:spPr bwMode="auto">
                <a:xfrm>
                  <a:off x="106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19" name="Oval 2039"/>
                <p:cNvSpPr>
                  <a:spLocks noChangeArrowheads="1"/>
                </p:cNvSpPr>
                <p:nvPr/>
              </p:nvSpPr>
              <p:spPr bwMode="auto">
                <a:xfrm>
                  <a:off x="784" y="1847"/>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1" name="Group 2040"/>
              <p:cNvGrpSpPr>
                <a:grpSpLocks/>
              </p:cNvGrpSpPr>
              <p:nvPr/>
            </p:nvGrpSpPr>
            <p:grpSpPr bwMode="auto">
              <a:xfrm rot="10800000">
                <a:off x="4934" y="2227"/>
                <a:ext cx="77" cy="181"/>
                <a:chOff x="781" y="1842"/>
                <a:chExt cx="499" cy="1165"/>
              </a:xfrm>
            </p:grpSpPr>
            <p:sp>
              <p:nvSpPr>
                <p:cNvPr id="124921" name="Freeform 2041"/>
                <p:cNvSpPr>
                  <a:spLocks/>
                </p:cNvSpPr>
                <p:nvPr/>
              </p:nvSpPr>
              <p:spPr bwMode="auto">
                <a:xfrm>
                  <a:off x="940" y="2122"/>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22" name="Freeform 2042"/>
                <p:cNvSpPr>
                  <a:spLocks/>
                </p:cNvSpPr>
                <p:nvPr/>
              </p:nvSpPr>
              <p:spPr bwMode="auto">
                <a:xfrm>
                  <a:off x="1070" y="2122"/>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23" name="Oval 2043"/>
                <p:cNvSpPr>
                  <a:spLocks noChangeArrowheads="1"/>
                </p:cNvSpPr>
                <p:nvPr/>
              </p:nvSpPr>
              <p:spPr bwMode="auto">
                <a:xfrm>
                  <a:off x="787" y="185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2" name="Group 2044"/>
              <p:cNvGrpSpPr>
                <a:grpSpLocks/>
              </p:cNvGrpSpPr>
              <p:nvPr/>
            </p:nvGrpSpPr>
            <p:grpSpPr bwMode="auto">
              <a:xfrm rot="10800000">
                <a:off x="4859" y="2212"/>
                <a:ext cx="77" cy="181"/>
                <a:chOff x="781" y="1842"/>
                <a:chExt cx="499" cy="1165"/>
              </a:xfrm>
            </p:grpSpPr>
            <p:sp>
              <p:nvSpPr>
                <p:cNvPr id="124925" name="Freeform 2045"/>
                <p:cNvSpPr>
                  <a:spLocks/>
                </p:cNvSpPr>
                <p:nvPr/>
              </p:nvSpPr>
              <p:spPr bwMode="auto">
                <a:xfrm>
                  <a:off x="940"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26" name="Freeform 2046"/>
                <p:cNvSpPr>
                  <a:spLocks/>
                </p:cNvSpPr>
                <p:nvPr/>
              </p:nvSpPr>
              <p:spPr bwMode="auto">
                <a:xfrm>
                  <a:off x="1070"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27" name="Oval 2047"/>
                <p:cNvSpPr>
                  <a:spLocks noChangeArrowheads="1"/>
                </p:cNvSpPr>
                <p:nvPr/>
              </p:nvSpPr>
              <p:spPr bwMode="auto">
                <a:xfrm>
                  <a:off x="787" y="1847"/>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3" name="Group 2048"/>
              <p:cNvGrpSpPr>
                <a:grpSpLocks/>
              </p:cNvGrpSpPr>
              <p:nvPr/>
            </p:nvGrpSpPr>
            <p:grpSpPr bwMode="auto">
              <a:xfrm rot="10800000">
                <a:off x="4778" y="2213"/>
                <a:ext cx="77" cy="181"/>
                <a:chOff x="781" y="1842"/>
                <a:chExt cx="499" cy="1165"/>
              </a:xfrm>
            </p:grpSpPr>
            <p:sp>
              <p:nvSpPr>
                <p:cNvPr id="124929" name="Freeform 2049"/>
                <p:cNvSpPr>
                  <a:spLocks/>
                </p:cNvSpPr>
                <p:nvPr/>
              </p:nvSpPr>
              <p:spPr bwMode="auto">
                <a:xfrm>
                  <a:off x="939"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30" name="Freeform 2050"/>
                <p:cNvSpPr>
                  <a:spLocks/>
                </p:cNvSpPr>
                <p:nvPr/>
              </p:nvSpPr>
              <p:spPr bwMode="auto">
                <a:xfrm>
                  <a:off x="106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31" name="Oval 2051"/>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4" name="Group 2052"/>
              <p:cNvGrpSpPr>
                <a:grpSpLocks/>
              </p:cNvGrpSpPr>
              <p:nvPr/>
            </p:nvGrpSpPr>
            <p:grpSpPr bwMode="auto">
              <a:xfrm rot="10800000">
                <a:off x="4702" y="2249"/>
                <a:ext cx="77" cy="181"/>
                <a:chOff x="781" y="1842"/>
                <a:chExt cx="499" cy="1165"/>
              </a:xfrm>
            </p:grpSpPr>
            <p:sp>
              <p:nvSpPr>
                <p:cNvPr id="124933" name="Freeform 2053"/>
                <p:cNvSpPr>
                  <a:spLocks/>
                </p:cNvSpPr>
                <p:nvPr/>
              </p:nvSpPr>
              <p:spPr bwMode="auto">
                <a:xfrm>
                  <a:off x="939"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34" name="Freeform 2054"/>
                <p:cNvSpPr>
                  <a:spLocks/>
                </p:cNvSpPr>
                <p:nvPr/>
              </p:nvSpPr>
              <p:spPr bwMode="auto">
                <a:xfrm>
                  <a:off x="106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35" name="Oval 2055"/>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5" name="Group 2056"/>
              <p:cNvGrpSpPr>
                <a:grpSpLocks/>
              </p:cNvGrpSpPr>
              <p:nvPr/>
            </p:nvGrpSpPr>
            <p:grpSpPr bwMode="auto">
              <a:xfrm rot="10800000">
                <a:off x="4621" y="2273"/>
                <a:ext cx="77" cy="181"/>
                <a:chOff x="781" y="1842"/>
                <a:chExt cx="499" cy="1165"/>
              </a:xfrm>
            </p:grpSpPr>
            <p:sp>
              <p:nvSpPr>
                <p:cNvPr id="124937" name="Freeform 2057"/>
                <p:cNvSpPr>
                  <a:spLocks/>
                </p:cNvSpPr>
                <p:nvPr/>
              </p:nvSpPr>
              <p:spPr bwMode="auto">
                <a:xfrm>
                  <a:off x="930"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38" name="Freeform 2058"/>
                <p:cNvSpPr>
                  <a:spLocks/>
                </p:cNvSpPr>
                <p:nvPr/>
              </p:nvSpPr>
              <p:spPr bwMode="auto">
                <a:xfrm>
                  <a:off x="1068"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39" name="Oval 2059"/>
                <p:cNvSpPr>
                  <a:spLocks noChangeArrowheads="1"/>
                </p:cNvSpPr>
                <p:nvPr/>
              </p:nvSpPr>
              <p:spPr bwMode="auto">
                <a:xfrm>
                  <a:off x="785" y="185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6" name="Group 2060"/>
              <p:cNvGrpSpPr>
                <a:grpSpLocks/>
              </p:cNvGrpSpPr>
              <p:nvPr/>
            </p:nvGrpSpPr>
            <p:grpSpPr bwMode="auto">
              <a:xfrm rot="10800000">
                <a:off x="4551" y="2315"/>
                <a:ext cx="77" cy="181"/>
                <a:chOff x="781" y="1842"/>
                <a:chExt cx="499" cy="1165"/>
              </a:xfrm>
            </p:grpSpPr>
            <p:sp>
              <p:nvSpPr>
                <p:cNvPr id="124941" name="Freeform 2061"/>
                <p:cNvSpPr>
                  <a:spLocks/>
                </p:cNvSpPr>
                <p:nvPr/>
              </p:nvSpPr>
              <p:spPr bwMode="auto">
                <a:xfrm>
                  <a:off x="939"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42" name="Freeform 2062"/>
                <p:cNvSpPr>
                  <a:spLocks/>
                </p:cNvSpPr>
                <p:nvPr/>
              </p:nvSpPr>
              <p:spPr bwMode="auto">
                <a:xfrm>
                  <a:off x="106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43" name="Oval 2063"/>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7" name="Group 2064"/>
              <p:cNvGrpSpPr>
                <a:grpSpLocks/>
              </p:cNvGrpSpPr>
              <p:nvPr/>
            </p:nvGrpSpPr>
            <p:grpSpPr bwMode="auto">
              <a:xfrm rot="10800000">
                <a:off x="4472" y="2333"/>
                <a:ext cx="77" cy="181"/>
                <a:chOff x="781" y="1842"/>
                <a:chExt cx="499" cy="1165"/>
              </a:xfrm>
            </p:grpSpPr>
            <p:sp>
              <p:nvSpPr>
                <p:cNvPr id="124945" name="Freeform 2065"/>
                <p:cNvSpPr>
                  <a:spLocks/>
                </p:cNvSpPr>
                <p:nvPr/>
              </p:nvSpPr>
              <p:spPr bwMode="auto">
                <a:xfrm>
                  <a:off x="940"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46" name="Freeform 2066"/>
                <p:cNvSpPr>
                  <a:spLocks/>
                </p:cNvSpPr>
                <p:nvPr/>
              </p:nvSpPr>
              <p:spPr bwMode="auto">
                <a:xfrm>
                  <a:off x="1070"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47" name="Oval 2067"/>
                <p:cNvSpPr>
                  <a:spLocks noChangeArrowheads="1"/>
                </p:cNvSpPr>
                <p:nvPr/>
              </p:nvSpPr>
              <p:spPr bwMode="auto">
                <a:xfrm>
                  <a:off x="787" y="1847"/>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8" name="Group 2068"/>
              <p:cNvGrpSpPr>
                <a:grpSpLocks/>
              </p:cNvGrpSpPr>
              <p:nvPr/>
            </p:nvGrpSpPr>
            <p:grpSpPr bwMode="auto">
              <a:xfrm rot="10800000">
                <a:off x="4397" y="2306"/>
                <a:ext cx="77" cy="181"/>
                <a:chOff x="781" y="1842"/>
                <a:chExt cx="499" cy="1165"/>
              </a:xfrm>
            </p:grpSpPr>
            <p:sp>
              <p:nvSpPr>
                <p:cNvPr id="124949" name="Freeform 2069"/>
                <p:cNvSpPr>
                  <a:spLocks/>
                </p:cNvSpPr>
                <p:nvPr/>
              </p:nvSpPr>
              <p:spPr bwMode="auto">
                <a:xfrm>
                  <a:off x="939" y="2121"/>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50" name="Freeform 2070"/>
                <p:cNvSpPr>
                  <a:spLocks/>
                </p:cNvSpPr>
                <p:nvPr/>
              </p:nvSpPr>
              <p:spPr bwMode="auto">
                <a:xfrm>
                  <a:off x="1069"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51" name="Oval 2071"/>
                <p:cNvSpPr>
                  <a:spLocks noChangeArrowheads="1"/>
                </p:cNvSpPr>
                <p:nvPr/>
              </p:nvSpPr>
              <p:spPr bwMode="auto">
                <a:xfrm>
                  <a:off x="786" y="185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19" name="Group 2072"/>
              <p:cNvGrpSpPr>
                <a:grpSpLocks/>
              </p:cNvGrpSpPr>
              <p:nvPr/>
            </p:nvGrpSpPr>
            <p:grpSpPr bwMode="auto">
              <a:xfrm rot="10800000">
                <a:off x="4320" y="2273"/>
                <a:ext cx="77" cy="181"/>
                <a:chOff x="781" y="1842"/>
                <a:chExt cx="499" cy="1165"/>
              </a:xfrm>
            </p:grpSpPr>
            <p:sp>
              <p:nvSpPr>
                <p:cNvPr id="124953" name="Freeform 2073"/>
                <p:cNvSpPr>
                  <a:spLocks/>
                </p:cNvSpPr>
                <p:nvPr/>
              </p:nvSpPr>
              <p:spPr bwMode="auto">
                <a:xfrm>
                  <a:off x="930"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54" name="Freeform 2074"/>
                <p:cNvSpPr>
                  <a:spLocks/>
                </p:cNvSpPr>
                <p:nvPr/>
              </p:nvSpPr>
              <p:spPr bwMode="auto">
                <a:xfrm>
                  <a:off x="1067"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55" name="Oval 2075"/>
                <p:cNvSpPr>
                  <a:spLocks noChangeArrowheads="1"/>
                </p:cNvSpPr>
                <p:nvPr/>
              </p:nvSpPr>
              <p:spPr bwMode="auto">
                <a:xfrm>
                  <a:off x="784" y="185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0" name="Group 2076"/>
              <p:cNvGrpSpPr>
                <a:grpSpLocks/>
              </p:cNvGrpSpPr>
              <p:nvPr/>
            </p:nvGrpSpPr>
            <p:grpSpPr bwMode="auto">
              <a:xfrm rot="10800000">
                <a:off x="4251" y="2235"/>
                <a:ext cx="77" cy="181"/>
                <a:chOff x="781" y="1842"/>
                <a:chExt cx="499" cy="1165"/>
              </a:xfrm>
            </p:grpSpPr>
            <p:sp>
              <p:nvSpPr>
                <p:cNvPr id="124957" name="Freeform 2077"/>
                <p:cNvSpPr>
                  <a:spLocks/>
                </p:cNvSpPr>
                <p:nvPr/>
              </p:nvSpPr>
              <p:spPr bwMode="auto">
                <a:xfrm>
                  <a:off x="930"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58" name="Freeform 2078"/>
                <p:cNvSpPr>
                  <a:spLocks/>
                </p:cNvSpPr>
                <p:nvPr/>
              </p:nvSpPr>
              <p:spPr bwMode="auto">
                <a:xfrm>
                  <a:off x="106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59" name="Oval 2079"/>
                <p:cNvSpPr>
                  <a:spLocks noChangeArrowheads="1"/>
                </p:cNvSpPr>
                <p:nvPr/>
              </p:nvSpPr>
              <p:spPr bwMode="auto">
                <a:xfrm>
                  <a:off x="784"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1" name="Group 2080"/>
              <p:cNvGrpSpPr>
                <a:grpSpLocks/>
              </p:cNvGrpSpPr>
              <p:nvPr/>
            </p:nvGrpSpPr>
            <p:grpSpPr bwMode="auto">
              <a:xfrm rot="10800000">
                <a:off x="4180" y="2197"/>
                <a:ext cx="77" cy="181"/>
                <a:chOff x="781" y="1842"/>
                <a:chExt cx="499" cy="1165"/>
              </a:xfrm>
            </p:grpSpPr>
            <p:sp>
              <p:nvSpPr>
                <p:cNvPr id="124961" name="Freeform 2081"/>
                <p:cNvSpPr>
                  <a:spLocks/>
                </p:cNvSpPr>
                <p:nvPr/>
              </p:nvSpPr>
              <p:spPr bwMode="auto">
                <a:xfrm>
                  <a:off x="940"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62" name="Freeform 2082"/>
                <p:cNvSpPr>
                  <a:spLocks/>
                </p:cNvSpPr>
                <p:nvPr/>
              </p:nvSpPr>
              <p:spPr bwMode="auto">
                <a:xfrm>
                  <a:off x="107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63" name="Oval 2083"/>
                <p:cNvSpPr>
                  <a:spLocks noChangeArrowheads="1"/>
                </p:cNvSpPr>
                <p:nvPr/>
              </p:nvSpPr>
              <p:spPr bwMode="auto">
                <a:xfrm>
                  <a:off x="787"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2" name="Group 2084"/>
              <p:cNvGrpSpPr>
                <a:grpSpLocks/>
              </p:cNvGrpSpPr>
              <p:nvPr/>
            </p:nvGrpSpPr>
            <p:grpSpPr bwMode="auto">
              <a:xfrm rot="10800000">
                <a:off x="4109" y="2225"/>
                <a:ext cx="77" cy="181"/>
                <a:chOff x="781" y="1842"/>
                <a:chExt cx="499" cy="1165"/>
              </a:xfrm>
            </p:grpSpPr>
            <p:sp>
              <p:nvSpPr>
                <p:cNvPr id="124965" name="Freeform 2085"/>
                <p:cNvSpPr>
                  <a:spLocks/>
                </p:cNvSpPr>
                <p:nvPr/>
              </p:nvSpPr>
              <p:spPr bwMode="auto">
                <a:xfrm>
                  <a:off x="939"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66" name="Freeform 2086"/>
                <p:cNvSpPr>
                  <a:spLocks/>
                </p:cNvSpPr>
                <p:nvPr/>
              </p:nvSpPr>
              <p:spPr bwMode="auto">
                <a:xfrm>
                  <a:off x="106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67" name="Oval 2087"/>
                <p:cNvSpPr>
                  <a:spLocks noChangeArrowheads="1"/>
                </p:cNvSpPr>
                <p:nvPr/>
              </p:nvSpPr>
              <p:spPr bwMode="auto">
                <a:xfrm>
                  <a:off x="786" y="1847"/>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3" name="Group 2088"/>
              <p:cNvGrpSpPr>
                <a:grpSpLocks/>
              </p:cNvGrpSpPr>
              <p:nvPr/>
            </p:nvGrpSpPr>
            <p:grpSpPr bwMode="auto">
              <a:xfrm rot="10800000">
                <a:off x="4030" y="2255"/>
                <a:ext cx="77" cy="181"/>
                <a:chOff x="781" y="1842"/>
                <a:chExt cx="499" cy="1165"/>
              </a:xfrm>
            </p:grpSpPr>
            <p:sp>
              <p:nvSpPr>
                <p:cNvPr id="124969" name="Freeform 2089"/>
                <p:cNvSpPr>
                  <a:spLocks/>
                </p:cNvSpPr>
                <p:nvPr/>
              </p:nvSpPr>
              <p:spPr bwMode="auto">
                <a:xfrm>
                  <a:off x="939"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70" name="Freeform 2090"/>
                <p:cNvSpPr>
                  <a:spLocks/>
                </p:cNvSpPr>
                <p:nvPr/>
              </p:nvSpPr>
              <p:spPr bwMode="auto">
                <a:xfrm>
                  <a:off x="1069"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71" name="Oval 2091"/>
                <p:cNvSpPr>
                  <a:spLocks noChangeArrowheads="1"/>
                </p:cNvSpPr>
                <p:nvPr/>
              </p:nvSpPr>
              <p:spPr bwMode="auto">
                <a:xfrm>
                  <a:off x="786"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4" name="Group 2092"/>
              <p:cNvGrpSpPr>
                <a:grpSpLocks/>
              </p:cNvGrpSpPr>
              <p:nvPr/>
            </p:nvGrpSpPr>
            <p:grpSpPr bwMode="auto">
              <a:xfrm rot="10800000">
                <a:off x="3951" y="2281"/>
                <a:ext cx="77" cy="181"/>
                <a:chOff x="781" y="1842"/>
                <a:chExt cx="499" cy="1165"/>
              </a:xfrm>
            </p:grpSpPr>
            <p:sp>
              <p:nvSpPr>
                <p:cNvPr id="124973" name="Freeform 2093"/>
                <p:cNvSpPr>
                  <a:spLocks/>
                </p:cNvSpPr>
                <p:nvPr/>
              </p:nvSpPr>
              <p:spPr bwMode="auto">
                <a:xfrm>
                  <a:off x="939"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74" name="Freeform 2094"/>
                <p:cNvSpPr>
                  <a:spLocks/>
                </p:cNvSpPr>
                <p:nvPr/>
              </p:nvSpPr>
              <p:spPr bwMode="auto">
                <a:xfrm>
                  <a:off x="1069"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75" name="Oval 2095"/>
                <p:cNvSpPr>
                  <a:spLocks noChangeArrowheads="1"/>
                </p:cNvSpPr>
                <p:nvPr/>
              </p:nvSpPr>
              <p:spPr bwMode="auto">
                <a:xfrm>
                  <a:off x="786"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5" name="Group 2096"/>
              <p:cNvGrpSpPr>
                <a:grpSpLocks/>
              </p:cNvGrpSpPr>
              <p:nvPr/>
            </p:nvGrpSpPr>
            <p:grpSpPr bwMode="auto">
              <a:xfrm rot="10800000">
                <a:off x="3878" y="2291"/>
                <a:ext cx="77" cy="181"/>
                <a:chOff x="781" y="1842"/>
                <a:chExt cx="499" cy="1165"/>
              </a:xfrm>
            </p:grpSpPr>
            <p:sp>
              <p:nvSpPr>
                <p:cNvPr id="124977" name="Freeform 2097"/>
                <p:cNvSpPr>
                  <a:spLocks/>
                </p:cNvSpPr>
                <p:nvPr/>
              </p:nvSpPr>
              <p:spPr bwMode="auto">
                <a:xfrm>
                  <a:off x="929"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78" name="Freeform 2098"/>
                <p:cNvSpPr>
                  <a:spLocks/>
                </p:cNvSpPr>
                <p:nvPr/>
              </p:nvSpPr>
              <p:spPr bwMode="auto">
                <a:xfrm>
                  <a:off x="1066"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79" name="Oval 2099"/>
                <p:cNvSpPr>
                  <a:spLocks noChangeArrowheads="1"/>
                </p:cNvSpPr>
                <p:nvPr/>
              </p:nvSpPr>
              <p:spPr bwMode="auto">
                <a:xfrm>
                  <a:off x="783"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6" name="Group 2100"/>
              <p:cNvGrpSpPr>
                <a:grpSpLocks/>
              </p:cNvGrpSpPr>
              <p:nvPr/>
            </p:nvGrpSpPr>
            <p:grpSpPr bwMode="auto">
              <a:xfrm rot="10800000">
                <a:off x="3806" y="2269"/>
                <a:ext cx="77" cy="181"/>
                <a:chOff x="781" y="1842"/>
                <a:chExt cx="499" cy="1165"/>
              </a:xfrm>
            </p:grpSpPr>
            <p:sp>
              <p:nvSpPr>
                <p:cNvPr id="124981" name="Freeform 2101"/>
                <p:cNvSpPr>
                  <a:spLocks/>
                </p:cNvSpPr>
                <p:nvPr/>
              </p:nvSpPr>
              <p:spPr bwMode="auto">
                <a:xfrm>
                  <a:off x="92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82" name="Freeform 2102"/>
                <p:cNvSpPr>
                  <a:spLocks/>
                </p:cNvSpPr>
                <p:nvPr/>
              </p:nvSpPr>
              <p:spPr bwMode="auto">
                <a:xfrm>
                  <a:off x="1066"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83" name="Oval 2103"/>
                <p:cNvSpPr>
                  <a:spLocks noChangeArrowheads="1"/>
                </p:cNvSpPr>
                <p:nvPr/>
              </p:nvSpPr>
              <p:spPr bwMode="auto">
                <a:xfrm>
                  <a:off x="783"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7" name="Group 2104"/>
              <p:cNvGrpSpPr>
                <a:grpSpLocks/>
              </p:cNvGrpSpPr>
              <p:nvPr/>
            </p:nvGrpSpPr>
            <p:grpSpPr bwMode="auto">
              <a:xfrm rot="10800000">
                <a:off x="3730" y="2243"/>
                <a:ext cx="77" cy="181"/>
                <a:chOff x="781" y="1842"/>
                <a:chExt cx="499" cy="1165"/>
              </a:xfrm>
            </p:grpSpPr>
            <p:sp>
              <p:nvSpPr>
                <p:cNvPr id="124985" name="Freeform 2105"/>
                <p:cNvSpPr>
                  <a:spLocks/>
                </p:cNvSpPr>
                <p:nvPr/>
              </p:nvSpPr>
              <p:spPr bwMode="auto">
                <a:xfrm>
                  <a:off x="92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86" name="Freeform 2106"/>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87" name="Oval 2107"/>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8" name="Group 2108"/>
              <p:cNvGrpSpPr>
                <a:grpSpLocks/>
              </p:cNvGrpSpPr>
              <p:nvPr/>
            </p:nvGrpSpPr>
            <p:grpSpPr bwMode="auto">
              <a:xfrm rot="10800000">
                <a:off x="3652" y="2205"/>
                <a:ext cx="77" cy="181"/>
                <a:chOff x="781" y="1842"/>
                <a:chExt cx="499" cy="1165"/>
              </a:xfrm>
            </p:grpSpPr>
            <p:sp>
              <p:nvSpPr>
                <p:cNvPr id="124989" name="Freeform 2109"/>
                <p:cNvSpPr>
                  <a:spLocks/>
                </p:cNvSpPr>
                <p:nvPr/>
              </p:nvSpPr>
              <p:spPr bwMode="auto">
                <a:xfrm>
                  <a:off x="92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90" name="Freeform 2110"/>
                <p:cNvSpPr>
                  <a:spLocks/>
                </p:cNvSpPr>
                <p:nvPr/>
              </p:nvSpPr>
              <p:spPr bwMode="auto">
                <a:xfrm>
                  <a:off x="1066"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91" name="Oval 2111"/>
                <p:cNvSpPr>
                  <a:spLocks noChangeArrowheads="1"/>
                </p:cNvSpPr>
                <p:nvPr/>
              </p:nvSpPr>
              <p:spPr bwMode="auto">
                <a:xfrm>
                  <a:off x="783" y="1847"/>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29" name="Group 2112"/>
              <p:cNvGrpSpPr>
                <a:grpSpLocks/>
              </p:cNvGrpSpPr>
              <p:nvPr/>
            </p:nvGrpSpPr>
            <p:grpSpPr bwMode="auto">
              <a:xfrm rot="10800000">
                <a:off x="3576" y="2160"/>
                <a:ext cx="77" cy="181"/>
                <a:chOff x="781" y="1842"/>
                <a:chExt cx="499" cy="1165"/>
              </a:xfrm>
            </p:grpSpPr>
            <p:sp>
              <p:nvSpPr>
                <p:cNvPr id="124993" name="Freeform 2113"/>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94" name="Freeform 2114"/>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95" name="Oval 2115"/>
                <p:cNvSpPr>
                  <a:spLocks noChangeArrowheads="1"/>
                </p:cNvSpPr>
                <p:nvPr/>
              </p:nvSpPr>
              <p:spPr bwMode="auto">
                <a:xfrm>
                  <a:off x="784"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30" name="Group 2116"/>
              <p:cNvGrpSpPr>
                <a:grpSpLocks/>
              </p:cNvGrpSpPr>
              <p:nvPr/>
            </p:nvGrpSpPr>
            <p:grpSpPr bwMode="auto">
              <a:xfrm rot="10800000">
                <a:off x="3497" y="2136"/>
                <a:ext cx="77" cy="181"/>
                <a:chOff x="781" y="1842"/>
                <a:chExt cx="499" cy="1165"/>
              </a:xfrm>
            </p:grpSpPr>
            <p:sp>
              <p:nvSpPr>
                <p:cNvPr id="124997" name="Freeform 2117"/>
                <p:cNvSpPr>
                  <a:spLocks/>
                </p:cNvSpPr>
                <p:nvPr/>
              </p:nvSpPr>
              <p:spPr bwMode="auto">
                <a:xfrm>
                  <a:off x="929"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98" name="Freeform 2118"/>
                <p:cNvSpPr>
                  <a:spLocks/>
                </p:cNvSpPr>
                <p:nvPr/>
              </p:nvSpPr>
              <p:spPr bwMode="auto">
                <a:xfrm>
                  <a:off x="1067"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4999" name="Oval 2119"/>
                <p:cNvSpPr>
                  <a:spLocks noChangeArrowheads="1"/>
                </p:cNvSpPr>
                <p:nvPr/>
              </p:nvSpPr>
              <p:spPr bwMode="auto">
                <a:xfrm>
                  <a:off x="784"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31" name="Group 2120"/>
              <p:cNvGrpSpPr>
                <a:grpSpLocks/>
              </p:cNvGrpSpPr>
              <p:nvPr/>
            </p:nvGrpSpPr>
            <p:grpSpPr bwMode="auto">
              <a:xfrm rot="10800000">
                <a:off x="3416" y="2139"/>
                <a:ext cx="77" cy="181"/>
                <a:chOff x="781" y="1842"/>
                <a:chExt cx="499" cy="1165"/>
              </a:xfrm>
            </p:grpSpPr>
            <p:sp>
              <p:nvSpPr>
                <p:cNvPr id="125001" name="Freeform 2121"/>
                <p:cNvSpPr>
                  <a:spLocks/>
                </p:cNvSpPr>
                <p:nvPr/>
              </p:nvSpPr>
              <p:spPr bwMode="auto">
                <a:xfrm>
                  <a:off x="928"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02" name="Freeform 2122"/>
                <p:cNvSpPr>
                  <a:spLocks/>
                </p:cNvSpPr>
                <p:nvPr/>
              </p:nvSpPr>
              <p:spPr bwMode="auto">
                <a:xfrm>
                  <a:off x="1066"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03" name="Oval 2123"/>
                <p:cNvSpPr>
                  <a:spLocks noChangeArrowheads="1"/>
                </p:cNvSpPr>
                <p:nvPr/>
              </p:nvSpPr>
              <p:spPr bwMode="auto">
                <a:xfrm>
                  <a:off x="783"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832" name="Group 2124"/>
              <p:cNvGrpSpPr>
                <a:grpSpLocks/>
              </p:cNvGrpSpPr>
              <p:nvPr/>
            </p:nvGrpSpPr>
            <p:grpSpPr bwMode="auto">
              <a:xfrm rot="10800000">
                <a:off x="3334" y="2160"/>
                <a:ext cx="77" cy="181"/>
                <a:chOff x="781" y="1842"/>
                <a:chExt cx="499" cy="1165"/>
              </a:xfrm>
            </p:grpSpPr>
            <p:sp>
              <p:nvSpPr>
                <p:cNvPr id="125005" name="Freeform 2125"/>
                <p:cNvSpPr>
                  <a:spLocks/>
                </p:cNvSpPr>
                <p:nvPr/>
              </p:nvSpPr>
              <p:spPr bwMode="auto">
                <a:xfrm>
                  <a:off x="92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06" name="Freeform 2126"/>
                <p:cNvSpPr>
                  <a:spLocks/>
                </p:cNvSpPr>
                <p:nvPr/>
              </p:nvSpPr>
              <p:spPr bwMode="auto">
                <a:xfrm>
                  <a:off x="1066"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07" name="Oval 2127"/>
                <p:cNvSpPr>
                  <a:spLocks noChangeArrowheads="1"/>
                </p:cNvSpPr>
                <p:nvPr/>
              </p:nvSpPr>
              <p:spPr bwMode="auto">
                <a:xfrm>
                  <a:off x="783"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094" name="Group 2129"/>
            <p:cNvGrpSpPr>
              <a:grpSpLocks/>
            </p:cNvGrpSpPr>
            <p:nvPr/>
          </p:nvGrpSpPr>
          <p:grpSpPr bwMode="auto">
            <a:xfrm>
              <a:off x="3376" y="2030"/>
              <a:ext cx="1908" cy="654"/>
              <a:chOff x="3334" y="1860"/>
              <a:chExt cx="1908" cy="654"/>
            </a:xfrm>
          </p:grpSpPr>
          <p:grpSp>
            <p:nvGrpSpPr>
              <p:cNvPr id="58606" name="Group 2130"/>
              <p:cNvGrpSpPr>
                <a:grpSpLocks/>
              </p:cNvGrpSpPr>
              <p:nvPr/>
            </p:nvGrpSpPr>
            <p:grpSpPr bwMode="auto">
              <a:xfrm>
                <a:off x="3334" y="1860"/>
                <a:ext cx="1908" cy="371"/>
                <a:chOff x="3334" y="1860"/>
                <a:chExt cx="1908" cy="371"/>
              </a:xfrm>
            </p:grpSpPr>
            <p:grpSp>
              <p:nvGrpSpPr>
                <p:cNvPr id="58707" name="Group 2131"/>
                <p:cNvGrpSpPr>
                  <a:grpSpLocks/>
                </p:cNvGrpSpPr>
                <p:nvPr/>
              </p:nvGrpSpPr>
              <p:grpSpPr bwMode="auto">
                <a:xfrm>
                  <a:off x="3334" y="1888"/>
                  <a:ext cx="77" cy="181"/>
                  <a:chOff x="781" y="1842"/>
                  <a:chExt cx="499" cy="1165"/>
                </a:xfrm>
              </p:grpSpPr>
              <p:sp>
                <p:nvSpPr>
                  <p:cNvPr id="125012" name="Freeform 2132"/>
                  <p:cNvSpPr>
                    <a:spLocks/>
                  </p:cNvSpPr>
                  <p:nvPr/>
                </p:nvSpPr>
                <p:spPr bwMode="auto">
                  <a:xfrm>
                    <a:off x="929"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13" name="Freeform 2133"/>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14" name="Oval 2134"/>
                  <p:cNvSpPr>
                    <a:spLocks noChangeArrowheads="1"/>
                  </p:cNvSpPr>
                  <p:nvPr/>
                </p:nvSpPr>
                <p:spPr bwMode="auto">
                  <a:xfrm>
                    <a:off x="780"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08" name="Group 2135"/>
                <p:cNvGrpSpPr>
                  <a:grpSpLocks/>
                </p:cNvGrpSpPr>
                <p:nvPr/>
              </p:nvGrpSpPr>
              <p:grpSpPr bwMode="auto">
                <a:xfrm>
                  <a:off x="3412" y="1866"/>
                  <a:ext cx="77" cy="181"/>
                  <a:chOff x="781" y="1842"/>
                  <a:chExt cx="499" cy="1165"/>
                </a:xfrm>
              </p:grpSpPr>
              <p:sp>
                <p:nvSpPr>
                  <p:cNvPr id="125016" name="Freeform 2136"/>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17" name="Freeform 2137"/>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18" name="Oval 2138"/>
                  <p:cNvSpPr>
                    <a:spLocks noChangeArrowheads="1"/>
                  </p:cNvSpPr>
                  <p:nvPr/>
                </p:nvSpPr>
                <p:spPr bwMode="auto">
                  <a:xfrm>
                    <a:off x="779"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09" name="Group 2139"/>
                <p:cNvGrpSpPr>
                  <a:grpSpLocks/>
                </p:cNvGrpSpPr>
                <p:nvPr/>
              </p:nvGrpSpPr>
              <p:grpSpPr bwMode="auto">
                <a:xfrm>
                  <a:off x="3491" y="1860"/>
                  <a:ext cx="77" cy="181"/>
                  <a:chOff x="781" y="1842"/>
                  <a:chExt cx="499" cy="1165"/>
                </a:xfrm>
              </p:grpSpPr>
              <p:sp>
                <p:nvSpPr>
                  <p:cNvPr id="125020" name="Freeform 2140"/>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21" name="Freeform 2141"/>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22" name="Oval 2142"/>
                  <p:cNvSpPr>
                    <a:spLocks noChangeArrowheads="1"/>
                  </p:cNvSpPr>
                  <p:nvPr/>
                </p:nvSpPr>
                <p:spPr bwMode="auto">
                  <a:xfrm>
                    <a:off x="780"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0" name="Group 2143"/>
                <p:cNvGrpSpPr>
                  <a:grpSpLocks/>
                </p:cNvGrpSpPr>
                <p:nvPr/>
              </p:nvGrpSpPr>
              <p:grpSpPr bwMode="auto">
                <a:xfrm>
                  <a:off x="3566" y="1885"/>
                  <a:ext cx="77" cy="181"/>
                  <a:chOff x="781" y="1842"/>
                  <a:chExt cx="499" cy="1165"/>
                </a:xfrm>
              </p:grpSpPr>
              <p:sp>
                <p:nvSpPr>
                  <p:cNvPr id="125024" name="Freeform 2144"/>
                  <p:cNvSpPr>
                    <a:spLocks/>
                  </p:cNvSpPr>
                  <p:nvPr/>
                </p:nvSpPr>
                <p:spPr bwMode="auto">
                  <a:xfrm>
                    <a:off x="92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25" name="Freeform 2145"/>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26" name="Oval 2146"/>
                  <p:cNvSpPr>
                    <a:spLocks noChangeArrowheads="1"/>
                  </p:cNvSpPr>
                  <p:nvPr/>
                </p:nvSpPr>
                <p:spPr bwMode="auto">
                  <a:xfrm>
                    <a:off x="779"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1" name="Group 2147"/>
                <p:cNvGrpSpPr>
                  <a:grpSpLocks/>
                </p:cNvGrpSpPr>
                <p:nvPr/>
              </p:nvGrpSpPr>
              <p:grpSpPr bwMode="auto">
                <a:xfrm>
                  <a:off x="3641" y="1924"/>
                  <a:ext cx="77" cy="181"/>
                  <a:chOff x="781" y="1842"/>
                  <a:chExt cx="499" cy="1165"/>
                </a:xfrm>
              </p:grpSpPr>
              <p:sp>
                <p:nvSpPr>
                  <p:cNvPr id="125028" name="Freeform 2148"/>
                  <p:cNvSpPr>
                    <a:spLocks/>
                  </p:cNvSpPr>
                  <p:nvPr/>
                </p:nvSpPr>
                <p:spPr bwMode="auto">
                  <a:xfrm>
                    <a:off x="928"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29" name="Freeform 2149"/>
                  <p:cNvSpPr>
                    <a:spLocks/>
                  </p:cNvSpPr>
                  <p:nvPr/>
                </p:nvSpPr>
                <p:spPr bwMode="auto">
                  <a:xfrm>
                    <a:off x="1066"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30" name="Oval 2150"/>
                  <p:cNvSpPr>
                    <a:spLocks noChangeArrowheads="1"/>
                  </p:cNvSpPr>
                  <p:nvPr/>
                </p:nvSpPr>
                <p:spPr bwMode="auto">
                  <a:xfrm>
                    <a:off x="779"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2" name="Group 2151"/>
                <p:cNvGrpSpPr>
                  <a:grpSpLocks/>
                </p:cNvGrpSpPr>
                <p:nvPr/>
              </p:nvGrpSpPr>
              <p:grpSpPr bwMode="auto">
                <a:xfrm>
                  <a:off x="3710" y="1972"/>
                  <a:ext cx="77" cy="181"/>
                  <a:chOff x="781" y="1842"/>
                  <a:chExt cx="499" cy="1165"/>
                </a:xfrm>
              </p:grpSpPr>
              <p:sp>
                <p:nvSpPr>
                  <p:cNvPr id="125032" name="Freeform 2152"/>
                  <p:cNvSpPr>
                    <a:spLocks/>
                  </p:cNvSpPr>
                  <p:nvPr/>
                </p:nvSpPr>
                <p:spPr bwMode="auto">
                  <a:xfrm>
                    <a:off x="92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33" name="Freeform 2153"/>
                  <p:cNvSpPr>
                    <a:spLocks/>
                  </p:cNvSpPr>
                  <p:nvPr/>
                </p:nvSpPr>
                <p:spPr bwMode="auto">
                  <a:xfrm>
                    <a:off x="1066"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34" name="Oval 2154"/>
                  <p:cNvSpPr>
                    <a:spLocks noChangeArrowheads="1"/>
                  </p:cNvSpPr>
                  <p:nvPr/>
                </p:nvSpPr>
                <p:spPr bwMode="auto">
                  <a:xfrm>
                    <a:off x="779"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3" name="Group 2155"/>
                <p:cNvGrpSpPr>
                  <a:grpSpLocks/>
                </p:cNvGrpSpPr>
                <p:nvPr/>
              </p:nvGrpSpPr>
              <p:grpSpPr bwMode="auto">
                <a:xfrm>
                  <a:off x="3786" y="2008"/>
                  <a:ext cx="77" cy="181"/>
                  <a:chOff x="781" y="1842"/>
                  <a:chExt cx="499" cy="1165"/>
                </a:xfrm>
              </p:grpSpPr>
              <p:sp>
                <p:nvSpPr>
                  <p:cNvPr id="125036" name="Freeform 2156"/>
                  <p:cNvSpPr>
                    <a:spLocks/>
                  </p:cNvSpPr>
                  <p:nvPr/>
                </p:nvSpPr>
                <p:spPr bwMode="auto">
                  <a:xfrm>
                    <a:off x="92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37" name="Freeform 2157"/>
                  <p:cNvSpPr>
                    <a:spLocks/>
                  </p:cNvSpPr>
                  <p:nvPr/>
                </p:nvSpPr>
                <p:spPr bwMode="auto">
                  <a:xfrm>
                    <a:off x="1066"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38" name="Oval 2158"/>
                  <p:cNvSpPr>
                    <a:spLocks noChangeArrowheads="1"/>
                  </p:cNvSpPr>
                  <p:nvPr/>
                </p:nvSpPr>
                <p:spPr bwMode="auto">
                  <a:xfrm>
                    <a:off x="780"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4" name="Group 2159"/>
                <p:cNvGrpSpPr>
                  <a:grpSpLocks/>
                </p:cNvGrpSpPr>
                <p:nvPr/>
              </p:nvGrpSpPr>
              <p:grpSpPr bwMode="auto">
                <a:xfrm>
                  <a:off x="3867" y="2026"/>
                  <a:ext cx="77" cy="181"/>
                  <a:chOff x="781" y="1842"/>
                  <a:chExt cx="499" cy="1165"/>
                </a:xfrm>
              </p:grpSpPr>
              <p:sp>
                <p:nvSpPr>
                  <p:cNvPr id="125040" name="Freeform 2160"/>
                  <p:cNvSpPr>
                    <a:spLocks/>
                  </p:cNvSpPr>
                  <p:nvPr/>
                </p:nvSpPr>
                <p:spPr bwMode="auto">
                  <a:xfrm>
                    <a:off x="92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41" name="Freeform 2161"/>
                  <p:cNvSpPr>
                    <a:spLocks/>
                  </p:cNvSpPr>
                  <p:nvPr/>
                </p:nvSpPr>
                <p:spPr bwMode="auto">
                  <a:xfrm>
                    <a:off x="1065"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42" name="Oval 2162"/>
                  <p:cNvSpPr>
                    <a:spLocks noChangeArrowheads="1"/>
                  </p:cNvSpPr>
                  <p:nvPr/>
                </p:nvSpPr>
                <p:spPr bwMode="auto">
                  <a:xfrm>
                    <a:off x="778"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5" name="Group 2163"/>
                <p:cNvGrpSpPr>
                  <a:grpSpLocks/>
                </p:cNvGrpSpPr>
                <p:nvPr/>
              </p:nvGrpSpPr>
              <p:grpSpPr bwMode="auto">
                <a:xfrm>
                  <a:off x="3937" y="2002"/>
                  <a:ext cx="77" cy="181"/>
                  <a:chOff x="781" y="1842"/>
                  <a:chExt cx="499" cy="1165"/>
                </a:xfrm>
              </p:grpSpPr>
              <p:sp>
                <p:nvSpPr>
                  <p:cNvPr id="125044" name="Freeform 2164"/>
                  <p:cNvSpPr>
                    <a:spLocks/>
                  </p:cNvSpPr>
                  <p:nvPr/>
                </p:nvSpPr>
                <p:spPr bwMode="auto">
                  <a:xfrm>
                    <a:off x="92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45" name="Freeform 2165"/>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46" name="Oval 2166"/>
                  <p:cNvSpPr>
                    <a:spLocks noChangeArrowheads="1"/>
                  </p:cNvSpPr>
                  <p:nvPr/>
                </p:nvSpPr>
                <p:spPr bwMode="auto">
                  <a:xfrm>
                    <a:off x="780"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6" name="Group 2167"/>
                <p:cNvGrpSpPr>
                  <a:grpSpLocks/>
                </p:cNvGrpSpPr>
                <p:nvPr/>
              </p:nvGrpSpPr>
              <p:grpSpPr bwMode="auto">
                <a:xfrm>
                  <a:off x="4010" y="1984"/>
                  <a:ext cx="77" cy="181"/>
                  <a:chOff x="781" y="1842"/>
                  <a:chExt cx="499" cy="1165"/>
                </a:xfrm>
              </p:grpSpPr>
              <p:sp>
                <p:nvSpPr>
                  <p:cNvPr id="125048" name="Freeform 2168"/>
                  <p:cNvSpPr>
                    <a:spLocks/>
                  </p:cNvSpPr>
                  <p:nvPr/>
                </p:nvSpPr>
                <p:spPr bwMode="auto">
                  <a:xfrm>
                    <a:off x="930"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49" name="Freeform 2169"/>
                  <p:cNvSpPr>
                    <a:spLocks/>
                  </p:cNvSpPr>
                  <p:nvPr/>
                </p:nvSpPr>
                <p:spPr bwMode="auto">
                  <a:xfrm>
                    <a:off x="1064"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50" name="Oval 2170"/>
                  <p:cNvSpPr>
                    <a:spLocks noChangeArrowheads="1"/>
                  </p:cNvSpPr>
                  <p:nvPr/>
                </p:nvSpPr>
                <p:spPr bwMode="auto">
                  <a:xfrm>
                    <a:off x="781"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7" name="Group 2171"/>
                <p:cNvGrpSpPr>
                  <a:grpSpLocks/>
                </p:cNvGrpSpPr>
                <p:nvPr/>
              </p:nvGrpSpPr>
              <p:grpSpPr bwMode="auto">
                <a:xfrm>
                  <a:off x="4079" y="1945"/>
                  <a:ext cx="77" cy="181"/>
                  <a:chOff x="781" y="1842"/>
                  <a:chExt cx="499" cy="1165"/>
                </a:xfrm>
              </p:grpSpPr>
              <p:sp>
                <p:nvSpPr>
                  <p:cNvPr id="125052" name="Freeform 2172"/>
                  <p:cNvSpPr>
                    <a:spLocks/>
                  </p:cNvSpPr>
                  <p:nvPr/>
                </p:nvSpPr>
                <p:spPr bwMode="auto">
                  <a:xfrm>
                    <a:off x="930"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53" name="Freeform 2173"/>
                  <p:cNvSpPr>
                    <a:spLocks/>
                  </p:cNvSpPr>
                  <p:nvPr/>
                </p:nvSpPr>
                <p:spPr bwMode="auto">
                  <a:xfrm>
                    <a:off x="1064"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54" name="Oval 2174"/>
                  <p:cNvSpPr>
                    <a:spLocks noChangeArrowheads="1"/>
                  </p:cNvSpPr>
                  <p:nvPr/>
                </p:nvSpPr>
                <p:spPr bwMode="auto">
                  <a:xfrm>
                    <a:off x="781"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8" name="Group 2175"/>
                <p:cNvGrpSpPr>
                  <a:grpSpLocks/>
                </p:cNvGrpSpPr>
                <p:nvPr/>
              </p:nvGrpSpPr>
              <p:grpSpPr bwMode="auto">
                <a:xfrm>
                  <a:off x="4157" y="1930"/>
                  <a:ext cx="77" cy="181"/>
                  <a:chOff x="781" y="1842"/>
                  <a:chExt cx="499" cy="1165"/>
                </a:xfrm>
              </p:grpSpPr>
              <p:sp>
                <p:nvSpPr>
                  <p:cNvPr id="125056" name="Freeform 2176"/>
                  <p:cNvSpPr>
                    <a:spLocks/>
                  </p:cNvSpPr>
                  <p:nvPr/>
                </p:nvSpPr>
                <p:spPr bwMode="auto">
                  <a:xfrm>
                    <a:off x="929"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57" name="Freeform 2177"/>
                  <p:cNvSpPr>
                    <a:spLocks/>
                  </p:cNvSpPr>
                  <p:nvPr/>
                </p:nvSpPr>
                <p:spPr bwMode="auto">
                  <a:xfrm>
                    <a:off x="1063"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58" name="Oval 2178"/>
                  <p:cNvSpPr>
                    <a:spLocks noChangeArrowheads="1"/>
                  </p:cNvSpPr>
                  <p:nvPr/>
                </p:nvSpPr>
                <p:spPr bwMode="auto">
                  <a:xfrm>
                    <a:off x="780"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19" name="Group 2179"/>
                <p:cNvGrpSpPr>
                  <a:grpSpLocks/>
                </p:cNvGrpSpPr>
                <p:nvPr/>
              </p:nvGrpSpPr>
              <p:grpSpPr bwMode="auto">
                <a:xfrm>
                  <a:off x="4231" y="1966"/>
                  <a:ext cx="77" cy="181"/>
                  <a:chOff x="781" y="1842"/>
                  <a:chExt cx="499" cy="1165"/>
                </a:xfrm>
              </p:grpSpPr>
              <p:sp>
                <p:nvSpPr>
                  <p:cNvPr id="125060" name="Freeform 2180"/>
                  <p:cNvSpPr>
                    <a:spLocks/>
                  </p:cNvSpPr>
                  <p:nvPr/>
                </p:nvSpPr>
                <p:spPr bwMode="auto">
                  <a:xfrm>
                    <a:off x="92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61" name="Freeform 2181"/>
                  <p:cNvSpPr>
                    <a:spLocks/>
                  </p:cNvSpPr>
                  <p:nvPr/>
                </p:nvSpPr>
                <p:spPr bwMode="auto">
                  <a:xfrm>
                    <a:off x="1065"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62" name="Oval 2182"/>
                  <p:cNvSpPr>
                    <a:spLocks noChangeArrowheads="1"/>
                  </p:cNvSpPr>
                  <p:nvPr/>
                </p:nvSpPr>
                <p:spPr bwMode="auto">
                  <a:xfrm>
                    <a:off x="778"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0" name="Group 2183"/>
                <p:cNvGrpSpPr>
                  <a:grpSpLocks/>
                </p:cNvGrpSpPr>
                <p:nvPr/>
              </p:nvGrpSpPr>
              <p:grpSpPr bwMode="auto">
                <a:xfrm>
                  <a:off x="4308" y="2002"/>
                  <a:ext cx="77" cy="181"/>
                  <a:chOff x="781" y="1842"/>
                  <a:chExt cx="499" cy="1165"/>
                </a:xfrm>
              </p:grpSpPr>
              <p:sp>
                <p:nvSpPr>
                  <p:cNvPr id="125064" name="Freeform 2184"/>
                  <p:cNvSpPr>
                    <a:spLocks/>
                  </p:cNvSpPr>
                  <p:nvPr/>
                </p:nvSpPr>
                <p:spPr bwMode="auto">
                  <a:xfrm>
                    <a:off x="929"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65" name="Freeform 2185"/>
                  <p:cNvSpPr>
                    <a:spLocks/>
                  </p:cNvSpPr>
                  <p:nvPr/>
                </p:nvSpPr>
                <p:spPr bwMode="auto">
                  <a:xfrm>
                    <a:off x="1063"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66" name="Oval 2186"/>
                  <p:cNvSpPr>
                    <a:spLocks noChangeArrowheads="1"/>
                  </p:cNvSpPr>
                  <p:nvPr/>
                </p:nvSpPr>
                <p:spPr bwMode="auto">
                  <a:xfrm>
                    <a:off x="780"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1" name="Group 2187"/>
                <p:cNvGrpSpPr>
                  <a:grpSpLocks/>
                </p:cNvGrpSpPr>
                <p:nvPr/>
              </p:nvGrpSpPr>
              <p:grpSpPr bwMode="auto">
                <a:xfrm>
                  <a:off x="4391" y="2032"/>
                  <a:ext cx="77" cy="181"/>
                  <a:chOff x="781" y="1842"/>
                  <a:chExt cx="499" cy="1165"/>
                </a:xfrm>
              </p:grpSpPr>
              <p:sp>
                <p:nvSpPr>
                  <p:cNvPr id="125068" name="Freeform 2188"/>
                  <p:cNvSpPr>
                    <a:spLocks/>
                  </p:cNvSpPr>
                  <p:nvPr/>
                </p:nvSpPr>
                <p:spPr bwMode="auto">
                  <a:xfrm>
                    <a:off x="931" y="2119"/>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69" name="Freeform 2189"/>
                  <p:cNvSpPr>
                    <a:spLocks/>
                  </p:cNvSpPr>
                  <p:nvPr/>
                </p:nvSpPr>
                <p:spPr bwMode="auto">
                  <a:xfrm>
                    <a:off x="1064"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70" name="Oval 2190"/>
                  <p:cNvSpPr>
                    <a:spLocks noChangeArrowheads="1"/>
                  </p:cNvSpPr>
                  <p:nvPr/>
                </p:nvSpPr>
                <p:spPr bwMode="auto">
                  <a:xfrm>
                    <a:off x="781"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2" name="Group 2191"/>
                <p:cNvGrpSpPr>
                  <a:grpSpLocks/>
                </p:cNvGrpSpPr>
                <p:nvPr/>
              </p:nvGrpSpPr>
              <p:grpSpPr bwMode="auto">
                <a:xfrm>
                  <a:off x="4469" y="2050"/>
                  <a:ext cx="77" cy="181"/>
                  <a:chOff x="781" y="1842"/>
                  <a:chExt cx="499" cy="1165"/>
                </a:xfrm>
              </p:grpSpPr>
              <p:sp>
                <p:nvSpPr>
                  <p:cNvPr id="125072" name="Freeform 2192"/>
                  <p:cNvSpPr>
                    <a:spLocks/>
                  </p:cNvSpPr>
                  <p:nvPr/>
                </p:nvSpPr>
                <p:spPr bwMode="auto">
                  <a:xfrm>
                    <a:off x="930"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73" name="Freeform 2193"/>
                  <p:cNvSpPr>
                    <a:spLocks/>
                  </p:cNvSpPr>
                  <p:nvPr/>
                </p:nvSpPr>
                <p:spPr bwMode="auto">
                  <a:xfrm>
                    <a:off x="1064"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74" name="Oval 2194"/>
                  <p:cNvSpPr>
                    <a:spLocks noChangeArrowheads="1"/>
                  </p:cNvSpPr>
                  <p:nvPr/>
                </p:nvSpPr>
                <p:spPr bwMode="auto">
                  <a:xfrm>
                    <a:off x="781"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3" name="Group 2195"/>
                <p:cNvGrpSpPr>
                  <a:grpSpLocks/>
                </p:cNvGrpSpPr>
                <p:nvPr/>
              </p:nvGrpSpPr>
              <p:grpSpPr bwMode="auto">
                <a:xfrm>
                  <a:off x="4548" y="2024"/>
                  <a:ext cx="77" cy="181"/>
                  <a:chOff x="781" y="1842"/>
                  <a:chExt cx="499" cy="1165"/>
                </a:xfrm>
              </p:grpSpPr>
              <p:sp>
                <p:nvSpPr>
                  <p:cNvPr id="125076" name="Freeform 2196"/>
                  <p:cNvSpPr>
                    <a:spLocks/>
                  </p:cNvSpPr>
                  <p:nvPr/>
                </p:nvSpPr>
                <p:spPr bwMode="auto">
                  <a:xfrm>
                    <a:off x="930"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77" name="Freeform 2197"/>
                  <p:cNvSpPr>
                    <a:spLocks/>
                  </p:cNvSpPr>
                  <p:nvPr/>
                </p:nvSpPr>
                <p:spPr bwMode="auto">
                  <a:xfrm>
                    <a:off x="1064"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78" name="Oval 2198"/>
                  <p:cNvSpPr>
                    <a:spLocks noChangeArrowheads="1"/>
                  </p:cNvSpPr>
                  <p:nvPr/>
                </p:nvSpPr>
                <p:spPr bwMode="auto">
                  <a:xfrm>
                    <a:off x="781"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4" name="Group 2199"/>
                <p:cNvGrpSpPr>
                  <a:grpSpLocks/>
                </p:cNvGrpSpPr>
                <p:nvPr/>
              </p:nvGrpSpPr>
              <p:grpSpPr bwMode="auto">
                <a:xfrm>
                  <a:off x="4621" y="1990"/>
                  <a:ext cx="77" cy="181"/>
                  <a:chOff x="781" y="1842"/>
                  <a:chExt cx="499" cy="1165"/>
                </a:xfrm>
              </p:grpSpPr>
              <p:sp>
                <p:nvSpPr>
                  <p:cNvPr id="125080" name="Freeform 2200"/>
                  <p:cNvSpPr>
                    <a:spLocks/>
                  </p:cNvSpPr>
                  <p:nvPr/>
                </p:nvSpPr>
                <p:spPr bwMode="auto">
                  <a:xfrm>
                    <a:off x="92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81" name="Freeform 2201"/>
                  <p:cNvSpPr>
                    <a:spLocks/>
                  </p:cNvSpPr>
                  <p:nvPr/>
                </p:nvSpPr>
                <p:spPr bwMode="auto">
                  <a:xfrm>
                    <a:off x="1065"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82" name="Oval 2202"/>
                  <p:cNvSpPr>
                    <a:spLocks noChangeArrowheads="1"/>
                  </p:cNvSpPr>
                  <p:nvPr/>
                </p:nvSpPr>
                <p:spPr bwMode="auto">
                  <a:xfrm>
                    <a:off x="778"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5" name="Group 2203"/>
                <p:cNvGrpSpPr>
                  <a:grpSpLocks/>
                </p:cNvGrpSpPr>
                <p:nvPr/>
              </p:nvGrpSpPr>
              <p:grpSpPr bwMode="auto">
                <a:xfrm>
                  <a:off x="4693" y="1966"/>
                  <a:ext cx="77" cy="181"/>
                  <a:chOff x="781" y="1842"/>
                  <a:chExt cx="499" cy="1165"/>
                </a:xfrm>
              </p:grpSpPr>
              <p:sp>
                <p:nvSpPr>
                  <p:cNvPr id="125084" name="Freeform 2204"/>
                  <p:cNvSpPr>
                    <a:spLocks/>
                  </p:cNvSpPr>
                  <p:nvPr/>
                </p:nvSpPr>
                <p:spPr bwMode="auto">
                  <a:xfrm>
                    <a:off x="92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85" name="Freeform 2205"/>
                  <p:cNvSpPr>
                    <a:spLocks/>
                  </p:cNvSpPr>
                  <p:nvPr/>
                </p:nvSpPr>
                <p:spPr bwMode="auto">
                  <a:xfrm>
                    <a:off x="1065"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86" name="Oval 2206"/>
                  <p:cNvSpPr>
                    <a:spLocks noChangeArrowheads="1"/>
                  </p:cNvSpPr>
                  <p:nvPr/>
                </p:nvSpPr>
                <p:spPr bwMode="auto">
                  <a:xfrm>
                    <a:off x="778"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6" name="Group 2207"/>
                <p:cNvGrpSpPr>
                  <a:grpSpLocks/>
                </p:cNvGrpSpPr>
                <p:nvPr/>
              </p:nvGrpSpPr>
              <p:grpSpPr bwMode="auto">
                <a:xfrm>
                  <a:off x="4769" y="1954"/>
                  <a:ext cx="77" cy="181"/>
                  <a:chOff x="781" y="1842"/>
                  <a:chExt cx="499" cy="1165"/>
                </a:xfrm>
              </p:grpSpPr>
              <p:sp>
                <p:nvSpPr>
                  <p:cNvPr id="125088" name="Freeform 2208"/>
                  <p:cNvSpPr>
                    <a:spLocks/>
                  </p:cNvSpPr>
                  <p:nvPr/>
                </p:nvSpPr>
                <p:spPr bwMode="auto">
                  <a:xfrm>
                    <a:off x="92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89" name="Freeform 2209"/>
                  <p:cNvSpPr>
                    <a:spLocks/>
                  </p:cNvSpPr>
                  <p:nvPr/>
                </p:nvSpPr>
                <p:spPr bwMode="auto">
                  <a:xfrm>
                    <a:off x="1065"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90" name="Oval 2210"/>
                  <p:cNvSpPr>
                    <a:spLocks noChangeArrowheads="1"/>
                  </p:cNvSpPr>
                  <p:nvPr/>
                </p:nvSpPr>
                <p:spPr bwMode="auto">
                  <a:xfrm>
                    <a:off x="779"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7" name="Group 2211"/>
                <p:cNvGrpSpPr>
                  <a:grpSpLocks/>
                </p:cNvGrpSpPr>
                <p:nvPr/>
              </p:nvGrpSpPr>
              <p:grpSpPr bwMode="auto">
                <a:xfrm>
                  <a:off x="4847" y="1960"/>
                  <a:ext cx="77" cy="181"/>
                  <a:chOff x="781" y="1842"/>
                  <a:chExt cx="499" cy="1165"/>
                </a:xfrm>
              </p:grpSpPr>
              <p:sp>
                <p:nvSpPr>
                  <p:cNvPr id="125092" name="Freeform 2212"/>
                  <p:cNvSpPr>
                    <a:spLocks/>
                  </p:cNvSpPr>
                  <p:nvPr/>
                </p:nvSpPr>
                <p:spPr bwMode="auto">
                  <a:xfrm>
                    <a:off x="927"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93" name="Freeform 2213"/>
                  <p:cNvSpPr>
                    <a:spLocks/>
                  </p:cNvSpPr>
                  <p:nvPr/>
                </p:nvSpPr>
                <p:spPr bwMode="auto">
                  <a:xfrm>
                    <a:off x="1065"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94" name="Oval 2214"/>
                  <p:cNvSpPr>
                    <a:spLocks noChangeArrowheads="1"/>
                  </p:cNvSpPr>
                  <p:nvPr/>
                </p:nvSpPr>
                <p:spPr bwMode="auto">
                  <a:xfrm>
                    <a:off x="778"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8" name="Group 2215"/>
                <p:cNvGrpSpPr>
                  <a:grpSpLocks/>
                </p:cNvGrpSpPr>
                <p:nvPr/>
              </p:nvGrpSpPr>
              <p:grpSpPr bwMode="auto">
                <a:xfrm>
                  <a:off x="4923" y="1966"/>
                  <a:ext cx="77" cy="181"/>
                  <a:chOff x="781" y="1842"/>
                  <a:chExt cx="499" cy="1165"/>
                </a:xfrm>
              </p:grpSpPr>
              <p:sp>
                <p:nvSpPr>
                  <p:cNvPr id="125096" name="Freeform 2216"/>
                  <p:cNvSpPr>
                    <a:spLocks/>
                  </p:cNvSpPr>
                  <p:nvPr/>
                </p:nvSpPr>
                <p:spPr bwMode="auto">
                  <a:xfrm>
                    <a:off x="92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97" name="Freeform 2217"/>
                  <p:cNvSpPr>
                    <a:spLocks/>
                  </p:cNvSpPr>
                  <p:nvPr/>
                </p:nvSpPr>
                <p:spPr bwMode="auto">
                  <a:xfrm>
                    <a:off x="1065"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098" name="Oval 2218"/>
                  <p:cNvSpPr>
                    <a:spLocks noChangeArrowheads="1"/>
                  </p:cNvSpPr>
                  <p:nvPr/>
                </p:nvSpPr>
                <p:spPr bwMode="auto">
                  <a:xfrm>
                    <a:off x="778"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29" name="Group 2219"/>
                <p:cNvGrpSpPr>
                  <a:grpSpLocks/>
                </p:cNvGrpSpPr>
                <p:nvPr/>
              </p:nvGrpSpPr>
              <p:grpSpPr bwMode="auto">
                <a:xfrm>
                  <a:off x="5002" y="1978"/>
                  <a:ext cx="77" cy="181"/>
                  <a:chOff x="781" y="1842"/>
                  <a:chExt cx="499" cy="1165"/>
                </a:xfrm>
              </p:grpSpPr>
              <p:sp>
                <p:nvSpPr>
                  <p:cNvPr id="125100" name="Freeform 2220"/>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01" name="Freeform 2221"/>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02" name="Oval 2222"/>
                  <p:cNvSpPr>
                    <a:spLocks noChangeArrowheads="1"/>
                  </p:cNvSpPr>
                  <p:nvPr/>
                </p:nvSpPr>
                <p:spPr bwMode="auto">
                  <a:xfrm>
                    <a:off x="779"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30" name="Group 2223"/>
                <p:cNvGrpSpPr>
                  <a:grpSpLocks/>
                </p:cNvGrpSpPr>
                <p:nvPr/>
              </p:nvGrpSpPr>
              <p:grpSpPr bwMode="auto">
                <a:xfrm>
                  <a:off x="5083" y="1990"/>
                  <a:ext cx="77" cy="181"/>
                  <a:chOff x="781" y="1842"/>
                  <a:chExt cx="499" cy="1165"/>
                </a:xfrm>
              </p:grpSpPr>
              <p:sp>
                <p:nvSpPr>
                  <p:cNvPr id="125104" name="Freeform 2224"/>
                  <p:cNvSpPr>
                    <a:spLocks/>
                  </p:cNvSpPr>
                  <p:nvPr/>
                </p:nvSpPr>
                <p:spPr bwMode="auto">
                  <a:xfrm>
                    <a:off x="931"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05" name="Freeform 2225"/>
                  <p:cNvSpPr>
                    <a:spLocks/>
                  </p:cNvSpPr>
                  <p:nvPr/>
                </p:nvSpPr>
                <p:spPr bwMode="auto">
                  <a:xfrm>
                    <a:off x="1064"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06" name="Oval 2226"/>
                  <p:cNvSpPr>
                    <a:spLocks noChangeArrowheads="1"/>
                  </p:cNvSpPr>
                  <p:nvPr/>
                </p:nvSpPr>
                <p:spPr bwMode="auto">
                  <a:xfrm>
                    <a:off x="781"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731" name="Group 2227"/>
                <p:cNvGrpSpPr>
                  <a:grpSpLocks/>
                </p:cNvGrpSpPr>
                <p:nvPr/>
              </p:nvGrpSpPr>
              <p:grpSpPr bwMode="auto">
                <a:xfrm>
                  <a:off x="5165" y="2002"/>
                  <a:ext cx="77" cy="181"/>
                  <a:chOff x="781" y="1842"/>
                  <a:chExt cx="499" cy="1165"/>
                </a:xfrm>
              </p:grpSpPr>
              <p:sp>
                <p:nvSpPr>
                  <p:cNvPr id="125108" name="Freeform 2228"/>
                  <p:cNvSpPr>
                    <a:spLocks/>
                  </p:cNvSpPr>
                  <p:nvPr/>
                </p:nvSpPr>
                <p:spPr bwMode="auto">
                  <a:xfrm>
                    <a:off x="92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09" name="Freeform 2229"/>
                  <p:cNvSpPr>
                    <a:spLocks/>
                  </p:cNvSpPr>
                  <p:nvPr/>
                </p:nvSpPr>
                <p:spPr bwMode="auto">
                  <a:xfrm>
                    <a:off x="1064"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10" name="Oval 2230"/>
                  <p:cNvSpPr>
                    <a:spLocks noChangeArrowheads="1"/>
                  </p:cNvSpPr>
                  <p:nvPr/>
                </p:nvSpPr>
                <p:spPr bwMode="auto">
                  <a:xfrm>
                    <a:off x="778"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58607" name="Group 2231"/>
              <p:cNvGrpSpPr>
                <a:grpSpLocks/>
              </p:cNvGrpSpPr>
              <p:nvPr/>
            </p:nvGrpSpPr>
            <p:grpSpPr bwMode="auto">
              <a:xfrm rot="10800000">
                <a:off x="5154" y="2278"/>
                <a:ext cx="77" cy="181"/>
                <a:chOff x="781" y="1842"/>
                <a:chExt cx="499" cy="1165"/>
              </a:xfrm>
            </p:grpSpPr>
            <p:sp>
              <p:nvSpPr>
                <p:cNvPr id="125112" name="Freeform 2232"/>
                <p:cNvSpPr>
                  <a:spLocks/>
                </p:cNvSpPr>
                <p:nvPr/>
              </p:nvSpPr>
              <p:spPr bwMode="auto">
                <a:xfrm>
                  <a:off x="941"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13" name="Freeform 2233"/>
                <p:cNvSpPr>
                  <a:spLocks/>
                </p:cNvSpPr>
                <p:nvPr/>
              </p:nvSpPr>
              <p:spPr bwMode="auto">
                <a:xfrm>
                  <a:off x="1071"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14" name="Oval 2234"/>
                <p:cNvSpPr>
                  <a:spLocks noChangeArrowheads="1"/>
                </p:cNvSpPr>
                <p:nvPr/>
              </p:nvSpPr>
              <p:spPr bwMode="auto">
                <a:xfrm>
                  <a:off x="788"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08" name="Group 2235"/>
              <p:cNvGrpSpPr>
                <a:grpSpLocks/>
              </p:cNvGrpSpPr>
              <p:nvPr/>
            </p:nvGrpSpPr>
            <p:grpSpPr bwMode="auto">
              <a:xfrm rot="10800000">
                <a:off x="5082" y="2260"/>
                <a:ext cx="77" cy="181"/>
                <a:chOff x="781" y="1842"/>
                <a:chExt cx="499" cy="1165"/>
              </a:xfrm>
            </p:grpSpPr>
            <p:sp>
              <p:nvSpPr>
                <p:cNvPr id="125116" name="Freeform 2236"/>
                <p:cNvSpPr>
                  <a:spLocks/>
                </p:cNvSpPr>
                <p:nvPr/>
              </p:nvSpPr>
              <p:spPr bwMode="auto">
                <a:xfrm>
                  <a:off x="940" y="2121"/>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17" name="Freeform 2237"/>
                <p:cNvSpPr>
                  <a:spLocks/>
                </p:cNvSpPr>
                <p:nvPr/>
              </p:nvSpPr>
              <p:spPr bwMode="auto">
                <a:xfrm>
                  <a:off x="1070"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18" name="Oval 2238"/>
                <p:cNvSpPr>
                  <a:spLocks noChangeArrowheads="1"/>
                </p:cNvSpPr>
                <p:nvPr/>
              </p:nvSpPr>
              <p:spPr bwMode="auto">
                <a:xfrm>
                  <a:off x="787" y="185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09" name="Group 2239"/>
              <p:cNvGrpSpPr>
                <a:grpSpLocks/>
              </p:cNvGrpSpPr>
              <p:nvPr/>
            </p:nvGrpSpPr>
            <p:grpSpPr bwMode="auto">
              <a:xfrm rot="10800000">
                <a:off x="5009" y="2251"/>
                <a:ext cx="77" cy="181"/>
                <a:chOff x="781" y="1842"/>
                <a:chExt cx="499" cy="1165"/>
              </a:xfrm>
            </p:grpSpPr>
            <p:sp>
              <p:nvSpPr>
                <p:cNvPr id="125120" name="Freeform 2240"/>
                <p:cNvSpPr>
                  <a:spLocks/>
                </p:cNvSpPr>
                <p:nvPr/>
              </p:nvSpPr>
              <p:spPr bwMode="auto">
                <a:xfrm>
                  <a:off x="930"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21" name="Freeform 2241"/>
                <p:cNvSpPr>
                  <a:spLocks/>
                </p:cNvSpPr>
                <p:nvPr/>
              </p:nvSpPr>
              <p:spPr bwMode="auto">
                <a:xfrm>
                  <a:off x="106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22" name="Oval 2242"/>
                <p:cNvSpPr>
                  <a:spLocks noChangeArrowheads="1"/>
                </p:cNvSpPr>
                <p:nvPr/>
              </p:nvSpPr>
              <p:spPr bwMode="auto">
                <a:xfrm>
                  <a:off x="785"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0" name="Group 2243"/>
              <p:cNvGrpSpPr>
                <a:grpSpLocks/>
              </p:cNvGrpSpPr>
              <p:nvPr/>
            </p:nvGrpSpPr>
            <p:grpSpPr bwMode="auto">
              <a:xfrm rot="10800000">
                <a:off x="4934" y="2227"/>
                <a:ext cx="77" cy="181"/>
                <a:chOff x="781" y="1842"/>
                <a:chExt cx="499" cy="1165"/>
              </a:xfrm>
            </p:grpSpPr>
            <p:sp>
              <p:nvSpPr>
                <p:cNvPr id="125124" name="Freeform 2244"/>
                <p:cNvSpPr>
                  <a:spLocks/>
                </p:cNvSpPr>
                <p:nvPr/>
              </p:nvSpPr>
              <p:spPr bwMode="auto">
                <a:xfrm>
                  <a:off x="941" y="2121"/>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25" name="Freeform 2245"/>
                <p:cNvSpPr>
                  <a:spLocks/>
                </p:cNvSpPr>
                <p:nvPr/>
              </p:nvSpPr>
              <p:spPr bwMode="auto">
                <a:xfrm>
                  <a:off x="1071"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26" name="Oval 2246"/>
                <p:cNvSpPr>
                  <a:spLocks noChangeArrowheads="1"/>
                </p:cNvSpPr>
                <p:nvPr/>
              </p:nvSpPr>
              <p:spPr bwMode="auto">
                <a:xfrm>
                  <a:off x="788" y="185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1" name="Group 2247"/>
              <p:cNvGrpSpPr>
                <a:grpSpLocks/>
              </p:cNvGrpSpPr>
              <p:nvPr/>
            </p:nvGrpSpPr>
            <p:grpSpPr bwMode="auto">
              <a:xfrm rot="10800000">
                <a:off x="4859" y="2212"/>
                <a:ext cx="77" cy="181"/>
                <a:chOff x="781" y="1842"/>
                <a:chExt cx="499" cy="1165"/>
              </a:xfrm>
            </p:grpSpPr>
            <p:sp>
              <p:nvSpPr>
                <p:cNvPr id="125128" name="Freeform 2248"/>
                <p:cNvSpPr>
                  <a:spLocks/>
                </p:cNvSpPr>
                <p:nvPr/>
              </p:nvSpPr>
              <p:spPr bwMode="auto">
                <a:xfrm>
                  <a:off x="940"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29" name="Freeform 2249"/>
                <p:cNvSpPr>
                  <a:spLocks/>
                </p:cNvSpPr>
                <p:nvPr/>
              </p:nvSpPr>
              <p:spPr bwMode="auto">
                <a:xfrm>
                  <a:off x="107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30" name="Oval 2250"/>
                <p:cNvSpPr>
                  <a:spLocks noChangeArrowheads="1"/>
                </p:cNvSpPr>
                <p:nvPr/>
              </p:nvSpPr>
              <p:spPr bwMode="auto">
                <a:xfrm>
                  <a:off x="787"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2" name="Group 2251"/>
              <p:cNvGrpSpPr>
                <a:grpSpLocks/>
              </p:cNvGrpSpPr>
              <p:nvPr/>
            </p:nvGrpSpPr>
            <p:grpSpPr bwMode="auto">
              <a:xfrm rot="10800000">
                <a:off x="4778" y="2213"/>
                <a:ext cx="77" cy="181"/>
                <a:chOff x="781" y="1842"/>
                <a:chExt cx="499" cy="1165"/>
              </a:xfrm>
            </p:grpSpPr>
            <p:sp>
              <p:nvSpPr>
                <p:cNvPr id="125132" name="Freeform 2252"/>
                <p:cNvSpPr>
                  <a:spLocks/>
                </p:cNvSpPr>
                <p:nvPr/>
              </p:nvSpPr>
              <p:spPr bwMode="auto">
                <a:xfrm>
                  <a:off x="939"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33" name="Freeform 2253"/>
                <p:cNvSpPr>
                  <a:spLocks/>
                </p:cNvSpPr>
                <p:nvPr/>
              </p:nvSpPr>
              <p:spPr bwMode="auto">
                <a:xfrm>
                  <a:off x="106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34" name="Oval 2254"/>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3" name="Group 2255"/>
              <p:cNvGrpSpPr>
                <a:grpSpLocks/>
              </p:cNvGrpSpPr>
              <p:nvPr/>
            </p:nvGrpSpPr>
            <p:grpSpPr bwMode="auto">
              <a:xfrm rot="10800000">
                <a:off x="4702" y="2249"/>
                <a:ext cx="77" cy="181"/>
                <a:chOff x="781" y="1842"/>
                <a:chExt cx="499" cy="1165"/>
              </a:xfrm>
            </p:grpSpPr>
            <p:sp>
              <p:nvSpPr>
                <p:cNvPr id="125136" name="Freeform 2256"/>
                <p:cNvSpPr>
                  <a:spLocks/>
                </p:cNvSpPr>
                <p:nvPr/>
              </p:nvSpPr>
              <p:spPr bwMode="auto">
                <a:xfrm>
                  <a:off x="940"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37" name="Freeform 2257"/>
                <p:cNvSpPr>
                  <a:spLocks/>
                </p:cNvSpPr>
                <p:nvPr/>
              </p:nvSpPr>
              <p:spPr bwMode="auto">
                <a:xfrm>
                  <a:off x="107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38" name="Oval 2258"/>
                <p:cNvSpPr>
                  <a:spLocks noChangeArrowheads="1"/>
                </p:cNvSpPr>
                <p:nvPr/>
              </p:nvSpPr>
              <p:spPr bwMode="auto">
                <a:xfrm>
                  <a:off x="787"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4" name="Group 2259"/>
              <p:cNvGrpSpPr>
                <a:grpSpLocks/>
              </p:cNvGrpSpPr>
              <p:nvPr/>
            </p:nvGrpSpPr>
            <p:grpSpPr bwMode="auto">
              <a:xfrm rot="10800000">
                <a:off x="4621" y="2273"/>
                <a:ext cx="77" cy="181"/>
                <a:chOff x="781" y="1842"/>
                <a:chExt cx="499" cy="1165"/>
              </a:xfrm>
            </p:grpSpPr>
            <p:sp>
              <p:nvSpPr>
                <p:cNvPr id="125140" name="Freeform 2260"/>
                <p:cNvSpPr>
                  <a:spLocks/>
                </p:cNvSpPr>
                <p:nvPr/>
              </p:nvSpPr>
              <p:spPr bwMode="auto">
                <a:xfrm>
                  <a:off x="931"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41" name="Freeform 2261"/>
                <p:cNvSpPr>
                  <a:spLocks/>
                </p:cNvSpPr>
                <p:nvPr/>
              </p:nvSpPr>
              <p:spPr bwMode="auto">
                <a:xfrm>
                  <a:off x="1069"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42" name="Oval 2262"/>
                <p:cNvSpPr>
                  <a:spLocks noChangeArrowheads="1"/>
                </p:cNvSpPr>
                <p:nvPr/>
              </p:nvSpPr>
              <p:spPr bwMode="auto">
                <a:xfrm>
                  <a:off x="786"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5" name="Group 2263"/>
              <p:cNvGrpSpPr>
                <a:grpSpLocks/>
              </p:cNvGrpSpPr>
              <p:nvPr/>
            </p:nvGrpSpPr>
            <p:grpSpPr bwMode="auto">
              <a:xfrm rot="10800000">
                <a:off x="4551" y="2315"/>
                <a:ext cx="77" cy="181"/>
                <a:chOff x="781" y="1842"/>
                <a:chExt cx="499" cy="1165"/>
              </a:xfrm>
            </p:grpSpPr>
            <p:sp>
              <p:nvSpPr>
                <p:cNvPr id="125144" name="Freeform 2264"/>
                <p:cNvSpPr>
                  <a:spLocks/>
                </p:cNvSpPr>
                <p:nvPr/>
              </p:nvSpPr>
              <p:spPr bwMode="auto">
                <a:xfrm>
                  <a:off x="940"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45" name="Freeform 2265"/>
                <p:cNvSpPr>
                  <a:spLocks/>
                </p:cNvSpPr>
                <p:nvPr/>
              </p:nvSpPr>
              <p:spPr bwMode="auto">
                <a:xfrm>
                  <a:off x="107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46" name="Oval 2266"/>
                <p:cNvSpPr>
                  <a:spLocks noChangeArrowheads="1"/>
                </p:cNvSpPr>
                <p:nvPr/>
              </p:nvSpPr>
              <p:spPr bwMode="auto">
                <a:xfrm>
                  <a:off x="787"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6" name="Group 2267"/>
              <p:cNvGrpSpPr>
                <a:grpSpLocks/>
              </p:cNvGrpSpPr>
              <p:nvPr/>
            </p:nvGrpSpPr>
            <p:grpSpPr bwMode="auto">
              <a:xfrm rot="10800000">
                <a:off x="4472" y="2333"/>
                <a:ext cx="77" cy="181"/>
                <a:chOff x="781" y="1842"/>
                <a:chExt cx="499" cy="1165"/>
              </a:xfrm>
            </p:grpSpPr>
            <p:sp>
              <p:nvSpPr>
                <p:cNvPr id="125148" name="Freeform 2268"/>
                <p:cNvSpPr>
                  <a:spLocks/>
                </p:cNvSpPr>
                <p:nvPr/>
              </p:nvSpPr>
              <p:spPr bwMode="auto">
                <a:xfrm>
                  <a:off x="940"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49" name="Freeform 2269"/>
                <p:cNvSpPr>
                  <a:spLocks/>
                </p:cNvSpPr>
                <p:nvPr/>
              </p:nvSpPr>
              <p:spPr bwMode="auto">
                <a:xfrm>
                  <a:off x="1070"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50" name="Oval 2270"/>
                <p:cNvSpPr>
                  <a:spLocks noChangeArrowheads="1"/>
                </p:cNvSpPr>
                <p:nvPr/>
              </p:nvSpPr>
              <p:spPr bwMode="auto">
                <a:xfrm>
                  <a:off x="788"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7" name="Group 2271"/>
              <p:cNvGrpSpPr>
                <a:grpSpLocks/>
              </p:cNvGrpSpPr>
              <p:nvPr/>
            </p:nvGrpSpPr>
            <p:grpSpPr bwMode="auto">
              <a:xfrm rot="10800000">
                <a:off x="4397" y="2306"/>
                <a:ext cx="77" cy="181"/>
                <a:chOff x="781" y="1842"/>
                <a:chExt cx="499" cy="1165"/>
              </a:xfrm>
            </p:grpSpPr>
            <p:sp>
              <p:nvSpPr>
                <p:cNvPr id="125152" name="Freeform 2272"/>
                <p:cNvSpPr>
                  <a:spLocks/>
                </p:cNvSpPr>
                <p:nvPr/>
              </p:nvSpPr>
              <p:spPr bwMode="auto">
                <a:xfrm>
                  <a:off x="940" y="2120"/>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53" name="Freeform 2273"/>
                <p:cNvSpPr>
                  <a:spLocks/>
                </p:cNvSpPr>
                <p:nvPr/>
              </p:nvSpPr>
              <p:spPr bwMode="auto">
                <a:xfrm>
                  <a:off x="1070"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54" name="Oval 2274"/>
                <p:cNvSpPr>
                  <a:spLocks noChangeArrowheads="1"/>
                </p:cNvSpPr>
                <p:nvPr/>
              </p:nvSpPr>
              <p:spPr bwMode="auto">
                <a:xfrm>
                  <a:off x="787" y="185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8" name="Group 2275"/>
              <p:cNvGrpSpPr>
                <a:grpSpLocks/>
              </p:cNvGrpSpPr>
              <p:nvPr/>
            </p:nvGrpSpPr>
            <p:grpSpPr bwMode="auto">
              <a:xfrm rot="10800000">
                <a:off x="4320" y="2273"/>
                <a:ext cx="77" cy="181"/>
                <a:chOff x="781" y="1842"/>
                <a:chExt cx="499" cy="1165"/>
              </a:xfrm>
            </p:grpSpPr>
            <p:sp>
              <p:nvSpPr>
                <p:cNvPr id="125156" name="Freeform 2276"/>
                <p:cNvSpPr>
                  <a:spLocks/>
                </p:cNvSpPr>
                <p:nvPr/>
              </p:nvSpPr>
              <p:spPr bwMode="auto">
                <a:xfrm>
                  <a:off x="930"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57" name="Freeform 2277"/>
                <p:cNvSpPr>
                  <a:spLocks/>
                </p:cNvSpPr>
                <p:nvPr/>
              </p:nvSpPr>
              <p:spPr bwMode="auto">
                <a:xfrm>
                  <a:off x="1068"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58" name="Oval 2278"/>
                <p:cNvSpPr>
                  <a:spLocks noChangeArrowheads="1"/>
                </p:cNvSpPr>
                <p:nvPr/>
              </p:nvSpPr>
              <p:spPr bwMode="auto">
                <a:xfrm>
                  <a:off x="785"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19" name="Group 2279"/>
              <p:cNvGrpSpPr>
                <a:grpSpLocks/>
              </p:cNvGrpSpPr>
              <p:nvPr/>
            </p:nvGrpSpPr>
            <p:grpSpPr bwMode="auto">
              <a:xfrm rot="10800000">
                <a:off x="4251" y="2235"/>
                <a:ext cx="77" cy="181"/>
                <a:chOff x="781" y="1842"/>
                <a:chExt cx="499" cy="1165"/>
              </a:xfrm>
            </p:grpSpPr>
            <p:sp>
              <p:nvSpPr>
                <p:cNvPr id="125160" name="Freeform 2280"/>
                <p:cNvSpPr>
                  <a:spLocks/>
                </p:cNvSpPr>
                <p:nvPr/>
              </p:nvSpPr>
              <p:spPr bwMode="auto">
                <a:xfrm>
                  <a:off x="93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61" name="Freeform 2281"/>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62" name="Oval 2282"/>
                <p:cNvSpPr>
                  <a:spLocks noChangeArrowheads="1"/>
                </p:cNvSpPr>
                <p:nvPr/>
              </p:nvSpPr>
              <p:spPr bwMode="auto">
                <a:xfrm>
                  <a:off x="785"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0" name="Group 2283"/>
              <p:cNvGrpSpPr>
                <a:grpSpLocks/>
              </p:cNvGrpSpPr>
              <p:nvPr/>
            </p:nvGrpSpPr>
            <p:grpSpPr bwMode="auto">
              <a:xfrm rot="10800000">
                <a:off x="4180" y="2197"/>
                <a:ext cx="77" cy="181"/>
                <a:chOff x="781" y="1842"/>
                <a:chExt cx="499" cy="1165"/>
              </a:xfrm>
            </p:grpSpPr>
            <p:sp>
              <p:nvSpPr>
                <p:cNvPr id="125164" name="Freeform 2284"/>
                <p:cNvSpPr>
                  <a:spLocks/>
                </p:cNvSpPr>
                <p:nvPr/>
              </p:nvSpPr>
              <p:spPr bwMode="auto">
                <a:xfrm>
                  <a:off x="941"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65" name="Freeform 2285"/>
                <p:cNvSpPr>
                  <a:spLocks/>
                </p:cNvSpPr>
                <p:nvPr/>
              </p:nvSpPr>
              <p:spPr bwMode="auto">
                <a:xfrm>
                  <a:off x="1071"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66" name="Oval 2286"/>
                <p:cNvSpPr>
                  <a:spLocks noChangeArrowheads="1"/>
                </p:cNvSpPr>
                <p:nvPr/>
              </p:nvSpPr>
              <p:spPr bwMode="auto">
                <a:xfrm>
                  <a:off x="788"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1" name="Group 2287"/>
              <p:cNvGrpSpPr>
                <a:grpSpLocks/>
              </p:cNvGrpSpPr>
              <p:nvPr/>
            </p:nvGrpSpPr>
            <p:grpSpPr bwMode="auto">
              <a:xfrm rot="10800000">
                <a:off x="4109" y="2225"/>
                <a:ext cx="77" cy="181"/>
                <a:chOff x="781" y="1842"/>
                <a:chExt cx="499" cy="1165"/>
              </a:xfrm>
            </p:grpSpPr>
            <p:sp>
              <p:nvSpPr>
                <p:cNvPr id="125168" name="Freeform 2288"/>
                <p:cNvSpPr>
                  <a:spLocks/>
                </p:cNvSpPr>
                <p:nvPr/>
              </p:nvSpPr>
              <p:spPr bwMode="auto">
                <a:xfrm>
                  <a:off x="939"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69" name="Freeform 2289"/>
                <p:cNvSpPr>
                  <a:spLocks/>
                </p:cNvSpPr>
                <p:nvPr/>
              </p:nvSpPr>
              <p:spPr bwMode="auto">
                <a:xfrm>
                  <a:off x="106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70" name="Oval 2290"/>
                <p:cNvSpPr>
                  <a:spLocks noChangeArrowheads="1"/>
                </p:cNvSpPr>
                <p:nvPr/>
              </p:nvSpPr>
              <p:spPr bwMode="auto">
                <a:xfrm>
                  <a:off x="786"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2" name="Group 2291"/>
              <p:cNvGrpSpPr>
                <a:grpSpLocks/>
              </p:cNvGrpSpPr>
              <p:nvPr/>
            </p:nvGrpSpPr>
            <p:grpSpPr bwMode="auto">
              <a:xfrm rot="10800000">
                <a:off x="4030" y="2255"/>
                <a:ext cx="77" cy="181"/>
                <a:chOff x="781" y="1842"/>
                <a:chExt cx="499" cy="1165"/>
              </a:xfrm>
            </p:grpSpPr>
            <p:sp>
              <p:nvSpPr>
                <p:cNvPr id="125172" name="Freeform 2292"/>
                <p:cNvSpPr>
                  <a:spLocks/>
                </p:cNvSpPr>
                <p:nvPr/>
              </p:nvSpPr>
              <p:spPr bwMode="auto">
                <a:xfrm>
                  <a:off x="940"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73" name="Freeform 2293"/>
                <p:cNvSpPr>
                  <a:spLocks/>
                </p:cNvSpPr>
                <p:nvPr/>
              </p:nvSpPr>
              <p:spPr bwMode="auto">
                <a:xfrm>
                  <a:off x="107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74" name="Oval 2294"/>
                <p:cNvSpPr>
                  <a:spLocks noChangeArrowheads="1"/>
                </p:cNvSpPr>
                <p:nvPr/>
              </p:nvSpPr>
              <p:spPr bwMode="auto">
                <a:xfrm>
                  <a:off x="787"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3" name="Group 2295"/>
              <p:cNvGrpSpPr>
                <a:grpSpLocks/>
              </p:cNvGrpSpPr>
              <p:nvPr/>
            </p:nvGrpSpPr>
            <p:grpSpPr bwMode="auto">
              <a:xfrm rot="10800000">
                <a:off x="3951" y="2281"/>
                <a:ext cx="77" cy="181"/>
                <a:chOff x="781" y="1842"/>
                <a:chExt cx="499" cy="1165"/>
              </a:xfrm>
            </p:grpSpPr>
            <p:sp>
              <p:nvSpPr>
                <p:cNvPr id="125176" name="Freeform 2296"/>
                <p:cNvSpPr>
                  <a:spLocks/>
                </p:cNvSpPr>
                <p:nvPr/>
              </p:nvSpPr>
              <p:spPr bwMode="auto">
                <a:xfrm>
                  <a:off x="940"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77" name="Freeform 2297"/>
                <p:cNvSpPr>
                  <a:spLocks/>
                </p:cNvSpPr>
                <p:nvPr/>
              </p:nvSpPr>
              <p:spPr bwMode="auto">
                <a:xfrm>
                  <a:off x="107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78" name="Oval 2298"/>
                <p:cNvSpPr>
                  <a:spLocks noChangeArrowheads="1"/>
                </p:cNvSpPr>
                <p:nvPr/>
              </p:nvSpPr>
              <p:spPr bwMode="auto">
                <a:xfrm>
                  <a:off x="787"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4" name="Group 2299"/>
              <p:cNvGrpSpPr>
                <a:grpSpLocks/>
              </p:cNvGrpSpPr>
              <p:nvPr/>
            </p:nvGrpSpPr>
            <p:grpSpPr bwMode="auto">
              <a:xfrm rot="10800000">
                <a:off x="3878" y="2291"/>
                <a:ext cx="77" cy="181"/>
                <a:chOff x="781" y="1842"/>
                <a:chExt cx="499" cy="1165"/>
              </a:xfrm>
            </p:grpSpPr>
            <p:sp>
              <p:nvSpPr>
                <p:cNvPr id="125180" name="Freeform 2300"/>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81" name="Freeform 2301"/>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82" name="Oval 2302"/>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5" name="Group 2303"/>
              <p:cNvGrpSpPr>
                <a:grpSpLocks/>
              </p:cNvGrpSpPr>
              <p:nvPr/>
            </p:nvGrpSpPr>
            <p:grpSpPr bwMode="auto">
              <a:xfrm rot="10800000">
                <a:off x="3806" y="2269"/>
                <a:ext cx="77" cy="181"/>
                <a:chOff x="781" y="1842"/>
                <a:chExt cx="499" cy="1165"/>
              </a:xfrm>
            </p:grpSpPr>
            <p:sp>
              <p:nvSpPr>
                <p:cNvPr id="125184" name="Freeform 2304"/>
                <p:cNvSpPr>
                  <a:spLocks/>
                </p:cNvSpPr>
                <p:nvPr/>
              </p:nvSpPr>
              <p:spPr bwMode="auto">
                <a:xfrm>
                  <a:off x="92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85" name="Freeform 2305"/>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86" name="Oval 2306"/>
                <p:cNvSpPr>
                  <a:spLocks noChangeArrowheads="1"/>
                </p:cNvSpPr>
                <p:nvPr/>
              </p:nvSpPr>
              <p:spPr bwMode="auto">
                <a:xfrm>
                  <a:off x="784"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6" name="Group 2307"/>
              <p:cNvGrpSpPr>
                <a:grpSpLocks/>
              </p:cNvGrpSpPr>
              <p:nvPr/>
            </p:nvGrpSpPr>
            <p:grpSpPr bwMode="auto">
              <a:xfrm rot="10800000">
                <a:off x="3730" y="2243"/>
                <a:ext cx="77" cy="181"/>
                <a:chOff x="781" y="1842"/>
                <a:chExt cx="499" cy="1165"/>
              </a:xfrm>
            </p:grpSpPr>
            <p:sp>
              <p:nvSpPr>
                <p:cNvPr id="125188" name="Freeform 2308"/>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89" name="Freeform 2309"/>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90" name="Oval 2310"/>
                <p:cNvSpPr>
                  <a:spLocks noChangeArrowheads="1"/>
                </p:cNvSpPr>
                <p:nvPr/>
              </p:nvSpPr>
              <p:spPr bwMode="auto">
                <a:xfrm>
                  <a:off x="785"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7" name="Group 2311"/>
              <p:cNvGrpSpPr>
                <a:grpSpLocks/>
              </p:cNvGrpSpPr>
              <p:nvPr/>
            </p:nvGrpSpPr>
            <p:grpSpPr bwMode="auto">
              <a:xfrm rot="10800000">
                <a:off x="3652" y="2205"/>
                <a:ext cx="77" cy="181"/>
                <a:chOff x="781" y="1842"/>
                <a:chExt cx="499" cy="1165"/>
              </a:xfrm>
            </p:grpSpPr>
            <p:sp>
              <p:nvSpPr>
                <p:cNvPr id="125192" name="Freeform 2312"/>
                <p:cNvSpPr>
                  <a:spLocks/>
                </p:cNvSpPr>
                <p:nvPr/>
              </p:nvSpPr>
              <p:spPr bwMode="auto">
                <a:xfrm>
                  <a:off x="929"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93" name="Freeform 2313"/>
                <p:cNvSpPr>
                  <a:spLocks/>
                </p:cNvSpPr>
                <p:nvPr/>
              </p:nvSpPr>
              <p:spPr bwMode="auto">
                <a:xfrm>
                  <a:off x="106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94" name="Oval 2314"/>
                <p:cNvSpPr>
                  <a:spLocks noChangeArrowheads="1"/>
                </p:cNvSpPr>
                <p:nvPr/>
              </p:nvSpPr>
              <p:spPr bwMode="auto">
                <a:xfrm>
                  <a:off x="784"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8" name="Group 2315"/>
              <p:cNvGrpSpPr>
                <a:grpSpLocks/>
              </p:cNvGrpSpPr>
              <p:nvPr/>
            </p:nvGrpSpPr>
            <p:grpSpPr bwMode="auto">
              <a:xfrm rot="10800000">
                <a:off x="3576" y="2160"/>
                <a:ext cx="77" cy="181"/>
                <a:chOff x="781" y="1842"/>
                <a:chExt cx="499" cy="1165"/>
              </a:xfrm>
            </p:grpSpPr>
            <p:sp>
              <p:nvSpPr>
                <p:cNvPr id="125196" name="Freeform 2316"/>
                <p:cNvSpPr>
                  <a:spLocks/>
                </p:cNvSpPr>
                <p:nvPr/>
              </p:nvSpPr>
              <p:spPr bwMode="auto">
                <a:xfrm>
                  <a:off x="93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97" name="Freeform 2317"/>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198" name="Oval 2318"/>
                <p:cNvSpPr>
                  <a:spLocks noChangeArrowheads="1"/>
                </p:cNvSpPr>
                <p:nvPr/>
              </p:nvSpPr>
              <p:spPr bwMode="auto">
                <a:xfrm>
                  <a:off x="785"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29" name="Group 2319"/>
              <p:cNvGrpSpPr>
                <a:grpSpLocks/>
              </p:cNvGrpSpPr>
              <p:nvPr/>
            </p:nvGrpSpPr>
            <p:grpSpPr bwMode="auto">
              <a:xfrm rot="10800000">
                <a:off x="3497" y="2136"/>
                <a:ext cx="77" cy="181"/>
                <a:chOff x="781" y="1842"/>
                <a:chExt cx="499" cy="1165"/>
              </a:xfrm>
            </p:grpSpPr>
            <p:sp>
              <p:nvSpPr>
                <p:cNvPr id="125200" name="Freeform 2320"/>
                <p:cNvSpPr>
                  <a:spLocks/>
                </p:cNvSpPr>
                <p:nvPr/>
              </p:nvSpPr>
              <p:spPr bwMode="auto">
                <a:xfrm>
                  <a:off x="930"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01" name="Freeform 2321"/>
                <p:cNvSpPr>
                  <a:spLocks/>
                </p:cNvSpPr>
                <p:nvPr/>
              </p:nvSpPr>
              <p:spPr bwMode="auto">
                <a:xfrm>
                  <a:off x="1068"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02" name="Oval 2322"/>
                <p:cNvSpPr>
                  <a:spLocks noChangeArrowheads="1"/>
                </p:cNvSpPr>
                <p:nvPr/>
              </p:nvSpPr>
              <p:spPr bwMode="auto">
                <a:xfrm>
                  <a:off x="785" y="185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30" name="Group 2323"/>
              <p:cNvGrpSpPr>
                <a:grpSpLocks/>
              </p:cNvGrpSpPr>
              <p:nvPr/>
            </p:nvGrpSpPr>
            <p:grpSpPr bwMode="auto">
              <a:xfrm rot="10800000">
                <a:off x="3416" y="2139"/>
                <a:ext cx="77" cy="181"/>
                <a:chOff x="781" y="1842"/>
                <a:chExt cx="499" cy="1165"/>
              </a:xfrm>
            </p:grpSpPr>
            <p:sp>
              <p:nvSpPr>
                <p:cNvPr id="125204" name="Freeform 2324"/>
                <p:cNvSpPr>
                  <a:spLocks/>
                </p:cNvSpPr>
                <p:nvPr/>
              </p:nvSpPr>
              <p:spPr bwMode="auto">
                <a:xfrm>
                  <a:off x="929"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05" name="Freeform 2325"/>
                <p:cNvSpPr>
                  <a:spLocks/>
                </p:cNvSpPr>
                <p:nvPr/>
              </p:nvSpPr>
              <p:spPr bwMode="auto">
                <a:xfrm>
                  <a:off x="1067"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06" name="Oval 2326"/>
                <p:cNvSpPr>
                  <a:spLocks noChangeArrowheads="1"/>
                </p:cNvSpPr>
                <p:nvPr/>
              </p:nvSpPr>
              <p:spPr bwMode="auto">
                <a:xfrm>
                  <a:off x="784"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631" name="Group 2327"/>
              <p:cNvGrpSpPr>
                <a:grpSpLocks/>
              </p:cNvGrpSpPr>
              <p:nvPr/>
            </p:nvGrpSpPr>
            <p:grpSpPr bwMode="auto">
              <a:xfrm rot="10800000">
                <a:off x="3334" y="2160"/>
                <a:ext cx="77" cy="181"/>
                <a:chOff x="781" y="1842"/>
                <a:chExt cx="499" cy="1165"/>
              </a:xfrm>
            </p:grpSpPr>
            <p:sp>
              <p:nvSpPr>
                <p:cNvPr id="125208" name="Freeform 2328"/>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09" name="Freeform 2329"/>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10" name="Oval 2330"/>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125211" name="Freeform 2331"/>
            <p:cNvSpPr>
              <a:spLocks/>
            </p:cNvSpPr>
            <p:nvPr/>
          </p:nvSpPr>
          <p:spPr bwMode="auto">
            <a:xfrm>
              <a:off x="3470" y="1927"/>
              <a:ext cx="409" cy="704"/>
            </a:xfrm>
            <a:custGeom>
              <a:avLst/>
              <a:gdLst>
                <a:gd name="T0" fmla="*/ 318 w 779"/>
                <a:gd name="T1" fmla="*/ 23 h 1074"/>
                <a:gd name="T2" fmla="*/ 91 w 779"/>
                <a:gd name="T3" fmla="*/ 205 h 1074"/>
                <a:gd name="T4" fmla="*/ 182 w 779"/>
                <a:gd name="T5" fmla="*/ 568 h 1074"/>
                <a:gd name="T6" fmla="*/ 91 w 779"/>
                <a:gd name="T7" fmla="*/ 1021 h 1074"/>
                <a:gd name="T8" fmla="*/ 726 w 779"/>
                <a:gd name="T9" fmla="*/ 885 h 1074"/>
                <a:gd name="T10" fmla="*/ 409 w 779"/>
                <a:gd name="T11" fmla="*/ 386 h 1074"/>
                <a:gd name="T12" fmla="*/ 454 w 779"/>
                <a:gd name="T13" fmla="*/ 69 h 1074"/>
                <a:gd name="T14" fmla="*/ 318 w 779"/>
                <a:gd name="T15" fmla="*/ 23 h 10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9" h="1074">
                  <a:moveTo>
                    <a:pt x="318" y="23"/>
                  </a:moveTo>
                  <a:cubicBezTo>
                    <a:pt x="257" y="46"/>
                    <a:pt x="114" y="114"/>
                    <a:pt x="91" y="205"/>
                  </a:cubicBezTo>
                  <a:cubicBezTo>
                    <a:pt x="68" y="296"/>
                    <a:pt x="182" y="432"/>
                    <a:pt x="182" y="568"/>
                  </a:cubicBezTo>
                  <a:cubicBezTo>
                    <a:pt x="182" y="704"/>
                    <a:pt x="0" y="968"/>
                    <a:pt x="91" y="1021"/>
                  </a:cubicBezTo>
                  <a:cubicBezTo>
                    <a:pt x="182" y="1074"/>
                    <a:pt x="673" y="991"/>
                    <a:pt x="726" y="885"/>
                  </a:cubicBezTo>
                  <a:cubicBezTo>
                    <a:pt x="779" y="779"/>
                    <a:pt x="454" y="522"/>
                    <a:pt x="409" y="386"/>
                  </a:cubicBezTo>
                  <a:cubicBezTo>
                    <a:pt x="364" y="250"/>
                    <a:pt x="469" y="129"/>
                    <a:pt x="454" y="69"/>
                  </a:cubicBezTo>
                  <a:cubicBezTo>
                    <a:pt x="439" y="9"/>
                    <a:pt x="379" y="0"/>
                    <a:pt x="318" y="23"/>
                  </a:cubicBezTo>
                  <a:close/>
                </a:path>
              </a:pathLst>
            </a:custGeom>
            <a:gradFill rotWithShape="1">
              <a:gsLst>
                <a:gs pos="0">
                  <a:schemeClr val="accent1"/>
                </a:gs>
                <a:gs pos="100000">
                  <a:schemeClr val="accent1">
                    <a:gamma/>
                    <a:shade val="46275"/>
                    <a:invGamma/>
                  </a:schemeClr>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3096" name="Group 2332"/>
            <p:cNvGrpSpPr>
              <a:grpSpLocks/>
            </p:cNvGrpSpPr>
            <p:nvPr/>
          </p:nvGrpSpPr>
          <p:grpSpPr bwMode="auto">
            <a:xfrm>
              <a:off x="3418" y="2084"/>
              <a:ext cx="1908" cy="654"/>
              <a:chOff x="3334" y="1860"/>
              <a:chExt cx="1908" cy="654"/>
            </a:xfrm>
          </p:grpSpPr>
          <p:grpSp>
            <p:nvGrpSpPr>
              <p:cNvPr id="58405" name="Group 2333"/>
              <p:cNvGrpSpPr>
                <a:grpSpLocks/>
              </p:cNvGrpSpPr>
              <p:nvPr/>
            </p:nvGrpSpPr>
            <p:grpSpPr bwMode="auto">
              <a:xfrm>
                <a:off x="3334" y="1860"/>
                <a:ext cx="1908" cy="371"/>
                <a:chOff x="3334" y="1860"/>
                <a:chExt cx="1908" cy="371"/>
              </a:xfrm>
            </p:grpSpPr>
            <p:grpSp>
              <p:nvGrpSpPr>
                <p:cNvPr id="58506" name="Group 2334"/>
                <p:cNvGrpSpPr>
                  <a:grpSpLocks/>
                </p:cNvGrpSpPr>
                <p:nvPr/>
              </p:nvGrpSpPr>
              <p:grpSpPr bwMode="auto">
                <a:xfrm>
                  <a:off x="3334" y="1888"/>
                  <a:ext cx="77" cy="181"/>
                  <a:chOff x="781" y="1842"/>
                  <a:chExt cx="499" cy="1165"/>
                </a:xfrm>
              </p:grpSpPr>
              <p:sp>
                <p:nvSpPr>
                  <p:cNvPr id="125215" name="Freeform 2335"/>
                  <p:cNvSpPr>
                    <a:spLocks/>
                  </p:cNvSpPr>
                  <p:nvPr/>
                </p:nvSpPr>
                <p:spPr bwMode="auto">
                  <a:xfrm>
                    <a:off x="929" y="2113"/>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16" name="Freeform 2336"/>
                  <p:cNvSpPr>
                    <a:spLocks/>
                  </p:cNvSpPr>
                  <p:nvPr/>
                </p:nvSpPr>
                <p:spPr bwMode="auto">
                  <a:xfrm>
                    <a:off x="1066" y="2113"/>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17" name="Oval 2337"/>
                  <p:cNvSpPr>
                    <a:spLocks noChangeArrowheads="1"/>
                  </p:cNvSpPr>
                  <p:nvPr/>
                </p:nvSpPr>
                <p:spPr bwMode="auto">
                  <a:xfrm>
                    <a:off x="780"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07" name="Group 2338"/>
                <p:cNvGrpSpPr>
                  <a:grpSpLocks/>
                </p:cNvGrpSpPr>
                <p:nvPr/>
              </p:nvGrpSpPr>
              <p:grpSpPr bwMode="auto">
                <a:xfrm>
                  <a:off x="3412" y="1866"/>
                  <a:ext cx="77" cy="181"/>
                  <a:chOff x="781" y="1842"/>
                  <a:chExt cx="499" cy="1165"/>
                </a:xfrm>
              </p:grpSpPr>
              <p:sp>
                <p:nvSpPr>
                  <p:cNvPr id="125219" name="Freeform 2339"/>
                  <p:cNvSpPr>
                    <a:spLocks/>
                  </p:cNvSpPr>
                  <p:nvPr/>
                </p:nvSpPr>
                <p:spPr bwMode="auto">
                  <a:xfrm>
                    <a:off x="928"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20" name="Freeform 2340"/>
                  <p:cNvSpPr>
                    <a:spLocks/>
                  </p:cNvSpPr>
                  <p:nvPr/>
                </p:nvSpPr>
                <p:spPr bwMode="auto">
                  <a:xfrm>
                    <a:off x="1065"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21" name="Oval 2341"/>
                  <p:cNvSpPr>
                    <a:spLocks noChangeArrowheads="1"/>
                  </p:cNvSpPr>
                  <p:nvPr/>
                </p:nvSpPr>
                <p:spPr bwMode="auto">
                  <a:xfrm>
                    <a:off x="779"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08" name="Group 2342"/>
                <p:cNvGrpSpPr>
                  <a:grpSpLocks/>
                </p:cNvGrpSpPr>
                <p:nvPr/>
              </p:nvGrpSpPr>
              <p:grpSpPr bwMode="auto">
                <a:xfrm>
                  <a:off x="3491" y="1860"/>
                  <a:ext cx="77" cy="181"/>
                  <a:chOff x="781" y="1842"/>
                  <a:chExt cx="499" cy="1165"/>
                </a:xfrm>
              </p:grpSpPr>
              <p:sp>
                <p:nvSpPr>
                  <p:cNvPr id="125223" name="Freeform 2343"/>
                  <p:cNvSpPr>
                    <a:spLocks/>
                  </p:cNvSpPr>
                  <p:nvPr/>
                </p:nvSpPr>
                <p:spPr bwMode="auto">
                  <a:xfrm>
                    <a:off x="92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24" name="Freeform 2344"/>
                  <p:cNvSpPr>
                    <a:spLocks/>
                  </p:cNvSpPr>
                  <p:nvPr/>
                </p:nvSpPr>
                <p:spPr bwMode="auto">
                  <a:xfrm>
                    <a:off x="1066"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25" name="Oval 2345"/>
                  <p:cNvSpPr>
                    <a:spLocks noChangeArrowheads="1"/>
                  </p:cNvSpPr>
                  <p:nvPr/>
                </p:nvSpPr>
                <p:spPr bwMode="auto">
                  <a:xfrm>
                    <a:off x="779"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09" name="Group 2346"/>
                <p:cNvGrpSpPr>
                  <a:grpSpLocks/>
                </p:cNvGrpSpPr>
                <p:nvPr/>
              </p:nvGrpSpPr>
              <p:grpSpPr bwMode="auto">
                <a:xfrm>
                  <a:off x="3566" y="1885"/>
                  <a:ext cx="77" cy="181"/>
                  <a:chOff x="781" y="1842"/>
                  <a:chExt cx="499" cy="1165"/>
                </a:xfrm>
              </p:grpSpPr>
              <p:sp>
                <p:nvSpPr>
                  <p:cNvPr id="125227" name="Freeform 2347"/>
                  <p:cNvSpPr>
                    <a:spLocks/>
                  </p:cNvSpPr>
                  <p:nvPr/>
                </p:nvSpPr>
                <p:spPr bwMode="auto">
                  <a:xfrm>
                    <a:off x="928"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28" name="Freeform 2348"/>
                  <p:cNvSpPr>
                    <a:spLocks/>
                  </p:cNvSpPr>
                  <p:nvPr/>
                </p:nvSpPr>
                <p:spPr bwMode="auto">
                  <a:xfrm>
                    <a:off x="1065"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29" name="Oval 2349"/>
                  <p:cNvSpPr>
                    <a:spLocks noChangeArrowheads="1"/>
                  </p:cNvSpPr>
                  <p:nvPr/>
                </p:nvSpPr>
                <p:spPr bwMode="auto">
                  <a:xfrm>
                    <a:off x="779"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0" name="Group 2350"/>
                <p:cNvGrpSpPr>
                  <a:grpSpLocks/>
                </p:cNvGrpSpPr>
                <p:nvPr/>
              </p:nvGrpSpPr>
              <p:grpSpPr bwMode="auto">
                <a:xfrm>
                  <a:off x="3641" y="1924"/>
                  <a:ext cx="77" cy="181"/>
                  <a:chOff x="781" y="1842"/>
                  <a:chExt cx="499" cy="1165"/>
                </a:xfrm>
              </p:grpSpPr>
              <p:sp>
                <p:nvSpPr>
                  <p:cNvPr id="125231" name="Freeform 2351"/>
                  <p:cNvSpPr>
                    <a:spLocks/>
                  </p:cNvSpPr>
                  <p:nvPr/>
                </p:nvSpPr>
                <p:spPr bwMode="auto">
                  <a:xfrm>
                    <a:off x="931" y="2117"/>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32" name="Freeform 2352"/>
                  <p:cNvSpPr>
                    <a:spLocks/>
                  </p:cNvSpPr>
                  <p:nvPr/>
                </p:nvSpPr>
                <p:spPr bwMode="auto">
                  <a:xfrm>
                    <a:off x="1065"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33" name="Oval 2353"/>
                  <p:cNvSpPr>
                    <a:spLocks noChangeArrowheads="1"/>
                  </p:cNvSpPr>
                  <p:nvPr/>
                </p:nvSpPr>
                <p:spPr bwMode="auto">
                  <a:xfrm>
                    <a:off x="782"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1" name="Group 2354"/>
                <p:cNvGrpSpPr>
                  <a:grpSpLocks/>
                </p:cNvGrpSpPr>
                <p:nvPr/>
              </p:nvGrpSpPr>
              <p:grpSpPr bwMode="auto">
                <a:xfrm>
                  <a:off x="3710" y="1972"/>
                  <a:ext cx="77" cy="181"/>
                  <a:chOff x="781" y="1842"/>
                  <a:chExt cx="499" cy="1165"/>
                </a:xfrm>
              </p:grpSpPr>
              <p:sp>
                <p:nvSpPr>
                  <p:cNvPr id="125235" name="Freeform 2355"/>
                  <p:cNvSpPr>
                    <a:spLocks/>
                  </p:cNvSpPr>
                  <p:nvPr/>
                </p:nvSpPr>
                <p:spPr bwMode="auto">
                  <a:xfrm>
                    <a:off x="931"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36" name="Freeform 2356"/>
                  <p:cNvSpPr>
                    <a:spLocks/>
                  </p:cNvSpPr>
                  <p:nvPr/>
                </p:nvSpPr>
                <p:spPr bwMode="auto">
                  <a:xfrm>
                    <a:off x="1065"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37" name="Oval 2357"/>
                  <p:cNvSpPr>
                    <a:spLocks noChangeArrowheads="1"/>
                  </p:cNvSpPr>
                  <p:nvPr/>
                </p:nvSpPr>
                <p:spPr bwMode="auto">
                  <a:xfrm>
                    <a:off x="782"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2" name="Group 2358"/>
                <p:cNvGrpSpPr>
                  <a:grpSpLocks/>
                </p:cNvGrpSpPr>
                <p:nvPr/>
              </p:nvGrpSpPr>
              <p:grpSpPr bwMode="auto">
                <a:xfrm>
                  <a:off x="3786" y="2008"/>
                  <a:ext cx="77" cy="181"/>
                  <a:chOff x="781" y="1842"/>
                  <a:chExt cx="499" cy="1165"/>
                </a:xfrm>
              </p:grpSpPr>
              <p:sp>
                <p:nvSpPr>
                  <p:cNvPr id="125239" name="Freeform 2359"/>
                  <p:cNvSpPr>
                    <a:spLocks/>
                  </p:cNvSpPr>
                  <p:nvPr/>
                </p:nvSpPr>
                <p:spPr bwMode="auto">
                  <a:xfrm>
                    <a:off x="92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40" name="Freeform 2360"/>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41" name="Oval 2361"/>
                  <p:cNvSpPr>
                    <a:spLocks noChangeArrowheads="1"/>
                  </p:cNvSpPr>
                  <p:nvPr/>
                </p:nvSpPr>
                <p:spPr bwMode="auto">
                  <a:xfrm>
                    <a:off x="779"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3" name="Group 2362"/>
                <p:cNvGrpSpPr>
                  <a:grpSpLocks/>
                </p:cNvGrpSpPr>
                <p:nvPr/>
              </p:nvGrpSpPr>
              <p:grpSpPr bwMode="auto">
                <a:xfrm>
                  <a:off x="3867" y="2026"/>
                  <a:ext cx="77" cy="181"/>
                  <a:chOff x="781" y="1842"/>
                  <a:chExt cx="499" cy="1165"/>
                </a:xfrm>
              </p:grpSpPr>
              <p:sp>
                <p:nvSpPr>
                  <p:cNvPr id="125243" name="Freeform 2363"/>
                  <p:cNvSpPr>
                    <a:spLocks/>
                  </p:cNvSpPr>
                  <p:nvPr/>
                </p:nvSpPr>
                <p:spPr bwMode="auto">
                  <a:xfrm>
                    <a:off x="931" y="2114"/>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44" name="Freeform 2364"/>
                  <p:cNvSpPr>
                    <a:spLocks/>
                  </p:cNvSpPr>
                  <p:nvPr/>
                </p:nvSpPr>
                <p:spPr bwMode="auto">
                  <a:xfrm>
                    <a:off x="1064"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45" name="Oval 2365"/>
                  <p:cNvSpPr>
                    <a:spLocks noChangeArrowheads="1"/>
                  </p:cNvSpPr>
                  <p:nvPr/>
                </p:nvSpPr>
                <p:spPr bwMode="auto">
                  <a:xfrm>
                    <a:off x="782" y="1840"/>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4" name="Group 2366"/>
                <p:cNvGrpSpPr>
                  <a:grpSpLocks/>
                </p:cNvGrpSpPr>
                <p:nvPr/>
              </p:nvGrpSpPr>
              <p:grpSpPr bwMode="auto">
                <a:xfrm>
                  <a:off x="3937" y="2002"/>
                  <a:ext cx="77" cy="181"/>
                  <a:chOff x="781" y="1842"/>
                  <a:chExt cx="499" cy="1165"/>
                </a:xfrm>
              </p:grpSpPr>
              <p:sp>
                <p:nvSpPr>
                  <p:cNvPr id="125247" name="Freeform 2367"/>
                  <p:cNvSpPr>
                    <a:spLocks/>
                  </p:cNvSpPr>
                  <p:nvPr/>
                </p:nvSpPr>
                <p:spPr bwMode="auto">
                  <a:xfrm>
                    <a:off x="92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48" name="Freeform 2368"/>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49" name="Oval 2369"/>
                  <p:cNvSpPr>
                    <a:spLocks noChangeArrowheads="1"/>
                  </p:cNvSpPr>
                  <p:nvPr/>
                </p:nvSpPr>
                <p:spPr bwMode="auto">
                  <a:xfrm>
                    <a:off x="779"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5" name="Group 2370"/>
                <p:cNvGrpSpPr>
                  <a:grpSpLocks/>
                </p:cNvGrpSpPr>
                <p:nvPr/>
              </p:nvGrpSpPr>
              <p:grpSpPr bwMode="auto">
                <a:xfrm>
                  <a:off x="4010" y="1984"/>
                  <a:ext cx="77" cy="181"/>
                  <a:chOff x="781" y="1842"/>
                  <a:chExt cx="499" cy="1165"/>
                </a:xfrm>
              </p:grpSpPr>
              <p:sp>
                <p:nvSpPr>
                  <p:cNvPr id="125251" name="Freeform 2371"/>
                  <p:cNvSpPr>
                    <a:spLocks/>
                  </p:cNvSpPr>
                  <p:nvPr/>
                </p:nvSpPr>
                <p:spPr bwMode="auto">
                  <a:xfrm>
                    <a:off x="929"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52" name="Freeform 2372"/>
                  <p:cNvSpPr>
                    <a:spLocks/>
                  </p:cNvSpPr>
                  <p:nvPr/>
                </p:nvSpPr>
                <p:spPr bwMode="auto">
                  <a:xfrm>
                    <a:off x="1067"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53" name="Oval 2373"/>
                  <p:cNvSpPr>
                    <a:spLocks noChangeArrowheads="1"/>
                  </p:cNvSpPr>
                  <p:nvPr/>
                </p:nvSpPr>
                <p:spPr bwMode="auto">
                  <a:xfrm>
                    <a:off x="780"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6" name="Group 2374"/>
                <p:cNvGrpSpPr>
                  <a:grpSpLocks/>
                </p:cNvGrpSpPr>
                <p:nvPr/>
              </p:nvGrpSpPr>
              <p:grpSpPr bwMode="auto">
                <a:xfrm>
                  <a:off x="4079" y="1945"/>
                  <a:ext cx="77" cy="181"/>
                  <a:chOff x="781" y="1842"/>
                  <a:chExt cx="499" cy="1165"/>
                </a:xfrm>
              </p:grpSpPr>
              <p:sp>
                <p:nvSpPr>
                  <p:cNvPr id="125255" name="Freeform 2375"/>
                  <p:cNvSpPr>
                    <a:spLocks/>
                  </p:cNvSpPr>
                  <p:nvPr/>
                </p:nvSpPr>
                <p:spPr bwMode="auto">
                  <a:xfrm>
                    <a:off x="929"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56" name="Freeform 2376"/>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57" name="Oval 2377"/>
                  <p:cNvSpPr>
                    <a:spLocks noChangeArrowheads="1"/>
                  </p:cNvSpPr>
                  <p:nvPr/>
                </p:nvSpPr>
                <p:spPr bwMode="auto">
                  <a:xfrm>
                    <a:off x="780"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7" name="Group 2378"/>
                <p:cNvGrpSpPr>
                  <a:grpSpLocks/>
                </p:cNvGrpSpPr>
                <p:nvPr/>
              </p:nvGrpSpPr>
              <p:grpSpPr bwMode="auto">
                <a:xfrm>
                  <a:off x="4157" y="1930"/>
                  <a:ext cx="77" cy="181"/>
                  <a:chOff x="781" y="1842"/>
                  <a:chExt cx="499" cy="1165"/>
                </a:xfrm>
              </p:grpSpPr>
              <p:sp>
                <p:nvSpPr>
                  <p:cNvPr id="125259" name="Freeform 2379"/>
                  <p:cNvSpPr>
                    <a:spLocks/>
                  </p:cNvSpPr>
                  <p:nvPr/>
                </p:nvSpPr>
                <p:spPr bwMode="auto">
                  <a:xfrm>
                    <a:off x="92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60" name="Freeform 2380"/>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61" name="Oval 2381"/>
                  <p:cNvSpPr>
                    <a:spLocks noChangeArrowheads="1"/>
                  </p:cNvSpPr>
                  <p:nvPr/>
                </p:nvSpPr>
                <p:spPr bwMode="auto">
                  <a:xfrm>
                    <a:off x="779"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8" name="Group 2382"/>
                <p:cNvGrpSpPr>
                  <a:grpSpLocks/>
                </p:cNvGrpSpPr>
                <p:nvPr/>
              </p:nvGrpSpPr>
              <p:grpSpPr bwMode="auto">
                <a:xfrm>
                  <a:off x="4231" y="1966"/>
                  <a:ext cx="77" cy="181"/>
                  <a:chOff x="781" y="1842"/>
                  <a:chExt cx="499" cy="1165"/>
                </a:xfrm>
              </p:grpSpPr>
              <p:sp>
                <p:nvSpPr>
                  <p:cNvPr id="125263" name="Freeform 2383"/>
                  <p:cNvSpPr>
                    <a:spLocks/>
                  </p:cNvSpPr>
                  <p:nvPr/>
                </p:nvSpPr>
                <p:spPr bwMode="auto">
                  <a:xfrm>
                    <a:off x="931"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64" name="Freeform 2384"/>
                  <p:cNvSpPr>
                    <a:spLocks/>
                  </p:cNvSpPr>
                  <p:nvPr/>
                </p:nvSpPr>
                <p:spPr bwMode="auto">
                  <a:xfrm>
                    <a:off x="1064"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65" name="Oval 2385"/>
                  <p:cNvSpPr>
                    <a:spLocks noChangeArrowheads="1"/>
                  </p:cNvSpPr>
                  <p:nvPr/>
                </p:nvSpPr>
                <p:spPr bwMode="auto">
                  <a:xfrm>
                    <a:off x="782"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19" name="Group 2386"/>
                <p:cNvGrpSpPr>
                  <a:grpSpLocks/>
                </p:cNvGrpSpPr>
                <p:nvPr/>
              </p:nvGrpSpPr>
              <p:grpSpPr bwMode="auto">
                <a:xfrm>
                  <a:off x="4308" y="2002"/>
                  <a:ext cx="77" cy="181"/>
                  <a:chOff x="781" y="1842"/>
                  <a:chExt cx="499" cy="1165"/>
                </a:xfrm>
              </p:grpSpPr>
              <p:sp>
                <p:nvSpPr>
                  <p:cNvPr id="125267" name="Freeform 2387"/>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68" name="Freeform 2388"/>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69" name="Oval 2389"/>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0" name="Group 2390"/>
                <p:cNvGrpSpPr>
                  <a:grpSpLocks/>
                </p:cNvGrpSpPr>
                <p:nvPr/>
              </p:nvGrpSpPr>
              <p:grpSpPr bwMode="auto">
                <a:xfrm>
                  <a:off x="4391" y="2032"/>
                  <a:ext cx="77" cy="181"/>
                  <a:chOff x="781" y="1842"/>
                  <a:chExt cx="499" cy="1165"/>
                </a:xfrm>
              </p:grpSpPr>
              <p:sp>
                <p:nvSpPr>
                  <p:cNvPr id="125271" name="Freeform 2391"/>
                  <p:cNvSpPr>
                    <a:spLocks/>
                  </p:cNvSpPr>
                  <p:nvPr/>
                </p:nvSpPr>
                <p:spPr bwMode="auto">
                  <a:xfrm>
                    <a:off x="930"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72" name="Freeform 2392"/>
                  <p:cNvSpPr>
                    <a:spLocks/>
                  </p:cNvSpPr>
                  <p:nvPr/>
                </p:nvSpPr>
                <p:spPr bwMode="auto">
                  <a:xfrm>
                    <a:off x="1067"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73" name="Oval 2393"/>
                  <p:cNvSpPr>
                    <a:spLocks noChangeArrowheads="1"/>
                  </p:cNvSpPr>
                  <p:nvPr/>
                </p:nvSpPr>
                <p:spPr bwMode="auto">
                  <a:xfrm>
                    <a:off x="781"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1" name="Group 2394"/>
                <p:cNvGrpSpPr>
                  <a:grpSpLocks/>
                </p:cNvGrpSpPr>
                <p:nvPr/>
              </p:nvGrpSpPr>
              <p:grpSpPr bwMode="auto">
                <a:xfrm>
                  <a:off x="4469" y="2050"/>
                  <a:ext cx="77" cy="181"/>
                  <a:chOff x="781" y="1842"/>
                  <a:chExt cx="499" cy="1165"/>
                </a:xfrm>
              </p:grpSpPr>
              <p:sp>
                <p:nvSpPr>
                  <p:cNvPr id="125275" name="Freeform 2395"/>
                  <p:cNvSpPr>
                    <a:spLocks/>
                  </p:cNvSpPr>
                  <p:nvPr/>
                </p:nvSpPr>
                <p:spPr bwMode="auto">
                  <a:xfrm>
                    <a:off x="929"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76" name="Freeform 2396"/>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77" name="Oval 2397"/>
                  <p:cNvSpPr>
                    <a:spLocks noChangeArrowheads="1"/>
                  </p:cNvSpPr>
                  <p:nvPr/>
                </p:nvSpPr>
                <p:spPr bwMode="auto">
                  <a:xfrm>
                    <a:off x="780"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2" name="Group 2398"/>
                <p:cNvGrpSpPr>
                  <a:grpSpLocks/>
                </p:cNvGrpSpPr>
                <p:nvPr/>
              </p:nvGrpSpPr>
              <p:grpSpPr bwMode="auto">
                <a:xfrm>
                  <a:off x="4548" y="2024"/>
                  <a:ext cx="77" cy="181"/>
                  <a:chOff x="781" y="1842"/>
                  <a:chExt cx="499" cy="1165"/>
                </a:xfrm>
              </p:grpSpPr>
              <p:sp>
                <p:nvSpPr>
                  <p:cNvPr id="125279" name="Freeform 2399"/>
                  <p:cNvSpPr>
                    <a:spLocks/>
                  </p:cNvSpPr>
                  <p:nvPr/>
                </p:nvSpPr>
                <p:spPr bwMode="auto">
                  <a:xfrm>
                    <a:off x="929"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80" name="Freeform 2400"/>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81" name="Oval 2401"/>
                  <p:cNvSpPr>
                    <a:spLocks noChangeArrowheads="1"/>
                  </p:cNvSpPr>
                  <p:nvPr/>
                </p:nvSpPr>
                <p:spPr bwMode="auto">
                  <a:xfrm>
                    <a:off x="780"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3" name="Group 2402"/>
                <p:cNvGrpSpPr>
                  <a:grpSpLocks/>
                </p:cNvGrpSpPr>
                <p:nvPr/>
              </p:nvGrpSpPr>
              <p:grpSpPr bwMode="auto">
                <a:xfrm>
                  <a:off x="4621" y="1990"/>
                  <a:ext cx="77" cy="181"/>
                  <a:chOff x="781" y="1842"/>
                  <a:chExt cx="499" cy="1165"/>
                </a:xfrm>
              </p:grpSpPr>
              <p:sp>
                <p:nvSpPr>
                  <p:cNvPr id="125283" name="Freeform 2403"/>
                  <p:cNvSpPr>
                    <a:spLocks/>
                  </p:cNvSpPr>
                  <p:nvPr/>
                </p:nvSpPr>
                <p:spPr bwMode="auto">
                  <a:xfrm>
                    <a:off x="930"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84" name="Freeform 2404"/>
                  <p:cNvSpPr>
                    <a:spLocks/>
                  </p:cNvSpPr>
                  <p:nvPr/>
                </p:nvSpPr>
                <p:spPr bwMode="auto">
                  <a:xfrm>
                    <a:off x="1068"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85" name="Oval 2405"/>
                  <p:cNvSpPr>
                    <a:spLocks noChangeArrowheads="1"/>
                  </p:cNvSpPr>
                  <p:nvPr/>
                </p:nvSpPr>
                <p:spPr bwMode="auto">
                  <a:xfrm>
                    <a:off x="781"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4" name="Group 2406"/>
                <p:cNvGrpSpPr>
                  <a:grpSpLocks/>
                </p:cNvGrpSpPr>
                <p:nvPr/>
              </p:nvGrpSpPr>
              <p:grpSpPr bwMode="auto">
                <a:xfrm>
                  <a:off x="4693" y="1966"/>
                  <a:ext cx="77" cy="181"/>
                  <a:chOff x="781" y="1842"/>
                  <a:chExt cx="499" cy="1165"/>
                </a:xfrm>
              </p:grpSpPr>
              <p:sp>
                <p:nvSpPr>
                  <p:cNvPr id="125287" name="Freeform 2407"/>
                  <p:cNvSpPr>
                    <a:spLocks/>
                  </p:cNvSpPr>
                  <p:nvPr/>
                </p:nvSpPr>
                <p:spPr bwMode="auto">
                  <a:xfrm>
                    <a:off x="930"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88" name="Freeform 2408"/>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89" name="Oval 2409"/>
                  <p:cNvSpPr>
                    <a:spLocks noChangeArrowheads="1"/>
                  </p:cNvSpPr>
                  <p:nvPr/>
                </p:nvSpPr>
                <p:spPr bwMode="auto">
                  <a:xfrm>
                    <a:off x="781"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5" name="Group 2410"/>
                <p:cNvGrpSpPr>
                  <a:grpSpLocks/>
                </p:cNvGrpSpPr>
                <p:nvPr/>
              </p:nvGrpSpPr>
              <p:grpSpPr bwMode="auto">
                <a:xfrm>
                  <a:off x="4769" y="1954"/>
                  <a:ext cx="77" cy="181"/>
                  <a:chOff x="781" y="1842"/>
                  <a:chExt cx="499" cy="1165"/>
                </a:xfrm>
              </p:grpSpPr>
              <p:sp>
                <p:nvSpPr>
                  <p:cNvPr id="125291" name="Freeform 2411"/>
                  <p:cNvSpPr>
                    <a:spLocks/>
                  </p:cNvSpPr>
                  <p:nvPr/>
                </p:nvSpPr>
                <p:spPr bwMode="auto">
                  <a:xfrm>
                    <a:off x="931"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92" name="Freeform 2412"/>
                  <p:cNvSpPr>
                    <a:spLocks/>
                  </p:cNvSpPr>
                  <p:nvPr/>
                </p:nvSpPr>
                <p:spPr bwMode="auto">
                  <a:xfrm>
                    <a:off x="1068"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93" name="Oval 2413"/>
                  <p:cNvSpPr>
                    <a:spLocks noChangeArrowheads="1"/>
                  </p:cNvSpPr>
                  <p:nvPr/>
                </p:nvSpPr>
                <p:spPr bwMode="auto">
                  <a:xfrm>
                    <a:off x="782"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6" name="Group 2414"/>
                <p:cNvGrpSpPr>
                  <a:grpSpLocks/>
                </p:cNvGrpSpPr>
                <p:nvPr/>
              </p:nvGrpSpPr>
              <p:grpSpPr bwMode="auto">
                <a:xfrm>
                  <a:off x="4847" y="1960"/>
                  <a:ext cx="77" cy="181"/>
                  <a:chOff x="781" y="1842"/>
                  <a:chExt cx="499" cy="1165"/>
                </a:xfrm>
              </p:grpSpPr>
              <p:sp>
                <p:nvSpPr>
                  <p:cNvPr id="125295" name="Freeform 2415"/>
                  <p:cNvSpPr>
                    <a:spLocks/>
                  </p:cNvSpPr>
                  <p:nvPr/>
                </p:nvSpPr>
                <p:spPr bwMode="auto">
                  <a:xfrm>
                    <a:off x="930"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96" name="Freeform 2416"/>
                  <p:cNvSpPr>
                    <a:spLocks/>
                  </p:cNvSpPr>
                  <p:nvPr/>
                </p:nvSpPr>
                <p:spPr bwMode="auto">
                  <a:xfrm>
                    <a:off x="1068"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297" name="Oval 2417"/>
                  <p:cNvSpPr>
                    <a:spLocks noChangeArrowheads="1"/>
                  </p:cNvSpPr>
                  <p:nvPr/>
                </p:nvSpPr>
                <p:spPr bwMode="auto">
                  <a:xfrm>
                    <a:off x="781"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7" name="Group 2418"/>
                <p:cNvGrpSpPr>
                  <a:grpSpLocks/>
                </p:cNvGrpSpPr>
                <p:nvPr/>
              </p:nvGrpSpPr>
              <p:grpSpPr bwMode="auto">
                <a:xfrm>
                  <a:off x="4923" y="1966"/>
                  <a:ext cx="77" cy="181"/>
                  <a:chOff x="781" y="1842"/>
                  <a:chExt cx="499" cy="1165"/>
                </a:xfrm>
              </p:grpSpPr>
              <p:sp>
                <p:nvSpPr>
                  <p:cNvPr id="125299" name="Freeform 2419"/>
                  <p:cNvSpPr>
                    <a:spLocks/>
                  </p:cNvSpPr>
                  <p:nvPr/>
                </p:nvSpPr>
                <p:spPr bwMode="auto">
                  <a:xfrm>
                    <a:off x="931"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00" name="Freeform 2420"/>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01" name="Oval 2421"/>
                  <p:cNvSpPr>
                    <a:spLocks noChangeArrowheads="1"/>
                  </p:cNvSpPr>
                  <p:nvPr/>
                </p:nvSpPr>
                <p:spPr bwMode="auto">
                  <a:xfrm>
                    <a:off x="782"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8" name="Group 2422"/>
                <p:cNvGrpSpPr>
                  <a:grpSpLocks/>
                </p:cNvGrpSpPr>
                <p:nvPr/>
              </p:nvGrpSpPr>
              <p:grpSpPr bwMode="auto">
                <a:xfrm>
                  <a:off x="5002" y="1978"/>
                  <a:ext cx="77" cy="181"/>
                  <a:chOff x="781" y="1842"/>
                  <a:chExt cx="499" cy="1165"/>
                </a:xfrm>
              </p:grpSpPr>
              <p:sp>
                <p:nvSpPr>
                  <p:cNvPr id="125303" name="Freeform 2423"/>
                  <p:cNvSpPr>
                    <a:spLocks/>
                  </p:cNvSpPr>
                  <p:nvPr/>
                </p:nvSpPr>
                <p:spPr bwMode="auto">
                  <a:xfrm>
                    <a:off x="931"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04" name="Freeform 2424"/>
                  <p:cNvSpPr>
                    <a:spLocks/>
                  </p:cNvSpPr>
                  <p:nvPr/>
                </p:nvSpPr>
                <p:spPr bwMode="auto">
                  <a:xfrm>
                    <a:off x="1069"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05" name="Oval 2425"/>
                  <p:cNvSpPr>
                    <a:spLocks noChangeArrowheads="1"/>
                  </p:cNvSpPr>
                  <p:nvPr/>
                </p:nvSpPr>
                <p:spPr bwMode="auto">
                  <a:xfrm>
                    <a:off x="782"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29" name="Group 2426"/>
                <p:cNvGrpSpPr>
                  <a:grpSpLocks/>
                </p:cNvGrpSpPr>
                <p:nvPr/>
              </p:nvGrpSpPr>
              <p:grpSpPr bwMode="auto">
                <a:xfrm>
                  <a:off x="5083" y="1990"/>
                  <a:ext cx="77" cy="181"/>
                  <a:chOff x="781" y="1842"/>
                  <a:chExt cx="499" cy="1165"/>
                </a:xfrm>
              </p:grpSpPr>
              <p:sp>
                <p:nvSpPr>
                  <p:cNvPr id="125307" name="Freeform 2427"/>
                  <p:cNvSpPr>
                    <a:spLocks/>
                  </p:cNvSpPr>
                  <p:nvPr/>
                </p:nvSpPr>
                <p:spPr bwMode="auto">
                  <a:xfrm>
                    <a:off x="930"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08" name="Freeform 2428"/>
                  <p:cNvSpPr>
                    <a:spLocks/>
                  </p:cNvSpPr>
                  <p:nvPr/>
                </p:nvSpPr>
                <p:spPr bwMode="auto">
                  <a:xfrm>
                    <a:off x="1067"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09" name="Oval 2429"/>
                  <p:cNvSpPr>
                    <a:spLocks noChangeArrowheads="1"/>
                  </p:cNvSpPr>
                  <p:nvPr/>
                </p:nvSpPr>
                <p:spPr bwMode="auto">
                  <a:xfrm>
                    <a:off x="781"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530" name="Group 2430"/>
                <p:cNvGrpSpPr>
                  <a:grpSpLocks/>
                </p:cNvGrpSpPr>
                <p:nvPr/>
              </p:nvGrpSpPr>
              <p:grpSpPr bwMode="auto">
                <a:xfrm>
                  <a:off x="5165" y="2002"/>
                  <a:ext cx="77" cy="181"/>
                  <a:chOff x="781" y="1842"/>
                  <a:chExt cx="499" cy="1165"/>
                </a:xfrm>
              </p:grpSpPr>
              <p:sp>
                <p:nvSpPr>
                  <p:cNvPr id="125311" name="Freeform 2431"/>
                  <p:cNvSpPr>
                    <a:spLocks/>
                  </p:cNvSpPr>
                  <p:nvPr/>
                </p:nvSpPr>
                <p:spPr bwMode="auto">
                  <a:xfrm>
                    <a:off x="930"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12" name="Freeform 2432"/>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13" name="Oval 2433"/>
                  <p:cNvSpPr>
                    <a:spLocks noChangeArrowheads="1"/>
                  </p:cNvSpPr>
                  <p:nvPr/>
                </p:nvSpPr>
                <p:spPr bwMode="auto">
                  <a:xfrm>
                    <a:off x="781"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58406" name="Group 2434"/>
              <p:cNvGrpSpPr>
                <a:grpSpLocks/>
              </p:cNvGrpSpPr>
              <p:nvPr/>
            </p:nvGrpSpPr>
            <p:grpSpPr bwMode="auto">
              <a:xfrm rot="10800000">
                <a:off x="5154" y="2278"/>
                <a:ext cx="77" cy="181"/>
                <a:chOff x="781" y="1842"/>
                <a:chExt cx="499" cy="1165"/>
              </a:xfrm>
            </p:grpSpPr>
            <p:sp>
              <p:nvSpPr>
                <p:cNvPr id="125315" name="Freeform 2435"/>
                <p:cNvSpPr>
                  <a:spLocks/>
                </p:cNvSpPr>
                <p:nvPr/>
              </p:nvSpPr>
              <p:spPr bwMode="auto">
                <a:xfrm>
                  <a:off x="937"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16" name="Freeform 2436"/>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17" name="Oval 2437"/>
                <p:cNvSpPr>
                  <a:spLocks noChangeArrowheads="1"/>
                </p:cNvSpPr>
                <p:nvPr/>
              </p:nvSpPr>
              <p:spPr bwMode="auto">
                <a:xfrm>
                  <a:off x="785"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07" name="Group 2438"/>
              <p:cNvGrpSpPr>
                <a:grpSpLocks/>
              </p:cNvGrpSpPr>
              <p:nvPr/>
            </p:nvGrpSpPr>
            <p:grpSpPr bwMode="auto">
              <a:xfrm rot="10800000">
                <a:off x="5082" y="2260"/>
                <a:ext cx="77" cy="181"/>
                <a:chOff x="781" y="1842"/>
                <a:chExt cx="499" cy="1165"/>
              </a:xfrm>
            </p:grpSpPr>
            <p:sp>
              <p:nvSpPr>
                <p:cNvPr id="125319" name="Freeform 2439"/>
                <p:cNvSpPr>
                  <a:spLocks/>
                </p:cNvSpPr>
                <p:nvPr/>
              </p:nvSpPr>
              <p:spPr bwMode="auto">
                <a:xfrm>
                  <a:off x="937"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20" name="Freeform 2440"/>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21" name="Oval 2441"/>
                <p:cNvSpPr>
                  <a:spLocks noChangeArrowheads="1"/>
                </p:cNvSpPr>
                <p:nvPr/>
              </p:nvSpPr>
              <p:spPr bwMode="auto">
                <a:xfrm>
                  <a:off x="784"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08" name="Group 2442"/>
              <p:cNvGrpSpPr>
                <a:grpSpLocks/>
              </p:cNvGrpSpPr>
              <p:nvPr/>
            </p:nvGrpSpPr>
            <p:grpSpPr bwMode="auto">
              <a:xfrm rot="10800000">
                <a:off x="5009" y="2251"/>
                <a:ext cx="77" cy="181"/>
                <a:chOff x="781" y="1842"/>
                <a:chExt cx="499" cy="1165"/>
              </a:xfrm>
            </p:grpSpPr>
            <p:sp>
              <p:nvSpPr>
                <p:cNvPr id="125323" name="Freeform 2443"/>
                <p:cNvSpPr>
                  <a:spLocks/>
                </p:cNvSpPr>
                <p:nvPr/>
              </p:nvSpPr>
              <p:spPr bwMode="auto">
                <a:xfrm>
                  <a:off x="92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24" name="Freeform 2444"/>
                <p:cNvSpPr>
                  <a:spLocks/>
                </p:cNvSpPr>
                <p:nvPr/>
              </p:nvSpPr>
              <p:spPr bwMode="auto">
                <a:xfrm>
                  <a:off x="1064"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25" name="Oval 2445"/>
                <p:cNvSpPr>
                  <a:spLocks noChangeArrowheads="1"/>
                </p:cNvSpPr>
                <p:nvPr/>
              </p:nvSpPr>
              <p:spPr bwMode="auto">
                <a:xfrm>
                  <a:off x="782"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09" name="Group 2446"/>
              <p:cNvGrpSpPr>
                <a:grpSpLocks/>
              </p:cNvGrpSpPr>
              <p:nvPr/>
            </p:nvGrpSpPr>
            <p:grpSpPr bwMode="auto">
              <a:xfrm rot="10800000">
                <a:off x="4934" y="2227"/>
                <a:ext cx="77" cy="181"/>
                <a:chOff x="781" y="1842"/>
                <a:chExt cx="499" cy="1165"/>
              </a:xfrm>
            </p:grpSpPr>
            <p:sp>
              <p:nvSpPr>
                <p:cNvPr id="125327" name="Freeform 2447"/>
                <p:cNvSpPr>
                  <a:spLocks/>
                </p:cNvSpPr>
                <p:nvPr/>
              </p:nvSpPr>
              <p:spPr bwMode="auto">
                <a:xfrm>
                  <a:off x="938"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28" name="Freeform 2448"/>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29" name="Oval 2449"/>
                <p:cNvSpPr>
                  <a:spLocks noChangeArrowheads="1"/>
                </p:cNvSpPr>
                <p:nvPr/>
              </p:nvSpPr>
              <p:spPr bwMode="auto">
                <a:xfrm>
                  <a:off x="785"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0" name="Group 2450"/>
              <p:cNvGrpSpPr>
                <a:grpSpLocks/>
              </p:cNvGrpSpPr>
              <p:nvPr/>
            </p:nvGrpSpPr>
            <p:grpSpPr bwMode="auto">
              <a:xfrm rot="10800000">
                <a:off x="4859" y="2212"/>
                <a:ext cx="77" cy="181"/>
                <a:chOff x="781" y="1842"/>
                <a:chExt cx="499" cy="1165"/>
              </a:xfrm>
            </p:grpSpPr>
            <p:sp>
              <p:nvSpPr>
                <p:cNvPr id="125331" name="Freeform 2451"/>
                <p:cNvSpPr>
                  <a:spLocks/>
                </p:cNvSpPr>
                <p:nvPr/>
              </p:nvSpPr>
              <p:spPr bwMode="auto">
                <a:xfrm>
                  <a:off x="937"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32" name="Freeform 2452"/>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33" name="Oval 2453"/>
                <p:cNvSpPr>
                  <a:spLocks noChangeArrowheads="1"/>
                </p:cNvSpPr>
                <p:nvPr/>
              </p:nvSpPr>
              <p:spPr bwMode="auto">
                <a:xfrm>
                  <a:off x="784"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1" name="Group 2454"/>
              <p:cNvGrpSpPr>
                <a:grpSpLocks/>
              </p:cNvGrpSpPr>
              <p:nvPr/>
            </p:nvGrpSpPr>
            <p:grpSpPr bwMode="auto">
              <a:xfrm rot="10800000">
                <a:off x="4778" y="2213"/>
                <a:ext cx="77" cy="181"/>
                <a:chOff x="781" y="1842"/>
                <a:chExt cx="499" cy="1165"/>
              </a:xfrm>
            </p:grpSpPr>
            <p:sp>
              <p:nvSpPr>
                <p:cNvPr id="125335" name="Freeform 2455"/>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36" name="Freeform 2456"/>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37" name="Oval 2457"/>
                <p:cNvSpPr>
                  <a:spLocks noChangeArrowheads="1"/>
                </p:cNvSpPr>
                <p:nvPr/>
              </p:nvSpPr>
              <p:spPr bwMode="auto">
                <a:xfrm>
                  <a:off x="783"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2" name="Group 2458"/>
              <p:cNvGrpSpPr>
                <a:grpSpLocks/>
              </p:cNvGrpSpPr>
              <p:nvPr/>
            </p:nvGrpSpPr>
            <p:grpSpPr bwMode="auto">
              <a:xfrm rot="10800000">
                <a:off x="4702" y="2249"/>
                <a:ext cx="77" cy="181"/>
                <a:chOff x="781" y="1842"/>
                <a:chExt cx="499" cy="1165"/>
              </a:xfrm>
            </p:grpSpPr>
            <p:sp>
              <p:nvSpPr>
                <p:cNvPr id="125339" name="Freeform 2459"/>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40" name="Freeform 2460"/>
                <p:cNvSpPr>
                  <a:spLocks/>
                </p:cNvSpPr>
                <p:nvPr/>
              </p:nvSpPr>
              <p:spPr bwMode="auto">
                <a:xfrm>
                  <a:off x="106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41" name="Oval 2461"/>
                <p:cNvSpPr>
                  <a:spLocks noChangeArrowheads="1"/>
                </p:cNvSpPr>
                <p:nvPr/>
              </p:nvSpPr>
              <p:spPr bwMode="auto">
                <a:xfrm>
                  <a:off x="784"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3" name="Group 2462"/>
              <p:cNvGrpSpPr>
                <a:grpSpLocks/>
              </p:cNvGrpSpPr>
              <p:nvPr/>
            </p:nvGrpSpPr>
            <p:grpSpPr bwMode="auto">
              <a:xfrm rot="10800000">
                <a:off x="4621" y="2273"/>
                <a:ext cx="77" cy="181"/>
                <a:chOff x="781" y="1842"/>
                <a:chExt cx="499" cy="1165"/>
              </a:xfrm>
            </p:grpSpPr>
            <p:sp>
              <p:nvSpPr>
                <p:cNvPr id="125343" name="Freeform 2463"/>
                <p:cNvSpPr>
                  <a:spLocks/>
                </p:cNvSpPr>
                <p:nvPr/>
              </p:nvSpPr>
              <p:spPr bwMode="auto">
                <a:xfrm>
                  <a:off x="92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44" name="Freeform 2464"/>
                <p:cNvSpPr>
                  <a:spLocks/>
                </p:cNvSpPr>
                <p:nvPr/>
              </p:nvSpPr>
              <p:spPr bwMode="auto">
                <a:xfrm>
                  <a:off x="1066"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45" name="Oval 2465"/>
                <p:cNvSpPr>
                  <a:spLocks noChangeArrowheads="1"/>
                </p:cNvSpPr>
                <p:nvPr/>
              </p:nvSpPr>
              <p:spPr bwMode="auto">
                <a:xfrm>
                  <a:off x="783"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4" name="Group 2466"/>
              <p:cNvGrpSpPr>
                <a:grpSpLocks/>
              </p:cNvGrpSpPr>
              <p:nvPr/>
            </p:nvGrpSpPr>
            <p:grpSpPr bwMode="auto">
              <a:xfrm rot="10800000">
                <a:off x="4551" y="2315"/>
                <a:ext cx="77" cy="181"/>
                <a:chOff x="781" y="1842"/>
                <a:chExt cx="499" cy="1165"/>
              </a:xfrm>
            </p:grpSpPr>
            <p:sp>
              <p:nvSpPr>
                <p:cNvPr id="125347" name="Freeform 2467"/>
                <p:cNvSpPr>
                  <a:spLocks/>
                </p:cNvSpPr>
                <p:nvPr/>
              </p:nvSpPr>
              <p:spPr bwMode="auto">
                <a:xfrm>
                  <a:off x="929"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48" name="Freeform 2468"/>
                <p:cNvSpPr>
                  <a:spLocks/>
                </p:cNvSpPr>
                <p:nvPr/>
              </p:nvSpPr>
              <p:spPr bwMode="auto">
                <a:xfrm>
                  <a:off x="1067"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49" name="Oval 2469"/>
                <p:cNvSpPr>
                  <a:spLocks noChangeArrowheads="1"/>
                </p:cNvSpPr>
                <p:nvPr/>
              </p:nvSpPr>
              <p:spPr bwMode="auto">
                <a:xfrm>
                  <a:off x="784" y="185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5" name="Group 2470"/>
              <p:cNvGrpSpPr>
                <a:grpSpLocks/>
              </p:cNvGrpSpPr>
              <p:nvPr/>
            </p:nvGrpSpPr>
            <p:grpSpPr bwMode="auto">
              <a:xfrm rot="10800000">
                <a:off x="4472" y="2333"/>
                <a:ext cx="77" cy="181"/>
                <a:chOff x="781" y="1842"/>
                <a:chExt cx="499" cy="1165"/>
              </a:xfrm>
            </p:grpSpPr>
            <p:sp>
              <p:nvSpPr>
                <p:cNvPr id="125351" name="Freeform 2471"/>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52" name="Freeform 2472"/>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53" name="Oval 2473"/>
                <p:cNvSpPr>
                  <a:spLocks noChangeArrowheads="1"/>
                </p:cNvSpPr>
                <p:nvPr/>
              </p:nvSpPr>
              <p:spPr bwMode="auto">
                <a:xfrm>
                  <a:off x="784"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6" name="Group 2474"/>
              <p:cNvGrpSpPr>
                <a:grpSpLocks/>
              </p:cNvGrpSpPr>
              <p:nvPr/>
            </p:nvGrpSpPr>
            <p:grpSpPr bwMode="auto">
              <a:xfrm rot="10800000">
                <a:off x="4397" y="2306"/>
                <a:ext cx="77" cy="181"/>
                <a:chOff x="781" y="1842"/>
                <a:chExt cx="499" cy="1165"/>
              </a:xfrm>
            </p:grpSpPr>
            <p:sp>
              <p:nvSpPr>
                <p:cNvPr id="125355" name="Freeform 2475"/>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56" name="Freeform 2476"/>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57" name="Oval 2477"/>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7" name="Group 2478"/>
              <p:cNvGrpSpPr>
                <a:grpSpLocks/>
              </p:cNvGrpSpPr>
              <p:nvPr/>
            </p:nvGrpSpPr>
            <p:grpSpPr bwMode="auto">
              <a:xfrm rot="10800000">
                <a:off x="4320" y="2273"/>
                <a:ext cx="77" cy="181"/>
                <a:chOff x="781" y="1842"/>
                <a:chExt cx="499" cy="1165"/>
              </a:xfrm>
            </p:grpSpPr>
            <p:sp>
              <p:nvSpPr>
                <p:cNvPr id="125359" name="Freeform 2479"/>
                <p:cNvSpPr>
                  <a:spLocks/>
                </p:cNvSpPr>
                <p:nvPr/>
              </p:nvSpPr>
              <p:spPr bwMode="auto">
                <a:xfrm>
                  <a:off x="939"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60" name="Freeform 2480"/>
                <p:cNvSpPr>
                  <a:spLocks/>
                </p:cNvSpPr>
                <p:nvPr/>
              </p:nvSpPr>
              <p:spPr bwMode="auto">
                <a:xfrm>
                  <a:off x="106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61" name="Oval 2481"/>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8" name="Group 2482"/>
              <p:cNvGrpSpPr>
                <a:grpSpLocks/>
              </p:cNvGrpSpPr>
              <p:nvPr/>
            </p:nvGrpSpPr>
            <p:grpSpPr bwMode="auto">
              <a:xfrm rot="10800000">
                <a:off x="4251" y="2235"/>
                <a:ext cx="77" cy="181"/>
                <a:chOff x="781" y="1842"/>
                <a:chExt cx="499" cy="1165"/>
              </a:xfrm>
            </p:grpSpPr>
            <p:sp>
              <p:nvSpPr>
                <p:cNvPr id="125363" name="Freeform 2483"/>
                <p:cNvSpPr>
                  <a:spLocks/>
                </p:cNvSpPr>
                <p:nvPr/>
              </p:nvSpPr>
              <p:spPr bwMode="auto">
                <a:xfrm>
                  <a:off x="939"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64" name="Freeform 2484"/>
                <p:cNvSpPr>
                  <a:spLocks/>
                </p:cNvSpPr>
                <p:nvPr/>
              </p:nvSpPr>
              <p:spPr bwMode="auto">
                <a:xfrm>
                  <a:off x="106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65" name="Oval 2485"/>
                <p:cNvSpPr>
                  <a:spLocks noChangeArrowheads="1"/>
                </p:cNvSpPr>
                <p:nvPr/>
              </p:nvSpPr>
              <p:spPr bwMode="auto">
                <a:xfrm>
                  <a:off x="786"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19" name="Group 2486"/>
              <p:cNvGrpSpPr>
                <a:grpSpLocks/>
              </p:cNvGrpSpPr>
              <p:nvPr/>
            </p:nvGrpSpPr>
            <p:grpSpPr bwMode="auto">
              <a:xfrm rot="10800000">
                <a:off x="4180" y="2197"/>
                <a:ext cx="77" cy="181"/>
                <a:chOff x="781" y="1842"/>
                <a:chExt cx="499" cy="1165"/>
              </a:xfrm>
            </p:grpSpPr>
            <p:sp>
              <p:nvSpPr>
                <p:cNvPr id="125367" name="Freeform 2487"/>
                <p:cNvSpPr>
                  <a:spLocks/>
                </p:cNvSpPr>
                <p:nvPr/>
              </p:nvSpPr>
              <p:spPr bwMode="auto">
                <a:xfrm>
                  <a:off x="930"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68" name="Freeform 2488"/>
                <p:cNvSpPr>
                  <a:spLocks/>
                </p:cNvSpPr>
                <p:nvPr/>
              </p:nvSpPr>
              <p:spPr bwMode="auto">
                <a:xfrm>
                  <a:off x="106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69" name="Oval 2489"/>
                <p:cNvSpPr>
                  <a:spLocks noChangeArrowheads="1"/>
                </p:cNvSpPr>
                <p:nvPr/>
              </p:nvSpPr>
              <p:spPr bwMode="auto">
                <a:xfrm>
                  <a:off x="785"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0" name="Group 2490"/>
              <p:cNvGrpSpPr>
                <a:grpSpLocks/>
              </p:cNvGrpSpPr>
              <p:nvPr/>
            </p:nvGrpSpPr>
            <p:grpSpPr bwMode="auto">
              <a:xfrm rot="10800000">
                <a:off x="4109" y="2225"/>
                <a:ext cx="77" cy="181"/>
                <a:chOff x="781" y="1842"/>
                <a:chExt cx="499" cy="1165"/>
              </a:xfrm>
            </p:grpSpPr>
            <p:sp>
              <p:nvSpPr>
                <p:cNvPr id="125371" name="Freeform 2491"/>
                <p:cNvSpPr>
                  <a:spLocks/>
                </p:cNvSpPr>
                <p:nvPr/>
              </p:nvSpPr>
              <p:spPr bwMode="auto">
                <a:xfrm>
                  <a:off x="92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72" name="Freeform 2492"/>
                <p:cNvSpPr>
                  <a:spLocks/>
                </p:cNvSpPr>
                <p:nvPr/>
              </p:nvSpPr>
              <p:spPr bwMode="auto">
                <a:xfrm>
                  <a:off x="1066"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73" name="Oval 2493"/>
                <p:cNvSpPr>
                  <a:spLocks noChangeArrowheads="1"/>
                </p:cNvSpPr>
                <p:nvPr/>
              </p:nvSpPr>
              <p:spPr bwMode="auto">
                <a:xfrm>
                  <a:off x="783"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1" name="Group 2494"/>
              <p:cNvGrpSpPr>
                <a:grpSpLocks/>
              </p:cNvGrpSpPr>
              <p:nvPr/>
            </p:nvGrpSpPr>
            <p:grpSpPr bwMode="auto">
              <a:xfrm rot="10800000">
                <a:off x="4030" y="2255"/>
                <a:ext cx="77" cy="181"/>
                <a:chOff x="781" y="1842"/>
                <a:chExt cx="499" cy="1165"/>
              </a:xfrm>
            </p:grpSpPr>
            <p:sp>
              <p:nvSpPr>
                <p:cNvPr id="125375" name="Freeform 2495"/>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76" name="Freeform 2496"/>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77" name="Oval 2497"/>
                <p:cNvSpPr>
                  <a:spLocks noChangeArrowheads="1"/>
                </p:cNvSpPr>
                <p:nvPr/>
              </p:nvSpPr>
              <p:spPr bwMode="auto">
                <a:xfrm>
                  <a:off x="784"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2" name="Group 2498"/>
              <p:cNvGrpSpPr>
                <a:grpSpLocks/>
              </p:cNvGrpSpPr>
              <p:nvPr/>
            </p:nvGrpSpPr>
            <p:grpSpPr bwMode="auto">
              <a:xfrm rot="10800000">
                <a:off x="3951" y="2281"/>
                <a:ext cx="77" cy="181"/>
                <a:chOff x="781" y="1842"/>
                <a:chExt cx="499" cy="1165"/>
              </a:xfrm>
            </p:grpSpPr>
            <p:sp>
              <p:nvSpPr>
                <p:cNvPr id="125379" name="Freeform 2499"/>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80" name="Freeform 2500"/>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81" name="Oval 2501"/>
                <p:cNvSpPr>
                  <a:spLocks noChangeArrowheads="1"/>
                </p:cNvSpPr>
                <p:nvPr/>
              </p:nvSpPr>
              <p:spPr bwMode="auto">
                <a:xfrm>
                  <a:off x="784"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3" name="Group 2502"/>
              <p:cNvGrpSpPr>
                <a:grpSpLocks/>
              </p:cNvGrpSpPr>
              <p:nvPr/>
            </p:nvGrpSpPr>
            <p:grpSpPr bwMode="auto">
              <a:xfrm rot="10800000">
                <a:off x="3878" y="2291"/>
                <a:ext cx="77" cy="181"/>
                <a:chOff x="781" y="1842"/>
                <a:chExt cx="499" cy="1165"/>
              </a:xfrm>
            </p:grpSpPr>
            <p:sp>
              <p:nvSpPr>
                <p:cNvPr id="125383" name="Freeform 2503"/>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84" name="Freeform 2504"/>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85" name="Oval 2505"/>
                <p:cNvSpPr>
                  <a:spLocks noChangeArrowheads="1"/>
                </p:cNvSpPr>
                <p:nvPr/>
              </p:nvSpPr>
              <p:spPr bwMode="auto">
                <a:xfrm>
                  <a:off x="785"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4" name="Group 2506"/>
              <p:cNvGrpSpPr>
                <a:grpSpLocks/>
              </p:cNvGrpSpPr>
              <p:nvPr/>
            </p:nvGrpSpPr>
            <p:grpSpPr bwMode="auto">
              <a:xfrm rot="10800000">
                <a:off x="3806" y="2269"/>
                <a:ext cx="77" cy="181"/>
                <a:chOff x="781" y="1842"/>
                <a:chExt cx="499" cy="1165"/>
              </a:xfrm>
            </p:grpSpPr>
            <p:sp>
              <p:nvSpPr>
                <p:cNvPr id="125387" name="Freeform 2507"/>
                <p:cNvSpPr>
                  <a:spLocks/>
                </p:cNvSpPr>
                <p:nvPr/>
              </p:nvSpPr>
              <p:spPr bwMode="auto">
                <a:xfrm>
                  <a:off x="930"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88" name="Freeform 2508"/>
                <p:cNvSpPr>
                  <a:spLocks/>
                </p:cNvSpPr>
                <p:nvPr/>
              </p:nvSpPr>
              <p:spPr bwMode="auto">
                <a:xfrm>
                  <a:off x="1068"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89" name="Oval 2509"/>
                <p:cNvSpPr>
                  <a:spLocks noChangeArrowheads="1"/>
                </p:cNvSpPr>
                <p:nvPr/>
              </p:nvSpPr>
              <p:spPr bwMode="auto">
                <a:xfrm>
                  <a:off x="785" y="185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5" name="Group 2510"/>
              <p:cNvGrpSpPr>
                <a:grpSpLocks/>
              </p:cNvGrpSpPr>
              <p:nvPr/>
            </p:nvGrpSpPr>
            <p:grpSpPr bwMode="auto">
              <a:xfrm rot="10800000">
                <a:off x="3730" y="2243"/>
                <a:ext cx="77" cy="181"/>
                <a:chOff x="781" y="1842"/>
                <a:chExt cx="499" cy="1165"/>
              </a:xfrm>
            </p:grpSpPr>
            <p:sp>
              <p:nvSpPr>
                <p:cNvPr id="125391" name="Freeform 2511"/>
                <p:cNvSpPr>
                  <a:spLocks/>
                </p:cNvSpPr>
                <p:nvPr/>
              </p:nvSpPr>
              <p:spPr bwMode="auto">
                <a:xfrm>
                  <a:off x="931"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92" name="Freeform 2512"/>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93" name="Oval 2513"/>
                <p:cNvSpPr>
                  <a:spLocks noChangeArrowheads="1"/>
                </p:cNvSpPr>
                <p:nvPr/>
              </p:nvSpPr>
              <p:spPr bwMode="auto">
                <a:xfrm>
                  <a:off x="785"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6" name="Group 2514"/>
              <p:cNvGrpSpPr>
                <a:grpSpLocks/>
              </p:cNvGrpSpPr>
              <p:nvPr/>
            </p:nvGrpSpPr>
            <p:grpSpPr bwMode="auto">
              <a:xfrm rot="10800000">
                <a:off x="3652" y="2205"/>
                <a:ext cx="77" cy="181"/>
                <a:chOff x="781" y="1842"/>
                <a:chExt cx="499" cy="1165"/>
              </a:xfrm>
            </p:grpSpPr>
            <p:sp>
              <p:nvSpPr>
                <p:cNvPr id="125395" name="Freeform 2515"/>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96" name="Freeform 2516"/>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397" name="Oval 2517"/>
                <p:cNvSpPr>
                  <a:spLocks noChangeArrowheads="1"/>
                </p:cNvSpPr>
                <p:nvPr/>
              </p:nvSpPr>
              <p:spPr bwMode="auto">
                <a:xfrm>
                  <a:off x="785"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7" name="Group 2518"/>
              <p:cNvGrpSpPr>
                <a:grpSpLocks/>
              </p:cNvGrpSpPr>
              <p:nvPr/>
            </p:nvGrpSpPr>
            <p:grpSpPr bwMode="auto">
              <a:xfrm rot="10800000">
                <a:off x="3576" y="2160"/>
                <a:ext cx="77" cy="181"/>
                <a:chOff x="781" y="1842"/>
                <a:chExt cx="499" cy="1165"/>
              </a:xfrm>
            </p:grpSpPr>
            <p:sp>
              <p:nvSpPr>
                <p:cNvPr id="125399" name="Freeform 2519"/>
                <p:cNvSpPr>
                  <a:spLocks/>
                </p:cNvSpPr>
                <p:nvPr/>
              </p:nvSpPr>
              <p:spPr bwMode="auto">
                <a:xfrm>
                  <a:off x="931"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00" name="Freeform 2520"/>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01" name="Oval 2521"/>
                <p:cNvSpPr>
                  <a:spLocks noChangeArrowheads="1"/>
                </p:cNvSpPr>
                <p:nvPr/>
              </p:nvSpPr>
              <p:spPr bwMode="auto">
                <a:xfrm>
                  <a:off x="785"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8" name="Group 2522"/>
              <p:cNvGrpSpPr>
                <a:grpSpLocks/>
              </p:cNvGrpSpPr>
              <p:nvPr/>
            </p:nvGrpSpPr>
            <p:grpSpPr bwMode="auto">
              <a:xfrm rot="10800000">
                <a:off x="3497" y="2136"/>
                <a:ext cx="77" cy="181"/>
                <a:chOff x="781" y="1842"/>
                <a:chExt cx="499" cy="1165"/>
              </a:xfrm>
            </p:grpSpPr>
            <p:sp>
              <p:nvSpPr>
                <p:cNvPr id="125403" name="Freeform 2523"/>
                <p:cNvSpPr>
                  <a:spLocks/>
                </p:cNvSpPr>
                <p:nvPr/>
              </p:nvSpPr>
              <p:spPr bwMode="auto">
                <a:xfrm>
                  <a:off x="931"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04" name="Freeform 2524"/>
                <p:cNvSpPr>
                  <a:spLocks/>
                </p:cNvSpPr>
                <p:nvPr/>
              </p:nvSpPr>
              <p:spPr bwMode="auto">
                <a:xfrm>
                  <a:off x="106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05" name="Oval 2525"/>
                <p:cNvSpPr>
                  <a:spLocks noChangeArrowheads="1"/>
                </p:cNvSpPr>
                <p:nvPr/>
              </p:nvSpPr>
              <p:spPr bwMode="auto">
                <a:xfrm>
                  <a:off x="786"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29" name="Group 2526"/>
              <p:cNvGrpSpPr>
                <a:grpSpLocks/>
              </p:cNvGrpSpPr>
              <p:nvPr/>
            </p:nvGrpSpPr>
            <p:grpSpPr bwMode="auto">
              <a:xfrm rot="10800000">
                <a:off x="3416" y="2139"/>
                <a:ext cx="77" cy="181"/>
                <a:chOff x="781" y="1842"/>
                <a:chExt cx="499" cy="1165"/>
              </a:xfrm>
            </p:grpSpPr>
            <p:sp>
              <p:nvSpPr>
                <p:cNvPr id="125407" name="Freeform 2527"/>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08" name="Freeform 2528"/>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09" name="Oval 2529"/>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8430" name="Group 2530"/>
              <p:cNvGrpSpPr>
                <a:grpSpLocks/>
              </p:cNvGrpSpPr>
              <p:nvPr/>
            </p:nvGrpSpPr>
            <p:grpSpPr bwMode="auto">
              <a:xfrm rot="10800000">
                <a:off x="3334" y="2160"/>
                <a:ext cx="77" cy="181"/>
                <a:chOff x="781" y="1842"/>
                <a:chExt cx="499" cy="1165"/>
              </a:xfrm>
            </p:grpSpPr>
            <p:sp>
              <p:nvSpPr>
                <p:cNvPr id="125411" name="Freeform 2531"/>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12" name="Freeform 2532"/>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13" name="Oval 2533"/>
                <p:cNvSpPr>
                  <a:spLocks noChangeArrowheads="1"/>
                </p:cNvSpPr>
                <p:nvPr/>
              </p:nvSpPr>
              <p:spPr bwMode="auto">
                <a:xfrm>
                  <a:off x="784"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097" name="Group 2534"/>
            <p:cNvGrpSpPr>
              <a:grpSpLocks/>
            </p:cNvGrpSpPr>
            <p:nvPr/>
          </p:nvGrpSpPr>
          <p:grpSpPr bwMode="auto">
            <a:xfrm>
              <a:off x="3470" y="2135"/>
              <a:ext cx="1908" cy="654"/>
              <a:chOff x="3334" y="1860"/>
              <a:chExt cx="1908" cy="654"/>
            </a:xfrm>
          </p:grpSpPr>
          <p:grpSp>
            <p:nvGrpSpPr>
              <p:cNvPr id="3932" name="Group 2535"/>
              <p:cNvGrpSpPr>
                <a:grpSpLocks/>
              </p:cNvGrpSpPr>
              <p:nvPr/>
            </p:nvGrpSpPr>
            <p:grpSpPr bwMode="auto">
              <a:xfrm>
                <a:off x="3334" y="1860"/>
                <a:ext cx="1908" cy="371"/>
                <a:chOff x="3334" y="1860"/>
                <a:chExt cx="1908" cy="371"/>
              </a:xfrm>
            </p:grpSpPr>
            <p:grpSp>
              <p:nvGrpSpPr>
                <p:cNvPr id="4033" name="Group 2536"/>
                <p:cNvGrpSpPr>
                  <a:grpSpLocks/>
                </p:cNvGrpSpPr>
                <p:nvPr/>
              </p:nvGrpSpPr>
              <p:grpSpPr bwMode="auto">
                <a:xfrm>
                  <a:off x="3334" y="1888"/>
                  <a:ext cx="77" cy="181"/>
                  <a:chOff x="781" y="1842"/>
                  <a:chExt cx="499" cy="1165"/>
                </a:xfrm>
              </p:grpSpPr>
              <p:sp>
                <p:nvSpPr>
                  <p:cNvPr id="125417" name="Freeform 2537"/>
                  <p:cNvSpPr>
                    <a:spLocks/>
                  </p:cNvSpPr>
                  <p:nvPr/>
                </p:nvSpPr>
                <p:spPr bwMode="auto">
                  <a:xfrm>
                    <a:off x="932"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18" name="Freeform 2538"/>
                  <p:cNvSpPr>
                    <a:spLocks/>
                  </p:cNvSpPr>
                  <p:nvPr/>
                </p:nvSpPr>
                <p:spPr bwMode="auto">
                  <a:xfrm>
                    <a:off x="1070"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19" name="Oval 2539"/>
                  <p:cNvSpPr>
                    <a:spLocks noChangeArrowheads="1"/>
                  </p:cNvSpPr>
                  <p:nvPr/>
                </p:nvSpPr>
                <p:spPr bwMode="auto">
                  <a:xfrm>
                    <a:off x="783"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34" name="Group 2540"/>
                <p:cNvGrpSpPr>
                  <a:grpSpLocks/>
                </p:cNvGrpSpPr>
                <p:nvPr/>
              </p:nvGrpSpPr>
              <p:grpSpPr bwMode="auto">
                <a:xfrm>
                  <a:off x="3412" y="1866"/>
                  <a:ext cx="77" cy="181"/>
                  <a:chOff x="781" y="1842"/>
                  <a:chExt cx="499" cy="1165"/>
                </a:xfrm>
              </p:grpSpPr>
              <p:sp>
                <p:nvSpPr>
                  <p:cNvPr id="125421" name="Freeform 2541"/>
                  <p:cNvSpPr>
                    <a:spLocks/>
                  </p:cNvSpPr>
                  <p:nvPr/>
                </p:nvSpPr>
                <p:spPr bwMode="auto">
                  <a:xfrm>
                    <a:off x="931"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22" name="Freeform 2542"/>
                  <p:cNvSpPr>
                    <a:spLocks/>
                  </p:cNvSpPr>
                  <p:nvPr/>
                </p:nvSpPr>
                <p:spPr bwMode="auto">
                  <a:xfrm>
                    <a:off x="106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23" name="Oval 2543"/>
                  <p:cNvSpPr>
                    <a:spLocks noChangeArrowheads="1"/>
                  </p:cNvSpPr>
                  <p:nvPr/>
                </p:nvSpPr>
                <p:spPr bwMode="auto">
                  <a:xfrm>
                    <a:off x="782"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35" name="Group 2544"/>
                <p:cNvGrpSpPr>
                  <a:grpSpLocks/>
                </p:cNvGrpSpPr>
                <p:nvPr/>
              </p:nvGrpSpPr>
              <p:grpSpPr bwMode="auto">
                <a:xfrm>
                  <a:off x="3491" y="1860"/>
                  <a:ext cx="77" cy="181"/>
                  <a:chOff x="781" y="1842"/>
                  <a:chExt cx="499" cy="1165"/>
                </a:xfrm>
              </p:grpSpPr>
              <p:sp>
                <p:nvSpPr>
                  <p:cNvPr id="125425" name="Freeform 2545"/>
                  <p:cNvSpPr>
                    <a:spLocks/>
                  </p:cNvSpPr>
                  <p:nvPr/>
                </p:nvSpPr>
                <p:spPr bwMode="auto">
                  <a:xfrm>
                    <a:off x="931"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26" name="Freeform 2546"/>
                  <p:cNvSpPr>
                    <a:spLocks/>
                  </p:cNvSpPr>
                  <p:nvPr/>
                </p:nvSpPr>
                <p:spPr bwMode="auto">
                  <a:xfrm>
                    <a:off x="106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27" name="Oval 2547"/>
                  <p:cNvSpPr>
                    <a:spLocks noChangeArrowheads="1"/>
                  </p:cNvSpPr>
                  <p:nvPr/>
                </p:nvSpPr>
                <p:spPr bwMode="auto">
                  <a:xfrm>
                    <a:off x="782"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36" name="Group 2548"/>
                <p:cNvGrpSpPr>
                  <a:grpSpLocks/>
                </p:cNvGrpSpPr>
                <p:nvPr/>
              </p:nvGrpSpPr>
              <p:grpSpPr bwMode="auto">
                <a:xfrm>
                  <a:off x="3566" y="1885"/>
                  <a:ext cx="77" cy="181"/>
                  <a:chOff x="781" y="1842"/>
                  <a:chExt cx="499" cy="1165"/>
                </a:xfrm>
              </p:grpSpPr>
              <p:sp>
                <p:nvSpPr>
                  <p:cNvPr id="125429" name="Freeform 2549"/>
                  <p:cNvSpPr>
                    <a:spLocks/>
                  </p:cNvSpPr>
                  <p:nvPr/>
                </p:nvSpPr>
                <p:spPr bwMode="auto">
                  <a:xfrm>
                    <a:off x="931"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30" name="Freeform 2550"/>
                  <p:cNvSpPr>
                    <a:spLocks/>
                  </p:cNvSpPr>
                  <p:nvPr/>
                </p:nvSpPr>
                <p:spPr bwMode="auto">
                  <a:xfrm>
                    <a:off x="106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31" name="Oval 2551"/>
                  <p:cNvSpPr>
                    <a:spLocks noChangeArrowheads="1"/>
                  </p:cNvSpPr>
                  <p:nvPr/>
                </p:nvSpPr>
                <p:spPr bwMode="auto">
                  <a:xfrm>
                    <a:off x="782"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37" name="Group 2552"/>
                <p:cNvGrpSpPr>
                  <a:grpSpLocks/>
                </p:cNvGrpSpPr>
                <p:nvPr/>
              </p:nvGrpSpPr>
              <p:grpSpPr bwMode="auto">
                <a:xfrm>
                  <a:off x="3641" y="1924"/>
                  <a:ext cx="77" cy="181"/>
                  <a:chOff x="781" y="1842"/>
                  <a:chExt cx="499" cy="1165"/>
                </a:xfrm>
              </p:grpSpPr>
              <p:sp>
                <p:nvSpPr>
                  <p:cNvPr id="125433" name="Freeform 2553"/>
                  <p:cNvSpPr>
                    <a:spLocks/>
                  </p:cNvSpPr>
                  <p:nvPr/>
                </p:nvSpPr>
                <p:spPr bwMode="auto">
                  <a:xfrm>
                    <a:off x="930"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34" name="Freeform 2554"/>
                  <p:cNvSpPr>
                    <a:spLocks/>
                  </p:cNvSpPr>
                  <p:nvPr/>
                </p:nvSpPr>
                <p:spPr bwMode="auto">
                  <a:xfrm>
                    <a:off x="1068"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35" name="Oval 2555"/>
                  <p:cNvSpPr>
                    <a:spLocks noChangeArrowheads="1"/>
                  </p:cNvSpPr>
                  <p:nvPr/>
                </p:nvSpPr>
                <p:spPr bwMode="auto">
                  <a:xfrm>
                    <a:off x="781"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38" name="Group 2556"/>
                <p:cNvGrpSpPr>
                  <a:grpSpLocks/>
                </p:cNvGrpSpPr>
                <p:nvPr/>
              </p:nvGrpSpPr>
              <p:grpSpPr bwMode="auto">
                <a:xfrm>
                  <a:off x="3710" y="1972"/>
                  <a:ext cx="77" cy="181"/>
                  <a:chOff x="781" y="1842"/>
                  <a:chExt cx="499" cy="1165"/>
                </a:xfrm>
              </p:grpSpPr>
              <p:sp>
                <p:nvSpPr>
                  <p:cNvPr id="125437" name="Freeform 2557"/>
                  <p:cNvSpPr>
                    <a:spLocks/>
                  </p:cNvSpPr>
                  <p:nvPr/>
                </p:nvSpPr>
                <p:spPr bwMode="auto">
                  <a:xfrm>
                    <a:off x="931"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38" name="Freeform 2558"/>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39" name="Oval 2559"/>
                  <p:cNvSpPr>
                    <a:spLocks noChangeArrowheads="1"/>
                  </p:cNvSpPr>
                  <p:nvPr/>
                </p:nvSpPr>
                <p:spPr bwMode="auto">
                  <a:xfrm>
                    <a:off x="781"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39" name="Group 2560"/>
                <p:cNvGrpSpPr>
                  <a:grpSpLocks/>
                </p:cNvGrpSpPr>
                <p:nvPr/>
              </p:nvGrpSpPr>
              <p:grpSpPr bwMode="auto">
                <a:xfrm>
                  <a:off x="3786" y="2008"/>
                  <a:ext cx="77" cy="181"/>
                  <a:chOff x="781" y="1842"/>
                  <a:chExt cx="499" cy="1165"/>
                </a:xfrm>
              </p:grpSpPr>
              <p:sp>
                <p:nvSpPr>
                  <p:cNvPr id="125441" name="Freeform 2561"/>
                  <p:cNvSpPr>
                    <a:spLocks/>
                  </p:cNvSpPr>
                  <p:nvPr/>
                </p:nvSpPr>
                <p:spPr bwMode="auto">
                  <a:xfrm>
                    <a:off x="931"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42" name="Freeform 2562"/>
                  <p:cNvSpPr>
                    <a:spLocks/>
                  </p:cNvSpPr>
                  <p:nvPr/>
                </p:nvSpPr>
                <p:spPr bwMode="auto">
                  <a:xfrm>
                    <a:off x="106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43" name="Oval 2563"/>
                  <p:cNvSpPr>
                    <a:spLocks noChangeArrowheads="1"/>
                  </p:cNvSpPr>
                  <p:nvPr/>
                </p:nvSpPr>
                <p:spPr bwMode="auto">
                  <a:xfrm>
                    <a:off x="782"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0" name="Group 2564"/>
                <p:cNvGrpSpPr>
                  <a:grpSpLocks/>
                </p:cNvGrpSpPr>
                <p:nvPr/>
              </p:nvGrpSpPr>
              <p:grpSpPr bwMode="auto">
                <a:xfrm>
                  <a:off x="3867" y="2026"/>
                  <a:ext cx="77" cy="181"/>
                  <a:chOff x="781" y="1842"/>
                  <a:chExt cx="499" cy="1165"/>
                </a:xfrm>
              </p:grpSpPr>
              <p:sp>
                <p:nvSpPr>
                  <p:cNvPr id="125445" name="Freeform 2565"/>
                  <p:cNvSpPr>
                    <a:spLocks/>
                  </p:cNvSpPr>
                  <p:nvPr/>
                </p:nvSpPr>
                <p:spPr bwMode="auto">
                  <a:xfrm>
                    <a:off x="930"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46" name="Freeform 2566"/>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47" name="Oval 2567"/>
                  <p:cNvSpPr>
                    <a:spLocks noChangeArrowheads="1"/>
                  </p:cNvSpPr>
                  <p:nvPr/>
                </p:nvSpPr>
                <p:spPr bwMode="auto">
                  <a:xfrm>
                    <a:off x="781"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1" name="Group 2568"/>
                <p:cNvGrpSpPr>
                  <a:grpSpLocks/>
                </p:cNvGrpSpPr>
                <p:nvPr/>
              </p:nvGrpSpPr>
              <p:grpSpPr bwMode="auto">
                <a:xfrm>
                  <a:off x="3937" y="2002"/>
                  <a:ext cx="77" cy="181"/>
                  <a:chOff x="781" y="1842"/>
                  <a:chExt cx="499" cy="1165"/>
                </a:xfrm>
              </p:grpSpPr>
              <p:sp>
                <p:nvSpPr>
                  <p:cNvPr id="125449" name="Freeform 2569"/>
                  <p:cNvSpPr>
                    <a:spLocks/>
                  </p:cNvSpPr>
                  <p:nvPr/>
                </p:nvSpPr>
                <p:spPr bwMode="auto">
                  <a:xfrm>
                    <a:off x="931"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50" name="Freeform 2570"/>
                  <p:cNvSpPr>
                    <a:spLocks/>
                  </p:cNvSpPr>
                  <p:nvPr/>
                </p:nvSpPr>
                <p:spPr bwMode="auto">
                  <a:xfrm>
                    <a:off x="106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51" name="Oval 2571"/>
                  <p:cNvSpPr>
                    <a:spLocks noChangeArrowheads="1"/>
                  </p:cNvSpPr>
                  <p:nvPr/>
                </p:nvSpPr>
                <p:spPr bwMode="auto">
                  <a:xfrm>
                    <a:off x="782"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2" name="Group 2572"/>
                <p:cNvGrpSpPr>
                  <a:grpSpLocks/>
                </p:cNvGrpSpPr>
                <p:nvPr/>
              </p:nvGrpSpPr>
              <p:grpSpPr bwMode="auto">
                <a:xfrm>
                  <a:off x="4010" y="1984"/>
                  <a:ext cx="77" cy="181"/>
                  <a:chOff x="781" y="1842"/>
                  <a:chExt cx="499" cy="1165"/>
                </a:xfrm>
              </p:grpSpPr>
              <p:sp>
                <p:nvSpPr>
                  <p:cNvPr id="125453" name="Freeform 2573"/>
                  <p:cNvSpPr>
                    <a:spLocks/>
                  </p:cNvSpPr>
                  <p:nvPr/>
                </p:nvSpPr>
                <p:spPr bwMode="auto">
                  <a:xfrm>
                    <a:off x="932"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54" name="Freeform 2574"/>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55" name="Oval 2575"/>
                  <p:cNvSpPr>
                    <a:spLocks noChangeArrowheads="1"/>
                  </p:cNvSpPr>
                  <p:nvPr/>
                </p:nvSpPr>
                <p:spPr bwMode="auto">
                  <a:xfrm>
                    <a:off x="783"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3" name="Group 2576"/>
                <p:cNvGrpSpPr>
                  <a:grpSpLocks/>
                </p:cNvGrpSpPr>
                <p:nvPr/>
              </p:nvGrpSpPr>
              <p:grpSpPr bwMode="auto">
                <a:xfrm>
                  <a:off x="4079" y="1945"/>
                  <a:ext cx="77" cy="181"/>
                  <a:chOff x="781" y="1842"/>
                  <a:chExt cx="499" cy="1165"/>
                </a:xfrm>
              </p:grpSpPr>
              <p:sp>
                <p:nvSpPr>
                  <p:cNvPr id="125457" name="Freeform 2577"/>
                  <p:cNvSpPr>
                    <a:spLocks/>
                  </p:cNvSpPr>
                  <p:nvPr/>
                </p:nvSpPr>
                <p:spPr bwMode="auto">
                  <a:xfrm>
                    <a:off x="933"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58" name="Freeform 2578"/>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59" name="Oval 2579"/>
                  <p:cNvSpPr>
                    <a:spLocks noChangeArrowheads="1"/>
                  </p:cNvSpPr>
                  <p:nvPr/>
                </p:nvSpPr>
                <p:spPr bwMode="auto">
                  <a:xfrm>
                    <a:off x="783"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4" name="Group 2580"/>
                <p:cNvGrpSpPr>
                  <a:grpSpLocks/>
                </p:cNvGrpSpPr>
                <p:nvPr/>
              </p:nvGrpSpPr>
              <p:grpSpPr bwMode="auto">
                <a:xfrm>
                  <a:off x="4157" y="1930"/>
                  <a:ext cx="77" cy="181"/>
                  <a:chOff x="781" y="1842"/>
                  <a:chExt cx="499" cy="1165"/>
                </a:xfrm>
              </p:grpSpPr>
              <p:sp>
                <p:nvSpPr>
                  <p:cNvPr id="125461" name="Freeform 2581"/>
                  <p:cNvSpPr>
                    <a:spLocks/>
                  </p:cNvSpPr>
                  <p:nvPr/>
                </p:nvSpPr>
                <p:spPr bwMode="auto">
                  <a:xfrm>
                    <a:off x="932"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62" name="Freeform 2582"/>
                  <p:cNvSpPr>
                    <a:spLocks/>
                  </p:cNvSpPr>
                  <p:nvPr/>
                </p:nvSpPr>
                <p:spPr bwMode="auto">
                  <a:xfrm>
                    <a:off x="1066"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63" name="Oval 2583"/>
                  <p:cNvSpPr>
                    <a:spLocks noChangeArrowheads="1"/>
                  </p:cNvSpPr>
                  <p:nvPr/>
                </p:nvSpPr>
                <p:spPr bwMode="auto">
                  <a:xfrm>
                    <a:off x="783"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5" name="Group 2584"/>
                <p:cNvGrpSpPr>
                  <a:grpSpLocks/>
                </p:cNvGrpSpPr>
                <p:nvPr/>
              </p:nvGrpSpPr>
              <p:grpSpPr bwMode="auto">
                <a:xfrm>
                  <a:off x="4231" y="1966"/>
                  <a:ext cx="77" cy="181"/>
                  <a:chOff x="781" y="1842"/>
                  <a:chExt cx="499" cy="1165"/>
                </a:xfrm>
              </p:grpSpPr>
              <p:sp>
                <p:nvSpPr>
                  <p:cNvPr id="125465" name="Freeform 2585"/>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66" name="Freeform 2586"/>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67" name="Oval 2587"/>
                  <p:cNvSpPr>
                    <a:spLocks noChangeArrowheads="1"/>
                  </p:cNvSpPr>
                  <p:nvPr/>
                </p:nvSpPr>
                <p:spPr bwMode="auto">
                  <a:xfrm>
                    <a:off x="781"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6" name="Group 2588"/>
                <p:cNvGrpSpPr>
                  <a:grpSpLocks/>
                </p:cNvGrpSpPr>
                <p:nvPr/>
              </p:nvGrpSpPr>
              <p:grpSpPr bwMode="auto">
                <a:xfrm>
                  <a:off x="4308" y="2002"/>
                  <a:ext cx="77" cy="181"/>
                  <a:chOff x="781" y="1842"/>
                  <a:chExt cx="499" cy="1165"/>
                </a:xfrm>
              </p:grpSpPr>
              <p:sp>
                <p:nvSpPr>
                  <p:cNvPr id="125469" name="Freeform 2589"/>
                  <p:cNvSpPr>
                    <a:spLocks/>
                  </p:cNvSpPr>
                  <p:nvPr/>
                </p:nvSpPr>
                <p:spPr bwMode="auto">
                  <a:xfrm>
                    <a:off x="932"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70" name="Freeform 2590"/>
                  <p:cNvSpPr>
                    <a:spLocks/>
                  </p:cNvSpPr>
                  <p:nvPr/>
                </p:nvSpPr>
                <p:spPr bwMode="auto">
                  <a:xfrm>
                    <a:off x="1066"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71" name="Oval 2591"/>
                  <p:cNvSpPr>
                    <a:spLocks noChangeArrowheads="1"/>
                  </p:cNvSpPr>
                  <p:nvPr/>
                </p:nvSpPr>
                <p:spPr bwMode="auto">
                  <a:xfrm>
                    <a:off x="783"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7" name="Group 2592"/>
                <p:cNvGrpSpPr>
                  <a:grpSpLocks/>
                </p:cNvGrpSpPr>
                <p:nvPr/>
              </p:nvGrpSpPr>
              <p:grpSpPr bwMode="auto">
                <a:xfrm>
                  <a:off x="4391" y="2032"/>
                  <a:ext cx="77" cy="181"/>
                  <a:chOff x="781" y="1842"/>
                  <a:chExt cx="499" cy="1165"/>
                </a:xfrm>
              </p:grpSpPr>
              <p:sp>
                <p:nvSpPr>
                  <p:cNvPr id="125473" name="Freeform 2593"/>
                  <p:cNvSpPr>
                    <a:spLocks/>
                  </p:cNvSpPr>
                  <p:nvPr/>
                </p:nvSpPr>
                <p:spPr bwMode="auto">
                  <a:xfrm>
                    <a:off x="933" y="2119"/>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74" name="Freeform 2594"/>
                  <p:cNvSpPr>
                    <a:spLocks/>
                  </p:cNvSpPr>
                  <p:nvPr/>
                </p:nvSpPr>
                <p:spPr bwMode="auto">
                  <a:xfrm>
                    <a:off x="1067"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75" name="Oval 2595"/>
                  <p:cNvSpPr>
                    <a:spLocks noChangeArrowheads="1"/>
                  </p:cNvSpPr>
                  <p:nvPr/>
                </p:nvSpPr>
                <p:spPr bwMode="auto">
                  <a:xfrm>
                    <a:off x="784"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8" name="Group 2596"/>
                <p:cNvGrpSpPr>
                  <a:grpSpLocks/>
                </p:cNvGrpSpPr>
                <p:nvPr/>
              </p:nvGrpSpPr>
              <p:grpSpPr bwMode="auto">
                <a:xfrm>
                  <a:off x="4469" y="2050"/>
                  <a:ext cx="77" cy="181"/>
                  <a:chOff x="781" y="1842"/>
                  <a:chExt cx="499" cy="1165"/>
                </a:xfrm>
              </p:grpSpPr>
              <p:sp>
                <p:nvSpPr>
                  <p:cNvPr id="125477" name="Freeform 2597"/>
                  <p:cNvSpPr>
                    <a:spLocks/>
                  </p:cNvSpPr>
                  <p:nvPr/>
                </p:nvSpPr>
                <p:spPr bwMode="auto">
                  <a:xfrm>
                    <a:off x="932"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78" name="Freeform 2598"/>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79" name="Oval 2599"/>
                  <p:cNvSpPr>
                    <a:spLocks noChangeArrowheads="1"/>
                  </p:cNvSpPr>
                  <p:nvPr/>
                </p:nvSpPr>
                <p:spPr bwMode="auto">
                  <a:xfrm>
                    <a:off x="783"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49" name="Group 2600"/>
                <p:cNvGrpSpPr>
                  <a:grpSpLocks/>
                </p:cNvGrpSpPr>
                <p:nvPr/>
              </p:nvGrpSpPr>
              <p:grpSpPr bwMode="auto">
                <a:xfrm>
                  <a:off x="4548" y="2024"/>
                  <a:ext cx="77" cy="181"/>
                  <a:chOff x="781" y="1842"/>
                  <a:chExt cx="499" cy="1165"/>
                </a:xfrm>
              </p:grpSpPr>
              <p:sp>
                <p:nvSpPr>
                  <p:cNvPr id="125481" name="Freeform 2601"/>
                  <p:cNvSpPr>
                    <a:spLocks/>
                  </p:cNvSpPr>
                  <p:nvPr/>
                </p:nvSpPr>
                <p:spPr bwMode="auto">
                  <a:xfrm>
                    <a:off x="933"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82" name="Freeform 2602"/>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83" name="Oval 2603"/>
                  <p:cNvSpPr>
                    <a:spLocks noChangeArrowheads="1"/>
                  </p:cNvSpPr>
                  <p:nvPr/>
                </p:nvSpPr>
                <p:spPr bwMode="auto">
                  <a:xfrm>
                    <a:off x="784"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50" name="Group 2604"/>
                <p:cNvGrpSpPr>
                  <a:grpSpLocks/>
                </p:cNvGrpSpPr>
                <p:nvPr/>
              </p:nvGrpSpPr>
              <p:grpSpPr bwMode="auto">
                <a:xfrm>
                  <a:off x="4621" y="1990"/>
                  <a:ext cx="77" cy="181"/>
                  <a:chOff x="781" y="1842"/>
                  <a:chExt cx="499" cy="1165"/>
                </a:xfrm>
              </p:grpSpPr>
              <p:sp>
                <p:nvSpPr>
                  <p:cNvPr id="125485" name="Freeform 2605"/>
                  <p:cNvSpPr>
                    <a:spLocks/>
                  </p:cNvSpPr>
                  <p:nvPr/>
                </p:nvSpPr>
                <p:spPr bwMode="auto">
                  <a:xfrm>
                    <a:off x="930"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86" name="Freeform 2606"/>
                  <p:cNvSpPr>
                    <a:spLocks/>
                  </p:cNvSpPr>
                  <p:nvPr/>
                </p:nvSpPr>
                <p:spPr bwMode="auto">
                  <a:xfrm>
                    <a:off x="106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87" name="Oval 2607"/>
                  <p:cNvSpPr>
                    <a:spLocks noChangeArrowheads="1"/>
                  </p:cNvSpPr>
                  <p:nvPr/>
                </p:nvSpPr>
                <p:spPr bwMode="auto">
                  <a:xfrm>
                    <a:off x="781"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51" name="Group 2608"/>
                <p:cNvGrpSpPr>
                  <a:grpSpLocks/>
                </p:cNvGrpSpPr>
                <p:nvPr/>
              </p:nvGrpSpPr>
              <p:grpSpPr bwMode="auto">
                <a:xfrm>
                  <a:off x="4693" y="1966"/>
                  <a:ext cx="77" cy="181"/>
                  <a:chOff x="781" y="1842"/>
                  <a:chExt cx="499" cy="1165"/>
                </a:xfrm>
              </p:grpSpPr>
              <p:sp>
                <p:nvSpPr>
                  <p:cNvPr id="125489" name="Freeform 2609"/>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90" name="Freeform 2610"/>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91" name="Oval 2611"/>
                  <p:cNvSpPr>
                    <a:spLocks noChangeArrowheads="1"/>
                  </p:cNvSpPr>
                  <p:nvPr/>
                </p:nvSpPr>
                <p:spPr bwMode="auto">
                  <a:xfrm>
                    <a:off x="781"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52" name="Group 2612"/>
                <p:cNvGrpSpPr>
                  <a:grpSpLocks/>
                </p:cNvGrpSpPr>
                <p:nvPr/>
              </p:nvGrpSpPr>
              <p:grpSpPr bwMode="auto">
                <a:xfrm>
                  <a:off x="4769" y="1954"/>
                  <a:ext cx="77" cy="181"/>
                  <a:chOff x="781" y="1842"/>
                  <a:chExt cx="499" cy="1165"/>
                </a:xfrm>
              </p:grpSpPr>
              <p:sp>
                <p:nvSpPr>
                  <p:cNvPr id="125493" name="Freeform 2613"/>
                  <p:cNvSpPr>
                    <a:spLocks/>
                  </p:cNvSpPr>
                  <p:nvPr/>
                </p:nvSpPr>
                <p:spPr bwMode="auto">
                  <a:xfrm>
                    <a:off x="930"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94" name="Freeform 2614"/>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95" name="Oval 2615"/>
                  <p:cNvSpPr>
                    <a:spLocks noChangeArrowheads="1"/>
                  </p:cNvSpPr>
                  <p:nvPr/>
                </p:nvSpPr>
                <p:spPr bwMode="auto">
                  <a:xfrm>
                    <a:off x="781"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53" name="Group 2616"/>
                <p:cNvGrpSpPr>
                  <a:grpSpLocks/>
                </p:cNvGrpSpPr>
                <p:nvPr/>
              </p:nvGrpSpPr>
              <p:grpSpPr bwMode="auto">
                <a:xfrm>
                  <a:off x="4847" y="1960"/>
                  <a:ext cx="77" cy="181"/>
                  <a:chOff x="781" y="1842"/>
                  <a:chExt cx="499" cy="1165"/>
                </a:xfrm>
              </p:grpSpPr>
              <p:sp>
                <p:nvSpPr>
                  <p:cNvPr id="125497" name="Freeform 2617"/>
                  <p:cNvSpPr>
                    <a:spLocks/>
                  </p:cNvSpPr>
                  <p:nvPr/>
                </p:nvSpPr>
                <p:spPr bwMode="auto">
                  <a:xfrm>
                    <a:off x="929"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98" name="Freeform 2618"/>
                  <p:cNvSpPr>
                    <a:spLocks/>
                  </p:cNvSpPr>
                  <p:nvPr/>
                </p:nvSpPr>
                <p:spPr bwMode="auto">
                  <a:xfrm>
                    <a:off x="1067"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499" name="Oval 2619"/>
                  <p:cNvSpPr>
                    <a:spLocks noChangeArrowheads="1"/>
                  </p:cNvSpPr>
                  <p:nvPr/>
                </p:nvSpPr>
                <p:spPr bwMode="auto">
                  <a:xfrm>
                    <a:off x="780"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54" name="Group 2620"/>
                <p:cNvGrpSpPr>
                  <a:grpSpLocks/>
                </p:cNvGrpSpPr>
                <p:nvPr/>
              </p:nvGrpSpPr>
              <p:grpSpPr bwMode="auto">
                <a:xfrm>
                  <a:off x="4923" y="1966"/>
                  <a:ext cx="77" cy="181"/>
                  <a:chOff x="781" y="1842"/>
                  <a:chExt cx="499" cy="1165"/>
                </a:xfrm>
              </p:grpSpPr>
              <p:sp>
                <p:nvSpPr>
                  <p:cNvPr id="125501" name="Freeform 2621"/>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02" name="Freeform 2622"/>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03" name="Oval 2623"/>
                  <p:cNvSpPr>
                    <a:spLocks noChangeArrowheads="1"/>
                  </p:cNvSpPr>
                  <p:nvPr/>
                </p:nvSpPr>
                <p:spPr bwMode="auto">
                  <a:xfrm>
                    <a:off x="781"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55" name="Group 2624"/>
                <p:cNvGrpSpPr>
                  <a:grpSpLocks/>
                </p:cNvGrpSpPr>
                <p:nvPr/>
              </p:nvGrpSpPr>
              <p:grpSpPr bwMode="auto">
                <a:xfrm>
                  <a:off x="5002" y="1978"/>
                  <a:ext cx="77" cy="181"/>
                  <a:chOff x="781" y="1842"/>
                  <a:chExt cx="499" cy="1165"/>
                </a:xfrm>
              </p:grpSpPr>
              <p:sp>
                <p:nvSpPr>
                  <p:cNvPr id="125505" name="Freeform 2625"/>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06" name="Freeform 2626"/>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07" name="Oval 2627"/>
                  <p:cNvSpPr>
                    <a:spLocks noChangeArrowheads="1"/>
                  </p:cNvSpPr>
                  <p:nvPr/>
                </p:nvSpPr>
                <p:spPr bwMode="auto">
                  <a:xfrm>
                    <a:off x="781"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56" name="Group 2628"/>
                <p:cNvGrpSpPr>
                  <a:grpSpLocks/>
                </p:cNvGrpSpPr>
                <p:nvPr/>
              </p:nvGrpSpPr>
              <p:grpSpPr bwMode="auto">
                <a:xfrm>
                  <a:off x="5083" y="1990"/>
                  <a:ext cx="77" cy="181"/>
                  <a:chOff x="781" y="1842"/>
                  <a:chExt cx="499" cy="1165"/>
                </a:xfrm>
              </p:grpSpPr>
              <p:sp>
                <p:nvSpPr>
                  <p:cNvPr id="125509" name="Freeform 2629"/>
                  <p:cNvSpPr>
                    <a:spLocks/>
                  </p:cNvSpPr>
                  <p:nvPr/>
                </p:nvSpPr>
                <p:spPr bwMode="auto">
                  <a:xfrm>
                    <a:off x="933"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10" name="Freeform 2630"/>
                  <p:cNvSpPr>
                    <a:spLocks/>
                  </p:cNvSpPr>
                  <p:nvPr/>
                </p:nvSpPr>
                <p:spPr bwMode="auto">
                  <a:xfrm>
                    <a:off x="106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11" name="Oval 2631"/>
                  <p:cNvSpPr>
                    <a:spLocks noChangeArrowheads="1"/>
                  </p:cNvSpPr>
                  <p:nvPr/>
                </p:nvSpPr>
                <p:spPr bwMode="auto">
                  <a:xfrm>
                    <a:off x="784"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57" name="Group 2632"/>
                <p:cNvGrpSpPr>
                  <a:grpSpLocks/>
                </p:cNvGrpSpPr>
                <p:nvPr/>
              </p:nvGrpSpPr>
              <p:grpSpPr bwMode="auto">
                <a:xfrm>
                  <a:off x="5165" y="2002"/>
                  <a:ext cx="77" cy="181"/>
                  <a:chOff x="781" y="1842"/>
                  <a:chExt cx="499" cy="1165"/>
                </a:xfrm>
              </p:grpSpPr>
              <p:sp>
                <p:nvSpPr>
                  <p:cNvPr id="125513" name="Freeform 2633"/>
                  <p:cNvSpPr>
                    <a:spLocks/>
                  </p:cNvSpPr>
                  <p:nvPr/>
                </p:nvSpPr>
                <p:spPr bwMode="auto">
                  <a:xfrm>
                    <a:off x="92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14" name="Freeform 2634"/>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15" name="Oval 2635"/>
                  <p:cNvSpPr>
                    <a:spLocks noChangeArrowheads="1"/>
                  </p:cNvSpPr>
                  <p:nvPr/>
                </p:nvSpPr>
                <p:spPr bwMode="auto">
                  <a:xfrm>
                    <a:off x="780"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933" name="Group 2636"/>
              <p:cNvGrpSpPr>
                <a:grpSpLocks/>
              </p:cNvGrpSpPr>
              <p:nvPr/>
            </p:nvGrpSpPr>
            <p:grpSpPr bwMode="auto">
              <a:xfrm rot="10800000">
                <a:off x="5154" y="2278"/>
                <a:ext cx="77" cy="181"/>
                <a:chOff x="781" y="1842"/>
                <a:chExt cx="499" cy="1165"/>
              </a:xfrm>
            </p:grpSpPr>
            <p:sp>
              <p:nvSpPr>
                <p:cNvPr id="125517" name="Freeform 2637"/>
                <p:cNvSpPr>
                  <a:spLocks/>
                </p:cNvSpPr>
                <p:nvPr/>
              </p:nvSpPr>
              <p:spPr bwMode="auto">
                <a:xfrm>
                  <a:off x="938"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18" name="Freeform 2638"/>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19" name="Oval 2639"/>
                <p:cNvSpPr>
                  <a:spLocks noChangeArrowheads="1"/>
                </p:cNvSpPr>
                <p:nvPr/>
              </p:nvSpPr>
              <p:spPr bwMode="auto">
                <a:xfrm>
                  <a:off x="785"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34" name="Group 2640"/>
              <p:cNvGrpSpPr>
                <a:grpSpLocks/>
              </p:cNvGrpSpPr>
              <p:nvPr/>
            </p:nvGrpSpPr>
            <p:grpSpPr bwMode="auto">
              <a:xfrm rot="10800000">
                <a:off x="5082" y="2260"/>
                <a:ext cx="77" cy="181"/>
                <a:chOff x="781" y="1842"/>
                <a:chExt cx="499" cy="1165"/>
              </a:xfrm>
            </p:grpSpPr>
            <p:sp>
              <p:nvSpPr>
                <p:cNvPr id="125521" name="Freeform 2641"/>
                <p:cNvSpPr>
                  <a:spLocks/>
                </p:cNvSpPr>
                <p:nvPr/>
              </p:nvSpPr>
              <p:spPr bwMode="auto">
                <a:xfrm>
                  <a:off x="938" y="2120"/>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22" name="Freeform 2642"/>
                <p:cNvSpPr>
                  <a:spLocks/>
                </p:cNvSpPr>
                <p:nvPr/>
              </p:nvSpPr>
              <p:spPr bwMode="auto">
                <a:xfrm>
                  <a:off x="1068"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23" name="Oval 2643"/>
                <p:cNvSpPr>
                  <a:spLocks noChangeArrowheads="1"/>
                </p:cNvSpPr>
                <p:nvPr/>
              </p:nvSpPr>
              <p:spPr bwMode="auto">
                <a:xfrm>
                  <a:off x="785" y="185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35" name="Group 2644"/>
              <p:cNvGrpSpPr>
                <a:grpSpLocks/>
              </p:cNvGrpSpPr>
              <p:nvPr/>
            </p:nvGrpSpPr>
            <p:grpSpPr bwMode="auto">
              <a:xfrm rot="10800000">
                <a:off x="5009" y="2251"/>
                <a:ext cx="77" cy="181"/>
                <a:chOff x="781" y="1842"/>
                <a:chExt cx="499" cy="1165"/>
              </a:xfrm>
            </p:grpSpPr>
            <p:sp>
              <p:nvSpPr>
                <p:cNvPr id="125525" name="Freeform 2645"/>
                <p:cNvSpPr>
                  <a:spLocks/>
                </p:cNvSpPr>
                <p:nvPr/>
              </p:nvSpPr>
              <p:spPr bwMode="auto">
                <a:xfrm>
                  <a:off x="92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26" name="Freeform 2646"/>
                <p:cNvSpPr>
                  <a:spLocks/>
                </p:cNvSpPr>
                <p:nvPr/>
              </p:nvSpPr>
              <p:spPr bwMode="auto">
                <a:xfrm>
                  <a:off x="1065"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27" name="Oval 2647"/>
                <p:cNvSpPr>
                  <a:spLocks noChangeArrowheads="1"/>
                </p:cNvSpPr>
                <p:nvPr/>
              </p:nvSpPr>
              <p:spPr bwMode="auto">
                <a:xfrm>
                  <a:off x="782"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36" name="Group 2648"/>
              <p:cNvGrpSpPr>
                <a:grpSpLocks/>
              </p:cNvGrpSpPr>
              <p:nvPr/>
            </p:nvGrpSpPr>
            <p:grpSpPr bwMode="auto">
              <a:xfrm rot="10800000">
                <a:off x="4934" y="2227"/>
                <a:ext cx="77" cy="181"/>
                <a:chOff x="781" y="1842"/>
                <a:chExt cx="499" cy="1165"/>
              </a:xfrm>
            </p:grpSpPr>
            <p:sp>
              <p:nvSpPr>
                <p:cNvPr id="125529" name="Freeform 2649"/>
                <p:cNvSpPr>
                  <a:spLocks/>
                </p:cNvSpPr>
                <p:nvPr/>
              </p:nvSpPr>
              <p:spPr bwMode="auto">
                <a:xfrm>
                  <a:off x="938" y="2121"/>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30" name="Freeform 2650"/>
                <p:cNvSpPr>
                  <a:spLocks/>
                </p:cNvSpPr>
                <p:nvPr/>
              </p:nvSpPr>
              <p:spPr bwMode="auto">
                <a:xfrm>
                  <a:off x="1068"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31" name="Oval 2651"/>
                <p:cNvSpPr>
                  <a:spLocks noChangeArrowheads="1"/>
                </p:cNvSpPr>
                <p:nvPr/>
              </p:nvSpPr>
              <p:spPr bwMode="auto">
                <a:xfrm>
                  <a:off x="785" y="185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37" name="Group 2652"/>
              <p:cNvGrpSpPr>
                <a:grpSpLocks/>
              </p:cNvGrpSpPr>
              <p:nvPr/>
            </p:nvGrpSpPr>
            <p:grpSpPr bwMode="auto">
              <a:xfrm rot="10800000">
                <a:off x="4859" y="2212"/>
                <a:ext cx="77" cy="181"/>
                <a:chOff x="781" y="1842"/>
                <a:chExt cx="499" cy="1165"/>
              </a:xfrm>
            </p:grpSpPr>
            <p:sp>
              <p:nvSpPr>
                <p:cNvPr id="125533" name="Freeform 2653"/>
                <p:cNvSpPr>
                  <a:spLocks/>
                </p:cNvSpPr>
                <p:nvPr/>
              </p:nvSpPr>
              <p:spPr bwMode="auto">
                <a:xfrm>
                  <a:off x="938"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34" name="Freeform 2654"/>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35" name="Oval 2655"/>
                <p:cNvSpPr>
                  <a:spLocks noChangeArrowheads="1"/>
                </p:cNvSpPr>
                <p:nvPr/>
              </p:nvSpPr>
              <p:spPr bwMode="auto">
                <a:xfrm>
                  <a:off x="785"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38" name="Group 2656"/>
              <p:cNvGrpSpPr>
                <a:grpSpLocks/>
              </p:cNvGrpSpPr>
              <p:nvPr/>
            </p:nvGrpSpPr>
            <p:grpSpPr bwMode="auto">
              <a:xfrm rot="10800000">
                <a:off x="4778" y="2213"/>
                <a:ext cx="77" cy="181"/>
                <a:chOff x="781" y="1842"/>
                <a:chExt cx="499" cy="1165"/>
              </a:xfrm>
            </p:grpSpPr>
            <p:sp>
              <p:nvSpPr>
                <p:cNvPr id="125537" name="Freeform 2657"/>
                <p:cNvSpPr>
                  <a:spLocks/>
                </p:cNvSpPr>
                <p:nvPr/>
              </p:nvSpPr>
              <p:spPr bwMode="auto">
                <a:xfrm>
                  <a:off x="937"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38" name="Freeform 2658"/>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39" name="Oval 2659"/>
                <p:cNvSpPr>
                  <a:spLocks noChangeArrowheads="1"/>
                </p:cNvSpPr>
                <p:nvPr/>
              </p:nvSpPr>
              <p:spPr bwMode="auto">
                <a:xfrm>
                  <a:off x="784"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39" name="Group 2660"/>
              <p:cNvGrpSpPr>
                <a:grpSpLocks/>
              </p:cNvGrpSpPr>
              <p:nvPr/>
            </p:nvGrpSpPr>
            <p:grpSpPr bwMode="auto">
              <a:xfrm rot="10800000">
                <a:off x="4702" y="2249"/>
                <a:ext cx="77" cy="181"/>
                <a:chOff x="781" y="1842"/>
                <a:chExt cx="499" cy="1165"/>
              </a:xfrm>
            </p:grpSpPr>
            <p:sp>
              <p:nvSpPr>
                <p:cNvPr id="125541" name="Freeform 2661"/>
                <p:cNvSpPr>
                  <a:spLocks/>
                </p:cNvSpPr>
                <p:nvPr/>
              </p:nvSpPr>
              <p:spPr bwMode="auto">
                <a:xfrm>
                  <a:off x="937"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42" name="Freeform 2662"/>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43" name="Oval 2663"/>
                <p:cNvSpPr>
                  <a:spLocks noChangeArrowheads="1"/>
                </p:cNvSpPr>
                <p:nvPr/>
              </p:nvSpPr>
              <p:spPr bwMode="auto">
                <a:xfrm>
                  <a:off x="784"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0" name="Group 2664"/>
              <p:cNvGrpSpPr>
                <a:grpSpLocks/>
              </p:cNvGrpSpPr>
              <p:nvPr/>
            </p:nvGrpSpPr>
            <p:grpSpPr bwMode="auto">
              <a:xfrm rot="10800000">
                <a:off x="4621" y="2273"/>
                <a:ext cx="77" cy="181"/>
                <a:chOff x="781" y="1842"/>
                <a:chExt cx="499" cy="1165"/>
              </a:xfrm>
            </p:grpSpPr>
            <p:sp>
              <p:nvSpPr>
                <p:cNvPr id="125545" name="Freeform 2665"/>
                <p:cNvSpPr>
                  <a:spLocks/>
                </p:cNvSpPr>
                <p:nvPr/>
              </p:nvSpPr>
              <p:spPr bwMode="auto">
                <a:xfrm>
                  <a:off x="929"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46" name="Freeform 2666"/>
                <p:cNvSpPr>
                  <a:spLocks/>
                </p:cNvSpPr>
                <p:nvPr/>
              </p:nvSpPr>
              <p:spPr bwMode="auto">
                <a:xfrm>
                  <a:off x="1066"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47" name="Oval 2667"/>
                <p:cNvSpPr>
                  <a:spLocks noChangeArrowheads="1"/>
                </p:cNvSpPr>
                <p:nvPr/>
              </p:nvSpPr>
              <p:spPr bwMode="auto">
                <a:xfrm>
                  <a:off x="783"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1" name="Group 2668"/>
              <p:cNvGrpSpPr>
                <a:grpSpLocks/>
              </p:cNvGrpSpPr>
              <p:nvPr/>
            </p:nvGrpSpPr>
            <p:grpSpPr bwMode="auto">
              <a:xfrm rot="10800000">
                <a:off x="4551" y="2315"/>
                <a:ext cx="77" cy="181"/>
                <a:chOff x="781" y="1842"/>
                <a:chExt cx="499" cy="1165"/>
              </a:xfrm>
            </p:grpSpPr>
            <p:sp>
              <p:nvSpPr>
                <p:cNvPr id="125549" name="Freeform 2669"/>
                <p:cNvSpPr>
                  <a:spLocks/>
                </p:cNvSpPr>
                <p:nvPr/>
              </p:nvSpPr>
              <p:spPr bwMode="auto">
                <a:xfrm>
                  <a:off x="938"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50" name="Freeform 2670"/>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51" name="Oval 2671"/>
                <p:cNvSpPr>
                  <a:spLocks noChangeArrowheads="1"/>
                </p:cNvSpPr>
                <p:nvPr/>
              </p:nvSpPr>
              <p:spPr bwMode="auto">
                <a:xfrm>
                  <a:off x="785"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2" name="Group 2672"/>
              <p:cNvGrpSpPr>
                <a:grpSpLocks/>
              </p:cNvGrpSpPr>
              <p:nvPr/>
            </p:nvGrpSpPr>
            <p:grpSpPr bwMode="auto">
              <a:xfrm rot="10800000">
                <a:off x="4472" y="2333"/>
                <a:ext cx="77" cy="181"/>
                <a:chOff x="781" y="1842"/>
                <a:chExt cx="499" cy="1165"/>
              </a:xfrm>
            </p:grpSpPr>
            <p:sp>
              <p:nvSpPr>
                <p:cNvPr id="125553" name="Freeform 2673"/>
                <p:cNvSpPr>
                  <a:spLocks/>
                </p:cNvSpPr>
                <p:nvPr/>
              </p:nvSpPr>
              <p:spPr bwMode="auto">
                <a:xfrm>
                  <a:off x="938"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54" name="Freeform 2674"/>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55" name="Oval 2675"/>
                <p:cNvSpPr>
                  <a:spLocks noChangeArrowheads="1"/>
                </p:cNvSpPr>
                <p:nvPr/>
              </p:nvSpPr>
              <p:spPr bwMode="auto">
                <a:xfrm>
                  <a:off x="785"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3" name="Group 2676"/>
              <p:cNvGrpSpPr>
                <a:grpSpLocks/>
              </p:cNvGrpSpPr>
              <p:nvPr/>
            </p:nvGrpSpPr>
            <p:grpSpPr bwMode="auto">
              <a:xfrm rot="10800000">
                <a:off x="4397" y="2306"/>
                <a:ext cx="77" cy="181"/>
                <a:chOff x="781" y="1842"/>
                <a:chExt cx="499" cy="1165"/>
              </a:xfrm>
            </p:grpSpPr>
            <p:sp>
              <p:nvSpPr>
                <p:cNvPr id="125557" name="Freeform 2677"/>
                <p:cNvSpPr>
                  <a:spLocks/>
                </p:cNvSpPr>
                <p:nvPr/>
              </p:nvSpPr>
              <p:spPr bwMode="auto">
                <a:xfrm>
                  <a:off x="937" y="2120"/>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58" name="Freeform 2678"/>
                <p:cNvSpPr>
                  <a:spLocks/>
                </p:cNvSpPr>
                <p:nvPr/>
              </p:nvSpPr>
              <p:spPr bwMode="auto">
                <a:xfrm>
                  <a:off x="1067"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59" name="Oval 2679"/>
                <p:cNvSpPr>
                  <a:spLocks noChangeArrowheads="1"/>
                </p:cNvSpPr>
                <p:nvPr/>
              </p:nvSpPr>
              <p:spPr bwMode="auto">
                <a:xfrm>
                  <a:off x="784" y="185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4" name="Group 2680"/>
              <p:cNvGrpSpPr>
                <a:grpSpLocks/>
              </p:cNvGrpSpPr>
              <p:nvPr/>
            </p:nvGrpSpPr>
            <p:grpSpPr bwMode="auto">
              <a:xfrm rot="10800000">
                <a:off x="4320" y="2273"/>
                <a:ext cx="77" cy="181"/>
                <a:chOff x="781" y="1842"/>
                <a:chExt cx="499" cy="1165"/>
              </a:xfrm>
            </p:grpSpPr>
            <p:sp>
              <p:nvSpPr>
                <p:cNvPr id="125561" name="Freeform 2681"/>
                <p:cNvSpPr>
                  <a:spLocks/>
                </p:cNvSpPr>
                <p:nvPr/>
              </p:nvSpPr>
              <p:spPr bwMode="auto">
                <a:xfrm>
                  <a:off x="928"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62" name="Freeform 2682"/>
                <p:cNvSpPr>
                  <a:spLocks/>
                </p:cNvSpPr>
                <p:nvPr/>
              </p:nvSpPr>
              <p:spPr bwMode="auto">
                <a:xfrm>
                  <a:off x="1065"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63" name="Oval 2683"/>
                <p:cNvSpPr>
                  <a:spLocks noChangeArrowheads="1"/>
                </p:cNvSpPr>
                <p:nvPr/>
              </p:nvSpPr>
              <p:spPr bwMode="auto">
                <a:xfrm>
                  <a:off x="782"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5" name="Group 2684"/>
              <p:cNvGrpSpPr>
                <a:grpSpLocks/>
              </p:cNvGrpSpPr>
              <p:nvPr/>
            </p:nvGrpSpPr>
            <p:grpSpPr bwMode="auto">
              <a:xfrm rot="10800000">
                <a:off x="4251" y="2235"/>
                <a:ext cx="77" cy="181"/>
                <a:chOff x="781" y="1842"/>
                <a:chExt cx="499" cy="1165"/>
              </a:xfrm>
            </p:grpSpPr>
            <p:sp>
              <p:nvSpPr>
                <p:cNvPr id="125565" name="Freeform 2685"/>
                <p:cNvSpPr>
                  <a:spLocks/>
                </p:cNvSpPr>
                <p:nvPr/>
              </p:nvSpPr>
              <p:spPr bwMode="auto">
                <a:xfrm>
                  <a:off x="92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66" name="Freeform 2686"/>
                <p:cNvSpPr>
                  <a:spLocks/>
                </p:cNvSpPr>
                <p:nvPr/>
              </p:nvSpPr>
              <p:spPr bwMode="auto">
                <a:xfrm>
                  <a:off x="1066"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67" name="Oval 2687"/>
                <p:cNvSpPr>
                  <a:spLocks noChangeArrowheads="1"/>
                </p:cNvSpPr>
                <p:nvPr/>
              </p:nvSpPr>
              <p:spPr bwMode="auto">
                <a:xfrm>
                  <a:off x="783"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6" name="Group 2688"/>
              <p:cNvGrpSpPr>
                <a:grpSpLocks/>
              </p:cNvGrpSpPr>
              <p:nvPr/>
            </p:nvGrpSpPr>
            <p:grpSpPr bwMode="auto">
              <a:xfrm rot="10800000">
                <a:off x="4180" y="2197"/>
                <a:ext cx="77" cy="181"/>
                <a:chOff x="781" y="1842"/>
                <a:chExt cx="499" cy="1165"/>
              </a:xfrm>
            </p:grpSpPr>
            <p:sp>
              <p:nvSpPr>
                <p:cNvPr id="125569" name="Freeform 2689"/>
                <p:cNvSpPr>
                  <a:spLocks/>
                </p:cNvSpPr>
                <p:nvPr/>
              </p:nvSpPr>
              <p:spPr bwMode="auto">
                <a:xfrm>
                  <a:off x="938"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70" name="Freeform 2690"/>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71" name="Oval 2691"/>
                <p:cNvSpPr>
                  <a:spLocks noChangeArrowheads="1"/>
                </p:cNvSpPr>
                <p:nvPr/>
              </p:nvSpPr>
              <p:spPr bwMode="auto">
                <a:xfrm>
                  <a:off x="785"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7" name="Group 2692"/>
              <p:cNvGrpSpPr>
                <a:grpSpLocks/>
              </p:cNvGrpSpPr>
              <p:nvPr/>
            </p:nvGrpSpPr>
            <p:grpSpPr bwMode="auto">
              <a:xfrm rot="10800000">
                <a:off x="4109" y="2225"/>
                <a:ext cx="77" cy="181"/>
                <a:chOff x="781" y="1842"/>
                <a:chExt cx="499" cy="1165"/>
              </a:xfrm>
            </p:grpSpPr>
            <p:sp>
              <p:nvSpPr>
                <p:cNvPr id="125573" name="Freeform 2693"/>
                <p:cNvSpPr>
                  <a:spLocks/>
                </p:cNvSpPr>
                <p:nvPr/>
              </p:nvSpPr>
              <p:spPr bwMode="auto">
                <a:xfrm>
                  <a:off x="937"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74" name="Freeform 2694"/>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75" name="Oval 2695"/>
                <p:cNvSpPr>
                  <a:spLocks noChangeArrowheads="1"/>
                </p:cNvSpPr>
                <p:nvPr/>
              </p:nvSpPr>
              <p:spPr bwMode="auto">
                <a:xfrm>
                  <a:off x="784"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8" name="Group 2696"/>
              <p:cNvGrpSpPr>
                <a:grpSpLocks/>
              </p:cNvGrpSpPr>
              <p:nvPr/>
            </p:nvGrpSpPr>
            <p:grpSpPr bwMode="auto">
              <a:xfrm rot="10800000">
                <a:off x="4030" y="2255"/>
                <a:ext cx="77" cy="181"/>
                <a:chOff x="781" y="1842"/>
                <a:chExt cx="499" cy="1165"/>
              </a:xfrm>
            </p:grpSpPr>
            <p:sp>
              <p:nvSpPr>
                <p:cNvPr id="125577" name="Freeform 2697"/>
                <p:cNvSpPr>
                  <a:spLocks/>
                </p:cNvSpPr>
                <p:nvPr/>
              </p:nvSpPr>
              <p:spPr bwMode="auto">
                <a:xfrm>
                  <a:off x="937"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78" name="Freeform 2698"/>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79" name="Oval 2699"/>
                <p:cNvSpPr>
                  <a:spLocks noChangeArrowheads="1"/>
                </p:cNvSpPr>
                <p:nvPr/>
              </p:nvSpPr>
              <p:spPr bwMode="auto">
                <a:xfrm>
                  <a:off x="784"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49" name="Group 2700"/>
              <p:cNvGrpSpPr>
                <a:grpSpLocks/>
              </p:cNvGrpSpPr>
              <p:nvPr/>
            </p:nvGrpSpPr>
            <p:grpSpPr bwMode="auto">
              <a:xfrm rot="10800000">
                <a:off x="3951" y="2281"/>
                <a:ext cx="77" cy="181"/>
                <a:chOff x="781" y="1842"/>
                <a:chExt cx="499" cy="1165"/>
              </a:xfrm>
            </p:grpSpPr>
            <p:sp>
              <p:nvSpPr>
                <p:cNvPr id="125581" name="Freeform 2701"/>
                <p:cNvSpPr>
                  <a:spLocks/>
                </p:cNvSpPr>
                <p:nvPr/>
              </p:nvSpPr>
              <p:spPr bwMode="auto">
                <a:xfrm>
                  <a:off x="937"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82" name="Freeform 2702"/>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83" name="Oval 2703"/>
                <p:cNvSpPr>
                  <a:spLocks noChangeArrowheads="1"/>
                </p:cNvSpPr>
                <p:nvPr/>
              </p:nvSpPr>
              <p:spPr bwMode="auto">
                <a:xfrm>
                  <a:off x="784"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50" name="Group 2704"/>
              <p:cNvGrpSpPr>
                <a:grpSpLocks/>
              </p:cNvGrpSpPr>
              <p:nvPr/>
            </p:nvGrpSpPr>
            <p:grpSpPr bwMode="auto">
              <a:xfrm rot="10800000">
                <a:off x="3878" y="2291"/>
                <a:ext cx="77" cy="181"/>
                <a:chOff x="781" y="1842"/>
                <a:chExt cx="499" cy="1165"/>
              </a:xfrm>
            </p:grpSpPr>
            <p:sp>
              <p:nvSpPr>
                <p:cNvPr id="125585" name="Freeform 2705"/>
                <p:cNvSpPr>
                  <a:spLocks/>
                </p:cNvSpPr>
                <p:nvPr/>
              </p:nvSpPr>
              <p:spPr bwMode="auto">
                <a:xfrm>
                  <a:off x="92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86" name="Freeform 2706"/>
                <p:cNvSpPr>
                  <a:spLocks/>
                </p:cNvSpPr>
                <p:nvPr/>
              </p:nvSpPr>
              <p:spPr bwMode="auto">
                <a:xfrm>
                  <a:off x="1065"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87" name="Oval 2707"/>
                <p:cNvSpPr>
                  <a:spLocks noChangeArrowheads="1"/>
                </p:cNvSpPr>
                <p:nvPr/>
              </p:nvSpPr>
              <p:spPr bwMode="auto">
                <a:xfrm>
                  <a:off x="782"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51" name="Group 2708"/>
              <p:cNvGrpSpPr>
                <a:grpSpLocks/>
              </p:cNvGrpSpPr>
              <p:nvPr/>
            </p:nvGrpSpPr>
            <p:grpSpPr bwMode="auto">
              <a:xfrm rot="10800000">
                <a:off x="3806" y="2269"/>
                <a:ext cx="77" cy="181"/>
                <a:chOff x="781" y="1842"/>
                <a:chExt cx="499" cy="1165"/>
              </a:xfrm>
            </p:grpSpPr>
            <p:sp>
              <p:nvSpPr>
                <p:cNvPr id="125589" name="Freeform 2709"/>
                <p:cNvSpPr>
                  <a:spLocks/>
                </p:cNvSpPr>
                <p:nvPr/>
              </p:nvSpPr>
              <p:spPr bwMode="auto">
                <a:xfrm>
                  <a:off x="92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90" name="Freeform 2710"/>
                <p:cNvSpPr>
                  <a:spLocks/>
                </p:cNvSpPr>
                <p:nvPr/>
              </p:nvSpPr>
              <p:spPr bwMode="auto">
                <a:xfrm>
                  <a:off x="1064"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91" name="Oval 2711"/>
                <p:cNvSpPr>
                  <a:spLocks noChangeArrowheads="1"/>
                </p:cNvSpPr>
                <p:nvPr/>
              </p:nvSpPr>
              <p:spPr bwMode="auto">
                <a:xfrm>
                  <a:off x="781"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52" name="Group 2712"/>
              <p:cNvGrpSpPr>
                <a:grpSpLocks/>
              </p:cNvGrpSpPr>
              <p:nvPr/>
            </p:nvGrpSpPr>
            <p:grpSpPr bwMode="auto">
              <a:xfrm rot="10800000">
                <a:off x="3730" y="2243"/>
                <a:ext cx="77" cy="181"/>
                <a:chOff x="781" y="1842"/>
                <a:chExt cx="499" cy="1165"/>
              </a:xfrm>
            </p:grpSpPr>
            <p:sp>
              <p:nvSpPr>
                <p:cNvPr id="125593" name="Freeform 2713"/>
                <p:cNvSpPr>
                  <a:spLocks/>
                </p:cNvSpPr>
                <p:nvPr/>
              </p:nvSpPr>
              <p:spPr bwMode="auto">
                <a:xfrm>
                  <a:off x="92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94" name="Freeform 2714"/>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95" name="Oval 2715"/>
                <p:cNvSpPr>
                  <a:spLocks noChangeArrowheads="1"/>
                </p:cNvSpPr>
                <p:nvPr/>
              </p:nvSpPr>
              <p:spPr bwMode="auto">
                <a:xfrm>
                  <a:off x="782"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53" name="Group 2716"/>
              <p:cNvGrpSpPr>
                <a:grpSpLocks/>
              </p:cNvGrpSpPr>
              <p:nvPr/>
            </p:nvGrpSpPr>
            <p:grpSpPr bwMode="auto">
              <a:xfrm rot="10800000">
                <a:off x="3652" y="2205"/>
                <a:ext cx="77" cy="181"/>
                <a:chOff x="781" y="1842"/>
                <a:chExt cx="499" cy="1165"/>
              </a:xfrm>
            </p:grpSpPr>
            <p:sp>
              <p:nvSpPr>
                <p:cNvPr id="125597" name="Freeform 2717"/>
                <p:cNvSpPr>
                  <a:spLocks/>
                </p:cNvSpPr>
                <p:nvPr/>
              </p:nvSpPr>
              <p:spPr bwMode="auto">
                <a:xfrm>
                  <a:off x="92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98" name="Freeform 2718"/>
                <p:cNvSpPr>
                  <a:spLocks/>
                </p:cNvSpPr>
                <p:nvPr/>
              </p:nvSpPr>
              <p:spPr bwMode="auto">
                <a:xfrm>
                  <a:off x="1064"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599" name="Oval 2719"/>
                <p:cNvSpPr>
                  <a:spLocks noChangeArrowheads="1"/>
                </p:cNvSpPr>
                <p:nvPr/>
              </p:nvSpPr>
              <p:spPr bwMode="auto">
                <a:xfrm>
                  <a:off x="781"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54" name="Group 2720"/>
              <p:cNvGrpSpPr>
                <a:grpSpLocks/>
              </p:cNvGrpSpPr>
              <p:nvPr/>
            </p:nvGrpSpPr>
            <p:grpSpPr bwMode="auto">
              <a:xfrm rot="10800000">
                <a:off x="3576" y="2160"/>
                <a:ext cx="77" cy="181"/>
                <a:chOff x="781" y="1842"/>
                <a:chExt cx="499" cy="1165"/>
              </a:xfrm>
            </p:grpSpPr>
            <p:sp>
              <p:nvSpPr>
                <p:cNvPr id="125601" name="Freeform 2721"/>
                <p:cNvSpPr>
                  <a:spLocks/>
                </p:cNvSpPr>
                <p:nvPr/>
              </p:nvSpPr>
              <p:spPr bwMode="auto">
                <a:xfrm>
                  <a:off x="92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02" name="Freeform 2722"/>
                <p:cNvSpPr>
                  <a:spLocks/>
                </p:cNvSpPr>
                <p:nvPr/>
              </p:nvSpPr>
              <p:spPr bwMode="auto">
                <a:xfrm>
                  <a:off x="1065"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03" name="Oval 2723"/>
                <p:cNvSpPr>
                  <a:spLocks noChangeArrowheads="1"/>
                </p:cNvSpPr>
                <p:nvPr/>
              </p:nvSpPr>
              <p:spPr bwMode="auto">
                <a:xfrm>
                  <a:off x="782"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55" name="Group 2724"/>
              <p:cNvGrpSpPr>
                <a:grpSpLocks/>
              </p:cNvGrpSpPr>
              <p:nvPr/>
            </p:nvGrpSpPr>
            <p:grpSpPr bwMode="auto">
              <a:xfrm rot="10800000">
                <a:off x="3497" y="2136"/>
                <a:ext cx="77" cy="181"/>
                <a:chOff x="781" y="1842"/>
                <a:chExt cx="499" cy="1165"/>
              </a:xfrm>
            </p:grpSpPr>
            <p:sp>
              <p:nvSpPr>
                <p:cNvPr id="125605" name="Freeform 2725"/>
                <p:cNvSpPr>
                  <a:spLocks/>
                </p:cNvSpPr>
                <p:nvPr/>
              </p:nvSpPr>
              <p:spPr bwMode="auto">
                <a:xfrm>
                  <a:off x="928"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06" name="Freeform 2726"/>
                <p:cNvSpPr>
                  <a:spLocks/>
                </p:cNvSpPr>
                <p:nvPr/>
              </p:nvSpPr>
              <p:spPr bwMode="auto">
                <a:xfrm>
                  <a:off x="1065"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07" name="Oval 2727"/>
                <p:cNvSpPr>
                  <a:spLocks noChangeArrowheads="1"/>
                </p:cNvSpPr>
                <p:nvPr/>
              </p:nvSpPr>
              <p:spPr bwMode="auto">
                <a:xfrm>
                  <a:off x="782" y="185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56" name="Group 2728"/>
              <p:cNvGrpSpPr>
                <a:grpSpLocks/>
              </p:cNvGrpSpPr>
              <p:nvPr/>
            </p:nvGrpSpPr>
            <p:grpSpPr bwMode="auto">
              <a:xfrm rot="10800000">
                <a:off x="3416" y="2139"/>
                <a:ext cx="77" cy="181"/>
                <a:chOff x="781" y="1842"/>
                <a:chExt cx="499" cy="1165"/>
              </a:xfrm>
            </p:grpSpPr>
            <p:sp>
              <p:nvSpPr>
                <p:cNvPr id="125609" name="Freeform 2729"/>
                <p:cNvSpPr>
                  <a:spLocks/>
                </p:cNvSpPr>
                <p:nvPr/>
              </p:nvSpPr>
              <p:spPr bwMode="auto">
                <a:xfrm>
                  <a:off x="926"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10" name="Freeform 2730"/>
                <p:cNvSpPr>
                  <a:spLocks/>
                </p:cNvSpPr>
                <p:nvPr/>
              </p:nvSpPr>
              <p:spPr bwMode="auto">
                <a:xfrm>
                  <a:off x="1064"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11" name="Oval 2731"/>
                <p:cNvSpPr>
                  <a:spLocks noChangeArrowheads="1"/>
                </p:cNvSpPr>
                <p:nvPr/>
              </p:nvSpPr>
              <p:spPr bwMode="auto">
                <a:xfrm>
                  <a:off x="781" y="185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957" name="Group 2732"/>
              <p:cNvGrpSpPr>
                <a:grpSpLocks/>
              </p:cNvGrpSpPr>
              <p:nvPr/>
            </p:nvGrpSpPr>
            <p:grpSpPr bwMode="auto">
              <a:xfrm rot="10800000">
                <a:off x="3334" y="2160"/>
                <a:ext cx="77" cy="181"/>
                <a:chOff x="781" y="1842"/>
                <a:chExt cx="499" cy="1165"/>
              </a:xfrm>
            </p:grpSpPr>
            <p:sp>
              <p:nvSpPr>
                <p:cNvPr id="125613" name="Freeform 2733"/>
                <p:cNvSpPr>
                  <a:spLocks/>
                </p:cNvSpPr>
                <p:nvPr/>
              </p:nvSpPr>
              <p:spPr bwMode="auto">
                <a:xfrm>
                  <a:off x="926"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14" name="Freeform 2734"/>
                <p:cNvSpPr>
                  <a:spLocks/>
                </p:cNvSpPr>
                <p:nvPr/>
              </p:nvSpPr>
              <p:spPr bwMode="auto">
                <a:xfrm>
                  <a:off x="1064"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15" name="Oval 2735"/>
                <p:cNvSpPr>
                  <a:spLocks noChangeArrowheads="1"/>
                </p:cNvSpPr>
                <p:nvPr/>
              </p:nvSpPr>
              <p:spPr bwMode="auto">
                <a:xfrm>
                  <a:off x="781"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125616" name="Freeform 2736"/>
            <p:cNvSpPr>
              <a:spLocks/>
            </p:cNvSpPr>
            <p:nvPr/>
          </p:nvSpPr>
          <p:spPr bwMode="auto">
            <a:xfrm>
              <a:off x="4649" y="2109"/>
              <a:ext cx="333" cy="506"/>
            </a:xfrm>
            <a:custGeom>
              <a:avLst/>
              <a:gdLst>
                <a:gd name="T0" fmla="*/ 333 w 1088"/>
                <a:gd name="T1" fmla="*/ 144 h 1141"/>
                <a:gd name="T2" fmla="*/ 60 w 1088"/>
                <a:gd name="T3" fmla="*/ 733 h 1141"/>
                <a:gd name="T4" fmla="*/ 695 w 1088"/>
                <a:gd name="T5" fmla="*/ 1141 h 1141"/>
                <a:gd name="T6" fmla="*/ 1058 w 1088"/>
                <a:gd name="T7" fmla="*/ 733 h 1141"/>
                <a:gd name="T8" fmla="*/ 877 w 1088"/>
                <a:gd name="T9" fmla="*/ 98 h 1141"/>
                <a:gd name="T10" fmla="*/ 333 w 1088"/>
                <a:gd name="T11" fmla="*/ 144 h 1141"/>
              </a:gdLst>
              <a:ahLst/>
              <a:cxnLst>
                <a:cxn ang="0">
                  <a:pos x="T0" y="T1"/>
                </a:cxn>
                <a:cxn ang="0">
                  <a:pos x="T2" y="T3"/>
                </a:cxn>
                <a:cxn ang="0">
                  <a:pos x="T4" y="T5"/>
                </a:cxn>
                <a:cxn ang="0">
                  <a:pos x="T6" y="T7"/>
                </a:cxn>
                <a:cxn ang="0">
                  <a:pos x="T8" y="T9"/>
                </a:cxn>
                <a:cxn ang="0">
                  <a:pos x="T10" y="T11"/>
                </a:cxn>
              </a:cxnLst>
              <a:rect l="0" t="0" r="r" b="b"/>
              <a:pathLst>
                <a:path w="1088" h="1141">
                  <a:moveTo>
                    <a:pt x="333" y="144"/>
                  </a:moveTo>
                  <a:cubicBezTo>
                    <a:pt x="197" y="250"/>
                    <a:pt x="0" y="567"/>
                    <a:pt x="60" y="733"/>
                  </a:cubicBezTo>
                  <a:cubicBezTo>
                    <a:pt x="120" y="899"/>
                    <a:pt x="529" y="1141"/>
                    <a:pt x="695" y="1141"/>
                  </a:cubicBezTo>
                  <a:cubicBezTo>
                    <a:pt x="861" y="1141"/>
                    <a:pt x="1028" y="907"/>
                    <a:pt x="1058" y="733"/>
                  </a:cubicBezTo>
                  <a:cubicBezTo>
                    <a:pt x="1088" y="559"/>
                    <a:pt x="998" y="196"/>
                    <a:pt x="877" y="98"/>
                  </a:cubicBezTo>
                  <a:cubicBezTo>
                    <a:pt x="756" y="0"/>
                    <a:pt x="469" y="38"/>
                    <a:pt x="333" y="144"/>
                  </a:cubicBezTo>
                  <a:close/>
                </a:path>
              </a:pathLst>
            </a:custGeom>
            <a:gradFill rotWithShape="1">
              <a:gsLst>
                <a:gs pos="0">
                  <a:schemeClr val="accent1"/>
                </a:gs>
                <a:gs pos="100000">
                  <a:schemeClr val="accent1">
                    <a:gamma/>
                    <a:shade val="46275"/>
                    <a:invGamma/>
                  </a:schemeClr>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3099" name="Group 2737"/>
            <p:cNvGrpSpPr>
              <a:grpSpLocks/>
            </p:cNvGrpSpPr>
            <p:nvPr/>
          </p:nvGrpSpPr>
          <p:grpSpPr bwMode="auto">
            <a:xfrm>
              <a:off x="3458" y="2132"/>
              <a:ext cx="1908" cy="654"/>
              <a:chOff x="3334" y="1860"/>
              <a:chExt cx="1908" cy="654"/>
            </a:xfrm>
          </p:grpSpPr>
          <p:grpSp>
            <p:nvGrpSpPr>
              <p:cNvPr id="3731" name="Group 2738"/>
              <p:cNvGrpSpPr>
                <a:grpSpLocks/>
              </p:cNvGrpSpPr>
              <p:nvPr/>
            </p:nvGrpSpPr>
            <p:grpSpPr bwMode="auto">
              <a:xfrm>
                <a:off x="3334" y="1860"/>
                <a:ext cx="1908" cy="371"/>
                <a:chOff x="3334" y="1860"/>
                <a:chExt cx="1908" cy="371"/>
              </a:xfrm>
            </p:grpSpPr>
            <p:grpSp>
              <p:nvGrpSpPr>
                <p:cNvPr id="3832" name="Group 2739"/>
                <p:cNvGrpSpPr>
                  <a:grpSpLocks/>
                </p:cNvGrpSpPr>
                <p:nvPr/>
              </p:nvGrpSpPr>
              <p:grpSpPr bwMode="auto">
                <a:xfrm>
                  <a:off x="3334" y="1888"/>
                  <a:ext cx="77" cy="181"/>
                  <a:chOff x="781" y="1842"/>
                  <a:chExt cx="499" cy="1165"/>
                </a:xfrm>
              </p:grpSpPr>
              <p:sp>
                <p:nvSpPr>
                  <p:cNvPr id="125620" name="Freeform 2740"/>
                  <p:cNvSpPr>
                    <a:spLocks/>
                  </p:cNvSpPr>
                  <p:nvPr/>
                </p:nvSpPr>
                <p:spPr bwMode="auto">
                  <a:xfrm>
                    <a:off x="929"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21" name="Freeform 2741"/>
                  <p:cNvSpPr>
                    <a:spLocks/>
                  </p:cNvSpPr>
                  <p:nvPr/>
                </p:nvSpPr>
                <p:spPr bwMode="auto">
                  <a:xfrm>
                    <a:off x="1067"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22" name="Oval 2742"/>
                  <p:cNvSpPr>
                    <a:spLocks noChangeArrowheads="1"/>
                  </p:cNvSpPr>
                  <p:nvPr/>
                </p:nvSpPr>
                <p:spPr bwMode="auto">
                  <a:xfrm>
                    <a:off x="780" y="1838"/>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33" name="Group 2743"/>
                <p:cNvGrpSpPr>
                  <a:grpSpLocks/>
                </p:cNvGrpSpPr>
                <p:nvPr/>
              </p:nvGrpSpPr>
              <p:grpSpPr bwMode="auto">
                <a:xfrm>
                  <a:off x="3412" y="1866"/>
                  <a:ext cx="77" cy="181"/>
                  <a:chOff x="781" y="1842"/>
                  <a:chExt cx="499" cy="1165"/>
                </a:xfrm>
              </p:grpSpPr>
              <p:sp>
                <p:nvSpPr>
                  <p:cNvPr id="125624" name="Freeform 2744"/>
                  <p:cNvSpPr>
                    <a:spLocks/>
                  </p:cNvSpPr>
                  <p:nvPr/>
                </p:nvSpPr>
                <p:spPr bwMode="auto">
                  <a:xfrm>
                    <a:off x="929" y="2113"/>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25" name="Freeform 2745"/>
                  <p:cNvSpPr>
                    <a:spLocks/>
                  </p:cNvSpPr>
                  <p:nvPr/>
                </p:nvSpPr>
                <p:spPr bwMode="auto">
                  <a:xfrm>
                    <a:off x="1066" y="2113"/>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26" name="Oval 2746"/>
                  <p:cNvSpPr>
                    <a:spLocks noChangeArrowheads="1"/>
                  </p:cNvSpPr>
                  <p:nvPr/>
                </p:nvSpPr>
                <p:spPr bwMode="auto">
                  <a:xfrm>
                    <a:off x="779"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34" name="Group 2747"/>
                <p:cNvGrpSpPr>
                  <a:grpSpLocks/>
                </p:cNvGrpSpPr>
                <p:nvPr/>
              </p:nvGrpSpPr>
              <p:grpSpPr bwMode="auto">
                <a:xfrm>
                  <a:off x="3491" y="1860"/>
                  <a:ext cx="77" cy="181"/>
                  <a:chOff x="781" y="1842"/>
                  <a:chExt cx="499" cy="1165"/>
                </a:xfrm>
              </p:grpSpPr>
              <p:sp>
                <p:nvSpPr>
                  <p:cNvPr id="125628" name="Freeform 2748"/>
                  <p:cNvSpPr>
                    <a:spLocks/>
                  </p:cNvSpPr>
                  <p:nvPr/>
                </p:nvSpPr>
                <p:spPr bwMode="auto">
                  <a:xfrm>
                    <a:off x="929"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29" name="Freeform 2749"/>
                  <p:cNvSpPr>
                    <a:spLocks/>
                  </p:cNvSpPr>
                  <p:nvPr/>
                </p:nvSpPr>
                <p:spPr bwMode="auto">
                  <a:xfrm>
                    <a:off x="1067"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30" name="Oval 2750"/>
                  <p:cNvSpPr>
                    <a:spLocks noChangeArrowheads="1"/>
                  </p:cNvSpPr>
                  <p:nvPr/>
                </p:nvSpPr>
                <p:spPr bwMode="auto">
                  <a:xfrm>
                    <a:off x="780"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35" name="Group 2751"/>
                <p:cNvGrpSpPr>
                  <a:grpSpLocks/>
                </p:cNvGrpSpPr>
                <p:nvPr/>
              </p:nvGrpSpPr>
              <p:grpSpPr bwMode="auto">
                <a:xfrm>
                  <a:off x="3566" y="1885"/>
                  <a:ext cx="77" cy="181"/>
                  <a:chOff x="781" y="1842"/>
                  <a:chExt cx="499" cy="1165"/>
                </a:xfrm>
              </p:grpSpPr>
              <p:sp>
                <p:nvSpPr>
                  <p:cNvPr id="125632" name="Freeform 2752"/>
                  <p:cNvSpPr>
                    <a:spLocks/>
                  </p:cNvSpPr>
                  <p:nvPr/>
                </p:nvSpPr>
                <p:spPr bwMode="auto">
                  <a:xfrm>
                    <a:off x="928"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33" name="Freeform 2753"/>
                  <p:cNvSpPr>
                    <a:spLocks/>
                  </p:cNvSpPr>
                  <p:nvPr/>
                </p:nvSpPr>
                <p:spPr bwMode="auto">
                  <a:xfrm>
                    <a:off x="1066"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34" name="Oval 2754"/>
                  <p:cNvSpPr>
                    <a:spLocks noChangeArrowheads="1"/>
                  </p:cNvSpPr>
                  <p:nvPr/>
                </p:nvSpPr>
                <p:spPr bwMode="auto">
                  <a:xfrm>
                    <a:off x="779" y="1839"/>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36" name="Group 2755"/>
                <p:cNvGrpSpPr>
                  <a:grpSpLocks/>
                </p:cNvGrpSpPr>
                <p:nvPr/>
              </p:nvGrpSpPr>
              <p:grpSpPr bwMode="auto">
                <a:xfrm>
                  <a:off x="3641" y="1924"/>
                  <a:ext cx="77" cy="181"/>
                  <a:chOff x="781" y="1842"/>
                  <a:chExt cx="499" cy="1165"/>
                </a:xfrm>
              </p:grpSpPr>
              <p:sp>
                <p:nvSpPr>
                  <p:cNvPr id="125636" name="Freeform 2756"/>
                  <p:cNvSpPr>
                    <a:spLocks/>
                  </p:cNvSpPr>
                  <p:nvPr/>
                </p:nvSpPr>
                <p:spPr bwMode="auto">
                  <a:xfrm>
                    <a:off x="928" y="2116"/>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37" name="Freeform 2757"/>
                  <p:cNvSpPr>
                    <a:spLocks/>
                  </p:cNvSpPr>
                  <p:nvPr/>
                </p:nvSpPr>
                <p:spPr bwMode="auto">
                  <a:xfrm>
                    <a:off x="1066" y="2116"/>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38" name="Oval 2758"/>
                  <p:cNvSpPr>
                    <a:spLocks noChangeArrowheads="1"/>
                  </p:cNvSpPr>
                  <p:nvPr/>
                </p:nvSpPr>
                <p:spPr bwMode="auto">
                  <a:xfrm>
                    <a:off x="779"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37" name="Group 2759"/>
                <p:cNvGrpSpPr>
                  <a:grpSpLocks/>
                </p:cNvGrpSpPr>
                <p:nvPr/>
              </p:nvGrpSpPr>
              <p:grpSpPr bwMode="auto">
                <a:xfrm>
                  <a:off x="3710" y="1972"/>
                  <a:ext cx="77" cy="181"/>
                  <a:chOff x="781" y="1842"/>
                  <a:chExt cx="499" cy="1165"/>
                </a:xfrm>
              </p:grpSpPr>
              <p:sp>
                <p:nvSpPr>
                  <p:cNvPr id="125640" name="Freeform 2760"/>
                  <p:cNvSpPr>
                    <a:spLocks/>
                  </p:cNvSpPr>
                  <p:nvPr/>
                </p:nvSpPr>
                <p:spPr bwMode="auto">
                  <a:xfrm>
                    <a:off x="928"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41" name="Freeform 2761"/>
                  <p:cNvSpPr>
                    <a:spLocks/>
                  </p:cNvSpPr>
                  <p:nvPr/>
                </p:nvSpPr>
                <p:spPr bwMode="auto">
                  <a:xfrm>
                    <a:off x="1066"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42" name="Oval 2762"/>
                  <p:cNvSpPr>
                    <a:spLocks noChangeArrowheads="1"/>
                  </p:cNvSpPr>
                  <p:nvPr/>
                </p:nvSpPr>
                <p:spPr bwMode="auto">
                  <a:xfrm>
                    <a:off x="779"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38" name="Group 2763"/>
                <p:cNvGrpSpPr>
                  <a:grpSpLocks/>
                </p:cNvGrpSpPr>
                <p:nvPr/>
              </p:nvGrpSpPr>
              <p:grpSpPr bwMode="auto">
                <a:xfrm>
                  <a:off x="3786" y="2008"/>
                  <a:ext cx="77" cy="181"/>
                  <a:chOff x="781" y="1842"/>
                  <a:chExt cx="499" cy="1165"/>
                </a:xfrm>
              </p:grpSpPr>
              <p:sp>
                <p:nvSpPr>
                  <p:cNvPr id="125644" name="Freeform 2764"/>
                  <p:cNvSpPr>
                    <a:spLocks/>
                  </p:cNvSpPr>
                  <p:nvPr/>
                </p:nvSpPr>
                <p:spPr bwMode="auto">
                  <a:xfrm>
                    <a:off x="929"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45" name="Freeform 2765"/>
                  <p:cNvSpPr>
                    <a:spLocks/>
                  </p:cNvSpPr>
                  <p:nvPr/>
                </p:nvSpPr>
                <p:spPr bwMode="auto">
                  <a:xfrm>
                    <a:off x="1066"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46" name="Oval 2766"/>
                  <p:cNvSpPr>
                    <a:spLocks noChangeArrowheads="1"/>
                  </p:cNvSpPr>
                  <p:nvPr/>
                </p:nvSpPr>
                <p:spPr bwMode="auto">
                  <a:xfrm>
                    <a:off x="780"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39" name="Group 2767"/>
                <p:cNvGrpSpPr>
                  <a:grpSpLocks/>
                </p:cNvGrpSpPr>
                <p:nvPr/>
              </p:nvGrpSpPr>
              <p:grpSpPr bwMode="auto">
                <a:xfrm>
                  <a:off x="3867" y="2026"/>
                  <a:ext cx="77" cy="181"/>
                  <a:chOff x="781" y="1842"/>
                  <a:chExt cx="499" cy="1165"/>
                </a:xfrm>
              </p:grpSpPr>
              <p:sp>
                <p:nvSpPr>
                  <p:cNvPr id="125648" name="Freeform 2768"/>
                  <p:cNvSpPr>
                    <a:spLocks/>
                  </p:cNvSpPr>
                  <p:nvPr/>
                </p:nvSpPr>
                <p:spPr bwMode="auto">
                  <a:xfrm>
                    <a:off x="928"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49" name="Freeform 2769"/>
                  <p:cNvSpPr>
                    <a:spLocks/>
                  </p:cNvSpPr>
                  <p:nvPr/>
                </p:nvSpPr>
                <p:spPr bwMode="auto">
                  <a:xfrm>
                    <a:off x="1065"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50" name="Oval 2770"/>
                  <p:cNvSpPr>
                    <a:spLocks noChangeArrowheads="1"/>
                  </p:cNvSpPr>
                  <p:nvPr/>
                </p:nvSpPr>
                <p:spPr bwMode="auto">
                  <a:xfrm>
                    <a:off x="778" y="1839"/>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0" name="Group 2771"/>
                <p:cNvGrpSpPr>
                  <a:grpSpLocks/>
                </p:cNvGrpSpPr>
                <p:nvPr/>
              </p:nvGrpSpPr>
              <p:grpSpPr bwMode="auto">
                <a:xfrm>
                  <a:off x="3937" y="2002"/>
                  <a:ext cx="77" cy="181"/>
                  <a:chOff x="781" y="1842"/>
                  <a:chExt cx="499" cy="1165"/>
                </a:xfrm>
              </p:grpSpPr>
              <p:sp>
                <p:nvSpPr>
                  <p:cNvPr id="125652" name="Freeform 2772"/>
                  <p:cNvSpPr>
                    <a:spLocks/>
                  </p:cNvSpPr>
                  <p:nvPr/>
                </p:nvSpPr>
                <p:spPr bwMode="auto">
                  <a:xfrm>
                    <a:off x="929"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53" name="Freeform 2773"/>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54" name="Oval 2774"/>
                  <p:cNvSpPr>
                    <a:spLocks noChangeArrowheads="1"/>
                  </p:cNvSpPr>
                  <p:nvPr/>
                </p:nvSpPr>
                <p:spPr bwMode="auto">
                  <a:xfrm>
                    <a:off x="780"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1" name="Group 2775"/>
                <p:cNvGrpSpPr>
                  <a:grpSpLocks/>
                </p:cNvGrpSpPr>
                <p:nvPr/>
              </p:nvGrpSpPr>
              <p:grpSpPr bwMode="auto">
                <a:xfrm>
                  <a:off x="4010" y="1984"/>
                  <a:ext cx="77" cy="181"/>
                  <a:chOff x="781" y="1842"/>
                  <a:chExt cx="499" cy="1165"/>
                </a:xfrm>
              </p:grpSpPr>
              <p:sp>
                <p:nvSpPr>
                  <p:cNvPr id="125656" name="Freeform 2776"/>
                  <p:cNvSpPr>
                    <a:spLocks/>
                  </p:cNvSpPr>
                  <p:nvPr/>
                </p:nvSpPr>
                <p:spPr bwMode="auto">
                  <a:xfrm>
                    <a:off x="930" y="2113"/>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57" name="Freeform 2777"/>
                  <p:cNvSpPr>
                    <a:spLocks/>
                  </p:cNvSpPr>
                  <p:nvPr/>
                </p:nvSpPr>
                <p:spPr bwMode="auto">
                  <a:xfrm>
                    <a:off x="1064" y="2113"/>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58" name="Oval 2778"/>
                  <p:cNvSpPr>
                    <a:spLocks noChangeArrowheads="1"/>
                  </p:cNvSpPr>
                  <p:nvPr/>
                </p:nvSpPr>
                <p:spPr bwMode="auto">
                  <a:xfrm>
                    <a:off x="781" y="1840"/>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2" name="Group 2779"/>
                <p:cNvGrpSpPr>
                  <a:grpSpLocks/>
                </p:cNvGrpSpPr>
                <p:nvPr/>
              </p:nvGrpSpPr>
              <p:grpSpPr bwMode="auto">
                <a:xfrm>
                  <a:off x="4079" y="1945"/>
                  <a:ext cx="77" cy="181"/>
                  <a:chOff x="781" y="1842"/>
                  <a:chExt cx="499" cy="1165"/>
                </a:xfrm>
              </p:grpSpPr>
              <p:sp>
                <p:nvSpPr>
                  <p:cNvPr id="125660" name="Freeform 2780"/>
                  <p:cNvSpPr>
                    <a:spLocks/>
                  </p:cNvSpPr>
                  <p:nvPr/>
                </p:nvSpPr>
                <p:spPr bwMode="auto">
                  <a:xfrm>
                    <a:off x="930" y="2113"/>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61" name="Freeform 2781"/>
                  <p:cNvSpPr>
                    <a:spLocks/>
                  </p:cNvSpPr>
                  <p:nvPr/>
                </p:nvSpPr>
                <p:spPr bwMode="auto">
                  <a:xfrm>
                    <a:off x="1064" y="2113"/>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62" name="Oval 2782"/>
                  <p:cNvSpPr>
                    <a:spLocks noChangeArrowheads="1"/>
                  </p:cNvSpPr>
                  <p:nvPr/>
                </p:nvSpPr>
                <p:spPr bwMode="auto">
                  <a:xfrm>
                    <a:off x="781" y="1840"/>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3" name="Group 2783"/>
                <p:cNvGrpSpPr>
                  <a:grpSpLocks/>
                </p:cNvGrpSpPr>
                <p:nvPr/>
              </p:nvGrpSpPr>
              <p:grpSpPr bwMode="auto">
                <a:xfrm>
                  <a:off x="4157" y="1930"/>
                  <a:ext cx="77" cy="181"/>
                  <a:chOff x="781" y="1842"/>
                  <a:chExt cx="499" cy="1165"/>
                </a:xfrm>
              </p:grpSpPr>
              <p:sp>
                <p:nvSpPr>
                  <p:cNvPr id="125664" name="Freeform 2784"/>
                  <p:cNvSpPr>
                    <a:spLocks/>
                  </p:cNvSpPr>
                  <p:nvPr/>
                </p:nvSpPr>
                <p:spPr bwMode="auto">
                  <a:xfrm>
                    <a:off x="929" y="2115"/>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65" name="Freeform 2785"/>
                  <p:cNvSpPr>
                    <a:spLocks/>
                  </p:cNvSpPr>
                  <p:nvPr/>
                </p:nvSpPr>
                <p:spPr bwMode="auto">
                  <a:xfrm>
                    <a:off x="1063"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66" name="Oval 2786"/>
                  <p:cNvSpPr>
                    <a:spLocks noChangeArrowheads="1"/>
                  </p:cNvSpPr>
                  <p:nvPr/>
                </p:nvSpPr>
                <p:spPr bwMode="auto">
                  <a:xfrm>
                    <a:off x="780"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4" name="Group 2787"/>
                <p:cNvGrpSpPr>
                  <a:grpSpLocks/>
                </p:cNvGrpSpPr>
                <p:nvPr/>
              </p:nvGrpSpPr>
              <p:grpSpPr bwMode="auto">
                <a:xfrm>
                  <a:off x="4231" y="1966"/>
                  <a:ext cx="77" cy="181"/>
                  <a:chOff x="781" y="1842"/>
                  <a:chExt cx="499" cy="1165"/>
                </a:xfrm>
              </p:grpSpPr>
              <p:sp>
                <p:nvSpPr>
                  <p:cNvPr id="125668" name="Freeform 2788"/>
                  <p:cNvSpPr>
                    <a:spLocks/>
                  </p:cNvSpPr>
                  <p:nvPr/>
                </p:nvSpPr>
                <p:spPr bwMode="auto">
                  <a:xfrm>
                    <a:off x="92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69" name="Freeform 2789"/>
                  <p:cNvSpPr>
                    <a:spLocks/>
                  </p:cNvSpPr>
                  <p:nvPr/>
                </p:nvSpPr>
                <p:spPr bwMode="auto">
                  <a:xfrm>
                    <a:off x="1065"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70" name="Oval 2790"/>
                  <p:cNvSpPr>
                    <a:spLocks noChangeArrowheads="1"/>
                  </p:cNvSpPr>
                  <p:nvPr/>
                </p:nvSpPr>
                <p:spPr bwMode="auto">
                  <a:xfrm>
                    <a:off x="778"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5" name="Group 2791"/>
                <p:cNvGrpSpPr>
                  <a:grpSpLocks/>
                </p:cNvGrpSpPr>
                <p:nvPr/>
              </p:nvGrpSpPr>
              <p:grpSpPr bwMode="auto">
                <a:xfrm>
                  <a:off x="4308" y="2002"/>
                  <a:ext cx="77" cy="181"/>
                  <a:chOff x="781" y="1842"/>
                  <a:chExt cx="499" cy="1165"/>
                </a:xfrm>
              </p:grpSpPr>
              <p:sp>
                <p:nvSpPr>
                  <p:cNvPr id="125672" name="Freeform 2792"/>
                  <p:cNvSpPr>
                    <a:spLocks/>
                  </p:cNvSpPr>
                  <p:nvPr/>
                </p:nvSpPr>
                <p:spPr bwMode="auto">
                  <a:xfrm>
                    <a:off x="929" y="2115"/>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73" name="Freeform 2793"/>
                  <p:cNvSpPr>
                    <a:spLocks/>
                  </p:cNvSpPr>
                  <p:nvPr/>
                </p:nvSpPr>
                <p:spPr bwMode="auto">
                  <a:xfrm>
                    <a:off x="1063"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74" name="Oval 2794"/>
                  <p:cNvSpPr>
                    <a:spLocks noChangeArrowheads="1"/>
                  </p:cNvSpPr>
                  <p:nvPr/>
                </p:nvSpPr>
                <p:spPr bwMode="auto">
                  <a:xfrm>
                    <a:off x="780" y="184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6" name="Group 2795"/>
                <p:cNvGrpSpPr>
                  <a:grpSpLocks/>
                </p:cNvGrpSpPr>
                <p:nvPr/>
              </p:nvGrpSpPr>
              <p:grpSpPr bwMode="auto">
                <a:xfrm>
                  <a:off x="4391" y="2032"/>
                  <a:ext cx="77" cy="181"/>
                  <a:chOff x="781" y="1842"/>
                  <a:chExt cx="499" cy="1165"/>
                </a:xfrm>
              </p:grpSpPr>
              <p:sp>
                <p:nvSpPr>
                  <p:cNvPr id="125676" name="Freeform 2796"/>
                  <p:cNvSpPr>
                    <a:spLocks/>
                  </p:cNvSpPr>
                  <p:nvPr/>
                </p:nvSpPr>
                <p:spPr bwMode="auto">
                  <a:xfrm>
                    <a:off x="931" y="2115"/>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77" name="Freeform 2797"/>
                  <p:cNvSpPr>
                    <a:spLocks/>
                  </p:cNvSpPr>
                  <p:nvPr/>
                </p:nvSpPr>
                <p:spPr bwMode="auto">
                  <a:xfrm>
                    <a:off x="1064" y="2115"/>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78" name="Oval 2798"/>
                  <p:cNvSpPr>
                    <a:spLocks noChangeArrowheads="1"/>
                  </p:cNvSpPr>
                  <p:nvPr/>
                </p:nvSpPr>
                <p:spPr bwMode="auto">
                  <a:xfrm>
                    <a:off x="781"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7" name="Group 2799"/>
                <p:cNvGrpSpPr>
                  <a:grpSpLocks/>
                </p:cNvGrpSpPr>
                <p:nvPr/>
              </p:nvGrpSpPr>
              <p:grpSpPr bwMode="auto">
                <a:xfrm>
                  <a:off x="4469" y="2050"/>
                  <a:ext cx="77" cy="181"/>
                  <a:chOff x="781" y="1842"/>
                  <a:chExt cx="499" cy="1165"/>
                </a:xfrm>
              </p:grpSpPr>
              <p:sp>
                <p:nvSpPr>
                  <p:cNvPr id="125680" name="Freeform 2800"/>
                  <p:cNvSpPr>
                    <a:spLocks/>
                  </p:cNvSpPr>
                  <p:nvPr/>
                </p:nvSpPr>
                <p:spPr bwMode="auto">
                  <a:xfrm>
                    <a:off x="930" y="2113"/>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81" name="Freeform 2801"/>
                  <p:cNvSpPr>
                    <a:spLocks/>
                  </p:cNvSpPr>
                  <p:nvPr/>
                </p:nvSpPr>
                <p:spPr bwMode="auto">
                  <a:xfrm>
                    <a:off x="1064" y="2113"/>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82" name="Oval 2802"/>
                  <p:cNvSpPr>
                    <a:spLocks noChangeArrowheads="1"/>
                  </p:cNvSpPr>
                  <p:nvPr/>
                </p:nvSpPr>
                <p:spPr bwMode="auto">
                  <a:xfrm>
                    <a:off x="781" y="1840"/>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8" name="Group 2803"/>
                <p:cNvGrpSpPr>
                  <a:grpSpLocks/>
                </p:cNvGrpSpPr>
                <p:nvPr/>
              </p:nvGrpSpPr>
              <p:grpSpPr bwMode="auto">
                <a:xfrm>
                  <a:off x="4548" y="2024"/>
                  <a:ext cx="77" cy="181"/>
                  <a:chOff x="781" y="1842"/>
                  <a:chExt cx="499" cy="1165"/>
                </a:xfrm>
              </p:grpSpPr>
              <p:sp>
                <p:nvSpPr>
                  <p:cNvPr id="125684" name="Freeform 2804"/>
                  <p:cNvSpPr>
                    <a:spLocks/>
                  </p:cNvSpPr>
                  <p:nvPr/>
                </p:nvSpPr>
                <p:spPr bwMode="auto">
                  <a:xfrm>
                    <a:off x="930" y="2114"/>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85" name="Freeform 2805"/>
                  <p:cNvSpPr>
                    <a:spLocks/>
                  </p:cNvSpPr>
                  <p:nvPr/>
                </p:nvSpPr>
                <p:spPr bwMode="auto">
                  <a:xfrm>
                    <a:off x="1064"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86" name="Oval 2806"/>
                  <p:cNvSpPr>
                    <a:spLocks noChangeArrowheads="1"/>
                  </p:cNvSpPr>
                  <p:nvPr/>
                </p:nvSpPr>
                <p:spPr bwMode="auto">
                  <a:xfrm>
                    <a:off x="781" y="1840"/>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49" name="Group 2807"/>
                <p:cNvGrpSpPr>
                  <a:grpSpLocks/>
                </p:cNvGrpSpPr>
                <p:nvPr/>
              </p:nvGrpSpPr>
              <p:grpSpPr bwMode="auto">
                <a:xfrm>
                  <a:off x="4621" y="1990"/>
                  <a:ext cx="77" cy="181"/>
                  <a:chOff x="781" y="1842"/>
                  <a:chExt cx="499" cy="1165"/>
                </a:xfrm>
              </p:grpSpPr>
              <p:sp>
                <p:nvSpPr>
                  <p:cNvPr id="125688" name="Freeform 2808"/>
                  <p:cNvSpPr>
                    <a:spLocks/>
                  </p:cNvSpPr>
                  <p:nvPr/>
                </p:nvSpPr>
                <p:spPr bwMode="auto">
                  <a:xfrm>
                    <a:off x="927"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89" name="Freeform 2809"/>
                  <p:cNvSpPr>
                    <a:spLocks/>
                  </p:cNvSpPr>
                  <p:nvPr/>
                </p:nvSpPr>
                <p:spPr bwMode="auto">
                  <a:xfrm>
                    <a:off x="1065"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90" name="Oval 2810"/>
                  <p:cNvSpPr>
                    <a:spLocks noChangeArrowheads="1"/>
                  </p:cNvSpPr>
                  <p:nvPr/>
                </p:nvSpPr>
                <p:spPr bwMode="auto">
                  <a:xfrm>
                    <a:off x="778" y="1839"/>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50" name="Group 2811"/>
                <p:cNvGrpSpPr>
                  <a:grpSpLocks/>
                </p:cNvGrpSpPr>
                <p:nvPr/>
              </p:nvGrpSpPr>
              <p:grpSpPr bwMode="auto">
                <a:xfrm>
                  <a:off x="4693" y="1966"/>
                  <a:ext cx="77" cy="181"/>
                  <a:chOff x="781" y="1842"/>
                  <a:chExt cx="499" cy="1165"/>
                </a:xfrm>
              </p:grpSpPr>
              <p:sp>
                <p:nvSpPr>
                  <p:cNvPr id="125692" name="Freeform 2812"/>
                  <p:cNvSpPr>
                    <a:spLocks/>
                  </p:cNvSpPr>
                  <p:nvPr/>
                </p:nvSpPr>
                <p:spPr bwMode="auto">
                  <a:xfrm>
                    <a:off x="92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93" name="Freeform 2813"/>
                  <p:cNvSpPr>
                    <a:spLocks/>
                  </p:cNvSpPr>
                  <p:nvPr/>
                </p:nvSpPr>
                <p:spPr bwMode="auto">
                  <a:xfrm>
                    <a:off x="1065"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94" name="Oval 2814"/>
                  <p:cNvSpPr>
                    <a:spLocks noChangeArrowheads="1"/>
                  </p:cNvSpPr>
                  <p:nvPr/>
                </p:nvSpPr>
                <p:spPr bwMode="auto">
                  <a:xfrm>
                    <a:off x="778"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51" name="Group 2815"/>
                <p:cNvGrpSpPr>
                  <a:grpSpLocks/>
                </p:cNvGrpSpPr>
                <p:nvPr/>
              </p:nvGrpSpPr>
              <p:grpSpPr bwMode="auto">
                <a:xfrm>
                  <a:off x="4769" y="1954"/>
                  <a:ext cx="77" cy="181"/>
                  <a:chOff x="781" y="1842"/>
                  <a:chExt cx="499" cy="1165"/>
                </a:xfrm>
              </p:grpSpPr>
              <p:sp>
                <p:nvSpPr>
                  <p:cNvPr id="125696" name="Freeform 2816"/>
                  <p:cNvSpPr>
                    <a:spLocks/>
                  </p:cNvSpPr>
                  <p:nvPr/>
                </p:nvSpPr>
                <p:spPr bwMode="auto">
                  <a:xfrm>
                    <a:off x="928"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97" name="Freeform 2817"/>
                  <p:cNvSpPr>
                    <a:spLocks/>
                  </p:cNvSpPr>
                  <p:nvPr/>
                </p:nvSpPr>
                <p:spPr bwMode="auto">
                  <a:xfrm>
                    <a:off x="1065"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698" name="Oval 2818"/>
                  <p:cNvSpPr>
                    <a:spLocks noChangeArrowheads="1"/>
                  </p:cNvSpPr>
                  <p:nvPr/>
                </p:nvSpPr>
                <p:spPr bwMode="auto">
                  <a:xfrm>
                    <a:off x="779" y="1839"/>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52" name="Group 2819"/>
                <p:cNvGrpSpPr>
                  <a:grpSpLocks/>
                </p:cNvGrpSpPr>
                <p:nvPr/>
              </p:nvGrpSpPr>
              <p:grpSpPr bwMode="auto">
                <a:xfrm>
                  <a:off x="4847" y="1960"/>
                  <a:ext cx="77" cy="181"/>
                  <a:chOff x="781" y="1842"/>
                  <a:chExt cx="499" cy="1165"/>
                </a:xfrm>
              </p:grpSpPr>
              <p:sp>
                <p:nvSpPr>
                  <p:cNvPr id="125700" name="Freeform 2820"/>
                  <p:cNvSpPr>
                    <a:spLocks/>
                  </p:cNvSpPr>
                  <p:nvPr/>
                </p:nvSpPr>
                <p:spPr bwMode="auto">
                  <a:xfrm>
                    <a:off x="927" y="2116"/>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01" name="Freeform 2821"/>
                  <p:cNvSpPr>
                    <a:spLocks/>
                  </p:cNvSpPr>
                  <p:nvPr/>
                </p:nvSpPr>
                <p:spPr bwMode="auto">
                  <a:xfrm>
                    <a:off x="1065" y="2116"/>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02" name="Oval 2822"/>
                  <p:cNvSpPr>
                    <a:spLocks noChangeArrowheads="1"/>
                  </p:cNvSpPr>
                  <p:nvPr/>
                </p:nvSpPr>
                <p:spPr bwMode="auto">
                  <a:xfrm>
                    <a:off x="778"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53" name="Group 2823"/>
                <p:cNvGrpSpPr>
                  <a:grpSpLocks/>
                </p:cNvGrpSpPr>
                <p:nvPr/>
              </p:nvGrpSpPr>
              <p:grpSpPr bwMode="auto">
                <a:xfrm>
                  <a:off x="4923" y="1966"/>
                  <a:ext cx="77" cy="181"/>
                  <a:chOff x="781" y="1842"/>
                  <a:chExt cx="499" cy="1165"/>
                </a:xfrm>
              </p:grpSpPr>
              <p:sp>
                <p:nvSpPr>
                  <p:cNvPr id="125704" name="Freeform 2824"/>
                  <p:cNvSpPr>
                    <a:spLocks/>
                  </p:cNvSpPr>
                  <p:nvPr/>
                </p:nvSpPr>
                <p:spPr bwMode="auto">
                  <a:xfrm>
                    <a:off x="92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05" name="Freeform 2825"/>
                  <p:cNvSpPr>
                    <a:spLocks/>
                  </p:cNvSpPr>
                  <p:nvPr/>
                </p:nvSpPr>
                <p:spPr bwMode="auto">
                  <a:xfrm>
                    <a:off x="1065"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06" name="Oval 2826"/>
                  <p:cNvSpPr>
                    <a:spLocks noChangeArrowheads="1"/>
                  </p:cNvSpPr>
                  <p:nvPr/>
                </p:nvSpPr>
                <p:spPr bwMode="auto">
                  <a:xfrm>
                    <a:off x="779"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54" name="Group 2827"/>
                <p:cNvGrpSpPr>
                  <a:grpSpLocks/>
                </p:cNvGrpSpPr>
                <p:nvPr/>
              </p:nvGrpSpPr>
              <p:grpSpPr bwMode="auto">
                <a:xfrm>
                  <a:off x="5002" y="1978"/>
                  <a:ext cx="77" cy="181"/>
                  <a:chOff x="781" y="1842"/>
                  <a:chExt cx="499" cy="1165"/>
                </a:xfrm>
              </p:grpSpPr>
              <p:sp>
                <p:nvSpPr>
                  <p:cNvPr id="125708" name="Freeform 2828"/>
                  <p:cNvSpPr>
                    <a:spLocks/>
                  </p:cNvSpPr>
                  <p:nvPr/>
                </p:nvSpPr>
                <p:spPr bwMode="auto">
                  <a:xfrm>
                    <a:off x="928"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09" name="Freeform 2829"/>
                  <p:cNvSpPr>
                    <a:spLocks/>
                  </p:cNvSpPr>
                  <p:nvPr/>
                </p:nvSpPr>
                <p:spPr bwMode="auto">
                  <a:xfrm>
                    <a:off x="1066"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10" name="Oval 2830"/>
                  <p:cNvSpPr>
                    <a:spLocks noChangeArrowheads="1"/>
                  </p:cNvSpPr>
                  <p:nvPr/>
                </p:nvSpPr>
                <p:spPr bwMode="auto">
                  <a:xfrm>
                    <a:off x="779"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55" name="Group 2831"/>
                <p:cNvGrpSpPr>
                  <a:grpSpLocks/>
                </p:cNvGrpSpPr>
                <p:nvPr/>
              </p:nvGrpSpPr>
              <p:grpSpPr bwMode="auto">
                <a:xfrm>
                  <a:off x="5083" y="1990"/>
                  <a:ext cx="77" cy="181"/>
                  <a:chOff x="781" y="1842"/>
                  <a:chExt cx="499" cy="1165"/>
                </a:xfrm>
              </p:grpSpPr>
              <p:sp>
                <p:nvSpPr>
                  <p:cNvPr id="125712" name="Freeform 2832"/>
                  <p:cNvSpPr>
                    <a:spLocks/>
                  </p:cNvSpPr>
                  <p:nvPr/>
                </p:nvSpPr>
                <p:spPr bwMode="auto">
                  <a:xfrm>
                    <a:off x="931" y="2112"/>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13" name="Freeform 2833"/>
                  <p:cNvSpPr>
                    <a:spLocks/>
                  </p:cNvSpPr>
                  <p:nvPr/>
                </p:nvSpPr>
                <p:spPr bwMode="auto">
                  <a:xfrm>
                    <a:off x="1064" y="2112"/>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14" name="Oval 2834"/>
                  <p:cNvSpPr>
                    <a:spLocks noChangeArrowheads="1"/>
                  </p:cNvSpPr>
                  <p:nvPr/>
                </p:nvSpPr>
                <p:spPr bwMode="auto">
                  <a:xfrm>
                    <a:off x="782" y="1839"/>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856" name="Group 2835"/>
                <p:cNvGrpSpPr>
                  <a:grpSpLocks/>
                </p:cNvGrpSpPr>
                <p:nvPr/>
              </p:nvGrpSpPr>
              <p:grpSpPr bwMode="auto">
                <a:xfrm>
                  <a:off x="5165" y="2002"/>
                  <a:ext cx="77" cy="181"/>
                  <a:chOff x="781" y="1842"/>
                  <a:chExt cx="499" cy="1165"/>
                </a:xfrm>
              </p:grpSpPr>
              <p:sp>
                <p:nvSpPr>
                  <p:cNvPr id="125716" name="Freeform 2836"/>
                  <p:cNvSpPr>
                    <a:spLocks/>
                  </p:cNvSpPr>
                  <p:nvPr/>
                </p:nvSpPr>
                <p:spPr bwMode="auto">
                  <a:xfrm>
                    <a:off x="92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17" name="Freeform 2837"/>
                  <p:cNvSpPr>
                    <a:spLocks/>
                  </p:cNvSpPr>
                  <p:nvPr/>
                </p:nvSpPr>
                <p:spPr bwMode="auto">
                  <a:xfrm>
                    <a:off x="1064"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18" name="Oval 2838"/>
                  <p:cNvSpPr>
                    <a:spLocks noChangeArrowheads="1"/>
                  </p:cNvSpPr>
                  <p:nvPr/>
                </p:nvSpPr>
                <p:spPr bwMode="auto">
                  <a:xfrm>
                    <a:off x="778"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732" name="Group 2839"/>
              <p:cNvGrpSpPr>
                <a:grpSpLocks/>
              </p:cNvGrpSpPr>
              <p:nvPr/>
            </p:nvGrpSpPr>
            <p:grpSpPr bwMode="auto">
              <a:xfrm rot="10800000">
                <a:off x="5154" y="2278"/>
                <a:ext cx="77" cy="181"/>
                <a:chOff x="781" y="1842"/>
                <a:chExt cx="499" cy="1165"/>
              </a:xfrm>
            </p:grpSpPr>
            <p:sp>
              <p:nvSpPr>
                <p:cNvPr id="125720" name="Freeform 2840"/>
                <p:cNvSpPr>
                  <a:spLocks/>
                </p:cNvSpPr>
                <p:nvPr/>
              </p:nvSpPr>
              <p:spPr bwMode="auto">
                <a:xfrm>
                  <a:off x="941"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21" name="Freeform 2841"/>
                <p:cNvSpPr>
                  <a:spLocks/>
                </p:cNvSpPr>
                <p:nvPr/>
              </p:nvSpPr>
              <p:spPr bwMode="auto">
                <a:xfrm>
                  <a:off x="1071"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22" name="Oval 2842"/>
                <p:cNvSpPr>
                  <a:spLocks noChangeArrowheads="1"/>
                </p:cNvSpPr>
                <p:nvPr/>
              </p:nvSpPr>
              <p:spPr bwMode="auto">
                <a:xfrm>
                  <a:off x="788"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33" name="Group 2843"/>
              <p:cNvGrpSpPr>
                <a:grpSpLocks/>
              </p:cNvGrpSpPr>
              <p:nvPr/>
            </p:nvGrpSpPr>
            <p:grpSpPr bwMode="auto">
              <a:xfrm rot="10800000">
                <a:off x="5082" y="2260"/>
                <a:ext cx="77" cy="181"/>
                <a:chOff x="781" y="1842"/>
                <a:chExt cx="499" cy="1165"/>
              </a:xfrm>
            </p:grpSpPr>
            <p:sp>
              <p:nvSpPr>
                <p:cNvPr id="125724" name="Freeform 2844"/>
                <p:cNvSpPr>
                  <a:spLocks/>
                </p:cNvSpPr>
                <p:nvPr/>
              </p:nvSpPr>
              <p:spPr bwMode="auto">
                <a:xfrm>
                  <a:off x="940"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25" name="Freeform 2845"/>
                <p:cNvSpPr>
                  <a:spLocks/>
                </p:cNvSpPr>
                <p:nvPr/>
              </p:nvSpPr>
              <p:spPr bwMode="auto">
                <a:xfrm>
                  <a:off x="1070"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26" name="Oval 2846"/>
                <p:cNvSpPr>
                  <a:spLocks noChangeArrowheads="1"/>
                </p:cNvSpPr>
                <p:nvPr/>
              </p:nvSpPr>
              <p:spPr bwMode="auto">
                <a:xfrm>
                  <a:off x="787" y="1847"/>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34" name="Group 2847"/>
              <p:cNvGrpSpPr>
                <a:grpSpLocks/>
              </p:cNvGrpSpPr>
              <p:nvPr/>
            </p:nvGrpSpPr>
            <p:grpSpPr bwMode="auto">
              <a:xfrm rot="10800000">
                <a:off x="5009" y="2251"/>
                <a:ext cx="77" cy="181"/>
                <a:chOff x="781" y="1842"/>
                <a:chExt cx="499" cy="1165"/>
              </a:xfrm>
            </p:grpSpPr>
            <p:sp>
              <p:nvSpPr>
                <p:cNvPr id="125728" name="Freeform 2848"/>
                <p:cNvSpPr>
                  <a:spLocks/>
                </p:cNvSpPr>
                <p:nvPr/>
              </p:nvSpPr>
              <p:spPr bwMode="auto">
                <a:xfrm>
                  <a:off x="93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29" name="Freeform 2849"/>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30" name="Oval 2850"/>
                <p:cNvSpPr>
                  <a:spLocks noChangeArrowheads="1"/>
                </p:cNvSpPr>
                <p:nvPr/>
              </p:nvSpPr>
              <p:spPr bwMode="auto">
                <a:xfrm>
                  <a:off x="785"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35" name="Group 2851"/>
              <p:cNvGrpSpPr>
                <a:grpSpLocks/>
              </p:cNvGrpSpPr>
              <p:nvPr/>
            </p:nvGrpSpPr>
            <p:grpSpPr bwMode="auto">
              <a:xfrm rot="10800000">
                <a:off x="4934" y="2227"/>
                <a:ext cx="77" cy="181"/>
                <a:chOff x="781" y="1842"/>
                <a:chExt cx="499" cy="1165"/>
              </a:xfrm>
            </p:grpSpPr>
            <p:sp>
              <p:nvSpPr>
                <p:cNvPr id="125732" name="Freeform 2852"/>
                <p:cNvSpPr>
                  <a:spLocks/>
                </p:cNvSpPr>
                <p:nvPr/>
              </p:nvSpPr>
              <p:spPr bwMode="auto">
                <a:xfrm>
                  <a:off x="941"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33" name="Freeform 2853"/>
                <p:cNvSpPr>
                  <a:spLocks/>
                </p:cNvSpPr>
                <p:nvPr/>
              </p:nvSpPr>
              <p:spPr bwMode="auto">
                <a:xfrm>
                  <a:off x="1071"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34" name="Oval 2854"/>
                <p:cNvSpPr>
                  <a:spLocks noChangeArrowheads="1"/>
                </p:cNvSpPr>
                <p:nvPr/>
              </p:nvSpPr>
              <p:spPr bwMode="auto">
                <a:xfrm>
                  <a:off x="788" y="1847"/>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36" name="Group 2855"/>
              <p:cNvGrpSpPr>
                <a:grpSpLocks/>
              </p:cNvGrpSpPr>
              <p:nvPr/>
            </p:nvGrpSpPr>
            <p:grpSpPr bwMode="auto">
              <a:xfrm rot="10800000">
                <a:off x="4859" y="2212"/>
                <a:ext cx="77" cy="181"/>
                <a:chOff x="781" y="1842"/>
                <a:chExt cx="499" cy="1165"/>
              </a:xfrm>
            </p:grpSpPr>
            <p:sp>
              <p:nvSpPr>
                <p:cNvPr id="125736" name="Freeform 2856"/>
                <p:cNvSpPr>
                  <a:spLocks/>
                </p:cNvSpPr>
                <p:nvPr/>
              </p:nvSpPr>
              <p:spPr bwMode="auto">
                <a:xfrm>
                  <a:off x="940"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37" name="Freeform 2857"/>
                <p:cNvSpPr>
                  <a:spLocks/>
                </p:cNvSpPr>
                <p:nvPr/>
              </p:nvSpPr>
              <p:spPr bwMode="auto">
                <a:xfrm>
                  <a:off x="107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38" name="Oval 2858"/>
                <p:cNvSpPr>
                  <a:spLocks noChangeArrowheads="1"/>
                </p:cNvSpPr>
                <p:nvPr/>
              </p:nvSpPr>
              <p:spPr bwMode="auto">
                <a:xfrm>
                  <a:off x="787"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37" name="Group 2859"/>
              <p:cNvGrpSpPr>
                <a:grpSpLocks/>
              </p:cNvGrpSpPr>
              <p:nvPr/>
            </p:nvGrpSpPr>
            <p:grpSpPr bwMode="auto">
              <a:xfrm rot="10800000">
                <a:off x="4778" y="2213"/>
                <a:ext cx="77" cy="181"/>
                <a:chOff x="781" y="1842"/>
                <a:chExt cx="499" cy="1165"/>
              </a:xfrm>
            </p:grpSpPr>
            <p:sp>
              <p:nvSpPr>
                <p:cNvPr id="125740" name="Freeform 2860"/>
                <p:cNvSpPr>
                  <a:spLocks/>
                </p:cNvSpPr>
                <p:nvPr/>
              </p:nvSpPr>
              <p:spPr bwMode="auto">
                <a:xfrm>
                  <a:off x="939"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41" name="Freeform 2861"/>
                <p:cNvSpPr>
                  <a:spLocks/>
                </p:cNvSpPr>
                <p:nvPr/>
              </p:nvSpPr>
              <p:spPr bwMode="auto">
                <a:xfrm>
                  <a:off x="106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42" name="Oval 2862"/>
                <p:cNvSpPr>
                  <a:spLocks noChangeArrowheads="1"/>
                </p:cNvSpPr>
                <p:nvPr/>
              </p:nvSpPr>
              <p:spPr bwMode="auto">
                <a:xfrm>
                  <a:off x="786"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38" name="Group 2863"/>
              <p:cNvGrpSpPr>
                <a:grpSpLocks/>
              </p:cNvGrpSpPr>
              <p:nvPr/>
            </p:nvGrpSpPr>
            <p:grpSpPr bwMode="auto">
              <a:xfrm rot="10800000">
                <a:off x="4702" y="2249"/>
                <a:ext cx="77" cy="181"/>
                <a:chOff x="781" y="1842"/>
                <a:chExt cx="499" cy="1165"/>
              </a:xfrm>
            </p:grpSpPr>
            <p:sp>
              <p:nvSpPr>
                <p:cNvPr id="125744" name="Freeform 2864"/>
                <p:cNvSpPr>
                  <a:spLocks/>
                </p:cNvSpPr>
                <p:nvPr/>
              </p:nvSpPr>
              <p:spPr bwMode="auto">
                <a:xfrm>
                  <a:off x="940"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45" name="Freeform 2865"/>
                <p:cNvSpPr>
                  <a:spLocks/>
                </p:cNvSpPr>
                <p:nvPr/>
              </p:nvSpPr>
              <p:spPr bwMode="auto">
                <a:xfrm>
                  <a:off x="107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46" name="Oval 2866"/>
                <p:cNvSpPr>
                  <a:spLocks noChangeArrowheads="1"/>
                </p:cNvSpPr>
                <p:nvPr/>
              </p:nvSpPr>
              <p:spPr bwMode="auto">
                <a:xfrm>
                  <a:off x="787"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39" name="Group 2867"/>
              <p:cNvGrpSpPr>
                <a:grpSpLocks/>
              </p:cNvGrpSpPr>
              <p:nvPr/>
            </p:nvGrpSpPr>
            <p:grpSpPr bwMode="auto">
              <a:xfrm rot="10800000">
                <a:off x="4621" y="2273"/>
                <a:ext cx="77" cy="181"/>
                <a:chOff x="781" y="1842"/>
                <a:chExt cx="499" cy="1165"/>
              </a:xfrm>
            </p:grpSpPr>
            <p:sp>
              <p:nvSpPr>
                <p:cNvPr id="125748" name="Freeform 2868"/>
                <p:cNvSpPr>
                  <a:spLocks/>
                </p:cNvSpPr>
                <p:nvPr/>
              </p:nvSpPr>
              <p:spPr bwMode="auto">
                <a:xfrm>
                  <a:off x="931"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49" name="Freeform 2869"/>
                <p:cNvSpPr>
                  <a:spLocks/>
                </p:cNvSpPr>
                <p:nvPr/>
              </p:nvSpPr>
              <p:spPr bwMode="auto">
                <a:xfrm>
                  <a:off x="1069"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50" name="Oval 2870"/>
                <p:cNvSpPr>
                  <a:spLocks noChangeArrowheads="1"/>
                </p:cNvSpPr>
                <p:nvPr/>
              </p:nvSpPr>
              <p:spPr bwMode="auto">
                <a:xfrm>
                  <a:off x="786" y="1847"/>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0" name="Group 2871"/>
              <p:cNvGrpSpPr>
                <a:grpSpLocks/>
              </p:cNvGrpSpPr>
              <p:nvPr/>
            </p:nvGrpSpPr>
            <p:grpSpPr bwMode="auto">
              <a:xfrm rot="10800000">
                <a:off x="4551" y="2315"/>
                <a:ext cx="77" cy="181"/>
                <a:chOff x="781" y="1842"/>
                <a:chExt cx="499" cy="1165"/>
              </a:xfrm>
            </p:grpSpPr>
            <p:sp>
              <p:nvSpPr>
                <p:cNvPr id="125752" name="Freeform 2872"/>
                <p:cNvSpPr>
                  <a:spLocks/>
                </p:cNvSpPr>
                <p:nvPr/>
              </p:nvSpPr>
              <p:spPr bwMode="auto">
                <a:xfrm>
                  <a:off x="940" y="2121"/>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53" name="Freeform 2873"/>
                <p:cNvSpPr>
                  <a:spLocks/>
                </p:cNvSpPr>
                <p:nvPr/>
              </p:nvSpPr>
              <p:spPr bwMode="auto">
                <a:xfrm>
                  <a:off x="1070"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54" name="Oval 2874"/>
                <p:cNvSpPr>
                  <a:spLocks noChangeArrowheads="1"/>
                </p:cNvSpPr>
                <p:nvPr/>
              </p:nvSpPr>
              <p:spPr bwMode="auto">
                <a:xfrm>
                  <a:off x="787" y="185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1" name="Group 2875"/>
              <p:cNvGrpSpPr>
                <a:grpSpLocks/>
              </p:cNvGrpSpPr>
              <p:nvPr/>
            </p:nvGrpSpPr>
            <p:grpSpPr bwMode="auto">
              <a:xfrm rot="10800000">
                <a:off x="4472" y="2333"/>
                <a:ext cx="77" cy="181"/>
                <a:chOff x="781" y="1842"/>
                <a:chExt cx="499" cy="1165"/>
              </a:xfrm>
            </p:grpSpPr>
            <p:sp>
              <p:nvSpPr>
                <p:cNvPr id="125756" name="Freeform 2876"/>
                <p:cNvSpPr>
                  <a:spLocks/>
                </p:cNvSpPr>
                <p:nvPr/>
              </p:nvSpPr>
              <p:spPr bwMode="auto">
                <a:xfrm>
                  <a:off x="940"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57" name="Freeform 2877"/>
                <p:cNvSpPr>
                  <a:spLocks/>
                </p:cNvSpPr>
                <p:nvPr/>
              </p:nvSpPr>
              <p:spPr bwMode="auto">
                <a:xfrm>
                  <a:off x="107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58" name="Oval 2878"/>
                <p:cNvSpPr>
                  <a:spLocks noChangeArrowheads="1"/>
                </p:cNvSpPr>
                <p:nvPr/>
              </p:nvSpPr>
              <p:spPr bwMode="auto">
                <a:xfrm>
                  <a:off x="787"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2" name="Group 2879"/>
              <p:cNvGrpSpPr>
                <a:grpSpLocks/>
              </p:cNvGrpSpPr>
              <p:nvPr/>
            </p:nvGrpSpPr>
            <p:grpSpPr bwMode="auto">
              <a:xfrm rot="10800000">
                <a:off x="4397" y="2306"/>
                <a:ext cx="77" cy="181"/>
                <a:chOff x="781" y="1842"/>
                <a:chExt cx="499" cy="1165"/>
              </a:xfrm>
            </p:grpSpPr>
            <p:sp>
              <p:nvSpPr>
                <p:cNvPr id="125760" name="Freeform 2880"/>
                <p:cNvSpPr>
                  <a:spLocks/>
                </p:cNvSpPr>
                <p:nvPr/>
              </p:nvSpPr>
              <p:spPr bwMode="auto">
                <a:xfrm>
                  <a:off x="940"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61" name="Freeform 2881"/>
                <p:cNvSpPr>
                  <a:spLocks/>
                </p:cNvSpPr>
                <p:nvPr/>
              </p:nvSpPr>
              <p:spPr bwMode="auto">
                <a:xfrm>
                  <a:off x="1070"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62" name="Oval 2882"/>
                <p:cNvSpPr>
                  <a:spLocks noChangeArrowheads="1"/>
                </p:cNvSpPr>
                <p:nvPr/>
              </p:nvSpPr>
              <p:spPr bwMode="auto">
                <a:xfrm>
                  <a:off x="787" y="1847"/>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3" name="Group 2883"/>
              <p:cNvGrpSpPr>
                <a:grpSpLocks/>
              </p:cNvGrpSpPr>
              <p:nvPr/>
            </p:nvGrpSpPr>
            <p:grpSpPr bwMode="auto">
              <a:xfrm rot="10800000">
                <a:off x="4320" y="2273"/>
                <a:ext cx="77" cy="181"/>
                <a:chOff x="781" y="1842"/>
                <a:chExt cx="499" cy="1165"/>
              </a:xfrm>
            </p:grpSpPr>
            <p:sp>
              <p:nvSpPr>
                <p:cNvPr id="125764" name="Freeform 2884"/>
                <p:cNvSpPr>
                  <a:spLocks/>
                </p:cNvSpPr>
                <p:nvPr/>
              </p:nvSpPr>
              <p:spPr bwMode="auto">
                <a:xfrm>
                  <a:off x="930"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65" name="Freeform 2885"/>
                <p:cNvSpPr>
                  <a:spLocks/>
                </p:cNvSpPr>
                <p:nvPr/>
              </p:nvSpPr>
              <p:spPr bwMode="auto">
                <a:xfrm>
                  <a:off x="106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66" name="Oval 2886"/>
                <p:cNvSpPr>
                  <a:spLocks noChangeArrowheads="1"/>
                </p:cNvSpPr>
                <p:nvPr/>
              </p:nvSpPr>
              <p:spPr bwMode="auto">
                <a:xfrm>
                  <a:off x="785" y="1847"/>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4" name="Group 2887"/>
              <p:cNvGrpSpPr>
                <a:grpSpLocks/>
              </p:cNvGrpSpPr>
              <p:nvPr/>
            </p:nvGrpSpPr>
            <p:grpSpPr bwMode="auto">
              <a:xfrm rot="10800000">
                <a:off x="4251" y="2235"/>
                <a:ext cx="77" cy="181"/>
                <a:chOff x="781" y="1842"/>
                <a:chExt cx="499" cy="1165"/>
              </a:xfrm>
            </p:grpSpPr>
            <p:sp>
              <p:nvSpPr>
                <p:cNvPr id="125768" name="Freeform 2888"/>
                <p:cNvSpPr>
                  <a:spLocks/>
                </p:cNvSpPr>
                <p:nvPr/>
              </p:nvSpPr>
              <p:spPr bwMode="auto">
                <a:xfrm>
                  <a:off x="93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69" name="Freeform 2889"/>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70" name="Oval 2890"/>
                <p:cNvSpPr>
                  <a:spLocks noChangeArrowheads="1"/>
                </p:cNvSpPr>
                <p:nvPr/>
              </p:nvSpPr>
              <p:spPr bwMode="auto">
                <a:xfrm>
                  <a:off x="785"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5" name="Group 2891"/>
              <p:cNvGrpSpPr>
                <a:grpSpLocks/>
              </p:cNvGrpSpPr>
              <p:nvPr/>
            </p:nvGrpSpPr>
            <p:grpSpPr bwMode="auto">
              <a:xfrm rot="10800000">
                <a:off x="4180" y="2197"/>
                <a:ext cx="77" cy="181"/>
                <a:chOff x="781" y="1842"/>
                <a:chExt cx="499" cy="1165"/>
              </a:xfrm>
            </p:grpSpPr>
            <p:sp>
              <p:nvSpPr>
                <p:cNvPr id="125772" name="Freeform 2892"/>
                <p:cNvSpPr>
                  <a:spLocks/>
                </p:cNvSpPr>
                <p:nvPr/>
              </p:nvSpPr>
              <p:spPr bwMode="auto">
                <a:xfrm>
                  <a:off x="941" y="2121"/>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73" name="Freeform 2893"/>
                <p:cNvSpPr>
                  <a:spLocks/>
                </p:cNvSpPr>
                <p:nvPr/>
              </p:nvSpPr>
              <p:spPr bwMode="auto">
                <a:xfrm>
                  <a:off x="1071" y="2121"/>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74" name="Oval 2894"/>
                <p:cNvSpPr>
                  <a:spLocks noChangeArrowheads="1"/>
                </p:cNvSpPr>
                <p:nvPr/>
              </p:nvSpPr>
              <p:spPr bwMode="auto">
                <a:xfrm>
                  <a:off x="788" y="1848"/>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6" name="Group 2895"/>
              <p:cNvGrpSpPr>
                <a:grpSpLocks/>
              </p:cNvGrpSpPr>
              <p:nvPr/>
            </p:nvGrpSpPr>
            <p:grpSpPr bwMode="auto">
              <a:xfrm rot="10800000">
                <a:off x="4109" y="2225"/>
                <a:ext cx="77" cy="181"/>
                <a:chOff x="781" y="1842"/>
                <a:chExt cx="499" cy="1165"/>
              </a:xfrm>
            </p:grpSpPr>
            <p:sp>
              <p:nvSpPr>
                <p:cNvPr id="125776" name="Freeform 2896"/>
                <p:cNvSpPr>
                  <a:spLocks/>
                </p:cNvSpPr>
                <p:nvPr/>
              </p:nvSpPr>
              <p:spPr bwMode="auto">
                <a:xfrm>
                  <a:off x="939"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77" name="Freeform 2897"/>
                <p:cNvSpPr>
                  <a:spLocks/>
                </p:cNvSpPr>
                <p:nvPr/>
              </p:nvSpPr>
              <p:spPr bwMode="auto">
                <a:xfrm>
                  <a:off x="106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78" name="Oval 2898"/>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7" name="Group 2899"/>
              <p:cNvGrpSpPr>
                <a:grpSpLocks/>
              </p:cNvGrpSpPr>
              <p:nvPr/>
            </p:nvGrpSpPr>
            <p:grpSpPr bwMode="auto">
              <a:xfrm rot="10800000">
                <a:off x="4030" y="2255"/>
                <a:ext cx="77" cy="181"/>
                <a:chOff x="781" y="1842"/>
                <a:chExt cx="499" cy="1165"/>
              </a:xfrm>
            </p:grpSpPr>
            <p:sp>
              <p:nvSpPr>
                <p:cNvPr id="125780" name="Freeform 2900"/>
                <p:cNvSpPr>
                  <a:spLocks/>
                </p:cNvSpPr>
                <p:nvPr/>
              </p:nvSpPr>
              <p:spPr bwMode="auto">
                <a:xfrm>
                  <a:off x="940"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81" name="Freeform 2901"/>
                <p:cNvSpPr>
                  <a:spLocks/>
                </p:cNvSpPr>
                <p:nvPr/>
              </p:nvSpPr>
              <p:spPr bwMode="auto">
                <a:xfrm>
                  <a:off x="107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82" name="Oval 2902"/>
                <p:cNvSpPr>
                  <a:spLocks noChangeArrowheads="1"/>
                </p:cNvSpPr>
                <p:nvPr/>
              </p:nvSpPr>
              <p:spPr bwMode="auto">
                <a:xfrm>
                  <a:off x="787"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8" name="Group 2903"/>
              <p:cNvGrpSpPr>
                <a:grpSpLocks/>
              </p:cNvGrpSpPr>
              <p:nvPr/>
            </p:nvGrpSpPr>
            <p:grpSpPr bwMode="auto">
              <a:xfrm rot="10800000">
                <a:off x="3951" y="2281"/>
                <a:ext cx="77" cy="181"/>
                <a:chOff x="781" y="1842"/>
                <a:chExt cx="499" cy="1165"/>
              </a:xfrm>
            </p:grpSpPr>
            <p:sp>
              <p:nvSpPr>
                <p:cNvPr id="125784" name="Freeform 2904"/>
                <p:cNvSpPr>
                  <a:spLocks/>
                </p:cNvSpPr>
                <p:nvPr/>
              </p:nvSpPr>
              <p:spPr bwMode="auto">
                <a:xfrm>
                  <a:off x="940"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85" name="Freeform 2905"/>
                <p:cNvSpPr>
                  <a:spLocks/>
                </p:cNvSpPr>
                <p:nvPr/>
              </p:nvSpPr>
              <p:spPr bwMode="auto">
                <a:xfrm>
                  <a:off x="107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86" name="Oval 2906"/>
                <p:cNvSpPr>
                  <a:spLocks noChangeArrowheads="1"/>
                </p:cNvSpPr>
                <p:nvPr/>
              </p:nvSpPr>
              <p:spPr bwMode="auto">
                <a:xfrm>
                  <a:off x="787"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49" name="Group 2907"/>
              <p:cNvGrpSpPr>
                <a:grpSpLocks/>
              </p:cNvGrpSpPr>
              <p:nvPr/>
            </p:nvGrpSpPr>
            <p:grpSpPr bwMode="auto">
              <a:xfrm rot="10800000">
                <a:off x="3878" y="2291"/>
                <a:ext cx="77" cy="181"/>
                <a:chOff x="781" y="1842"/>
                <a:chExt cx="499" cy="1165"/>
              </a:xfrm>
            </p:grpSpPr>
            <p:sp>
              <p:nvSpPr>
                <p:cNvPr id="125788" name="Freeform 2908"/>
                <p:cNvSpPr>
                  <a:spLocks/>
                </p:cNvSpPr>
                <p:nvPr/>
              </p:nvSpPr>
              <p:spPr bwMode="auto">
                <a:xfrm>
                  <a:off x="92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89" name="Freeform 2909"/>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90" name="Oval 2910"/>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50" name="Group 2911"/>
              <p:cNvGrpSpPr>
                <a:grpSpLocks/>
              </p:cNvGrpSpPr>
              <p:nvPr/>
            </p:nvGrpSpPr>
            <p:grpSpPr bwMode="auto">
              <a:xfrm rot="10800000">
                <a:off x="3806" y="2269"/>
                <a:ext cx="77" cy="181"/>
                <a:chOff x="781" y="1842"/>
                <a:chExt cx="499" cy="1165"/>
              </a:xfrm>
            </p:grpSpPr>
            <p:sp>
              <p:nvSpPr>
                <p:cNvPr id="125792" name="Freeform 2912"/>
                <p:cNvSpPr>
                  <a:spLocks/>
                </p:cNvSpPr>
                <p:nvPr/>
              </p:nvSpPr>
              <p:spPr bwMode="auto">
                <a:xfrm>
                  <a:off x="929"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93" name="Freeform 2913"/>
                <p:cNvSpPr>
                  <a:spLocks/>
                </p:cNvSpPr>
                <p:nvPr/>
              </p:nvSpPr>
              <p:spPr bwMode="auto">
                <a:xfrm>
                  <a:off x="1067"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94" name="Oval 2914"/>
                <p:cNvSpPr>
                  <a:spLocks noChangeArrowheads="1"/>
                </p:cNvSpPr>
                <p:nvPr/>
              </p:nvSpPr>
              <p:spPr bwMode="auto">
                <a:xfrm>
                  <a:off x="784"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51" name="Group 2915"/>
              <p:cNvGrpSpPr>
                <a:grpSpLocks/>
              </p:cNvGrpSpPr>
              <p:nvPr/>
            </p:nvGrpSpPr>
            <p:grpSpPr bwMode="auto">
              <a:xfrm rot="10800000">
                <a:off x="3730" y="2243"/>
                <a:ext cx="77" cy="181"/>
                <a:chOff x="781" y="1842"/>
                <a:chExt cx="499" cy="1165"/>
              </a:xfrm>
            </p:grpSpPr>
            <p:sp>
              <p:nvSpPr>
                <p:cNvPr id="125796" name="Freeform 2916"/>
                <p:cNvSpPr>
                  <a:spLocks/>
                </p:cNvSpPr>
                <p:nvPr/>
              </p:nvSpPr>
              <p:spPr bwMode="auto">
                <a:xfrm>
                  <a:off x="930" y="2121"/>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97" name="Freeform 2917"/>
                <p:cNvSpPr>
                  <a:spLocks/>
                </p:cNvSpPr>
                <p:nvPr/>
              </p:nvSpPr>
              <p:spPr bwMode="auto">
                <a:xfrm>
                  <a:off x="1068" y="2121"/>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798" name="Oval 2918"/>
                <p:cNvSpPr>
                  <a:spLocks noChangeArrowheads="1"/>
                </p:cNvSpPr>
                <p:nvPr/>
              </p:nvSpPr>
              <p:spPr bwMode="auto">
                <a:xfrm>
                  <a:off x="785" y="1847"/>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52" name="Group 2919"/>
              <p:cNvGrpSpPr>
                <a:grpSpLocks/>
              </p:cNvGrpSpPr>
              <p:nvPr/>
            </p:nvGrpSpPr>
            <p:grpSpPr bwMode="auto">
              <a:xfrm rot="10800000">
                <a:off x="3652" y="2205"/>
                <a:ext cx="77" cy="181"/>
                <a:chOff x="781" y="1842"/>
                <a:chExt cx="499" cy="1165"/>
              </a:xfrm>
            </p:grpSpPr>
            <p:sp>
              <p:nvSpPr>
                <p:cNvPr id="125800" name="Freeform 2920"/>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01" name="Freeform 2921"/>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02" name="Oval 2922"/>
                <p:cNvSpPr>
                  <a:spLocks noChangeArrowheads="1"/>
                </p:cNvSpPr>
                <p:nvPr/>
              </p:nvSpPr>
              <p:spPr bwMode="auto">
                <a:xfrm>
                  <a:off x="784"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53" name="Group 2923"/>
              <p:cNvGrpSpPr>
                <a:grpSpLocks/>
              </p:cNvGrpSpPr>
              <p:nvPr/>
            </p:nvGrpSpPr>
            <p:grpSpPr bwMode="auto">
              <a:xfrm rot="10800000">
                <a:off x="3576" y="2160"/>
                <a:ext cx="77" cy="181"/>
                <a:chOff x="781" y="1842"/>
                <a:chExt cx="499" cy="1165"/>
              </a:xfrm>
            </p:grpSpPr>
            <p:sp>
              <p:nvSpPr>
                <p:cNvPr id="125804" name="Freeform 2924"/>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05" name="Freeform 2925"/>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06" name="Oval 2926"/>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54" name="Group 2927"/>
              <p:cNvGrpSpPr>
                <a:grpSpLocks/>
              </p:cNvGrpSpPr>
              <p:nvPr/>
            </p:nvGrpSpPr>
            <p:grpSpPr bwMode="auto">
              <a:xfrm rot="10800000">
                <a:off x="3497" y="2136"/>
                <a:ext cx="77" cy="181"/>
                <a:chOff x="781" y="1842"/>
                <a:chExt cx="499" cy="1165"/>
              </a:xfrm>
            </p:grpSpPr>
            <p:sp>
              <p:nvSpPr>
                <p:cNvPr id="125808" name="Freeform 2928"/>
                <p:cNvSpPr>
                  <a:spLocks/>
                </p:cNvSpPr>
                <p:nvPr/>
              </p:nvSpPr>
              <p:spPr bwMode="auto">
                <a:xfrm>
                  <a:off x="930"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09" name="Freeform 2929"/>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10" name="Oval 2930"/>
                <p:cNvSpPr>
                  <a:spLocks noChangeArrowheads="1"/>
                </p:cNvSpPr>
                <p:nvPr/>
              </p:nvSpPr>
              <p:spPr bwMode="auto">
                <a:xfrm>
                  <a:off x="785"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55" name="Group 2931"/>
              <p:cNvGrpSpPr>
                <a:grpSpLocks/>
              </p:cNvGrpSpPr>
              <p:nvPr/>
            </p:nvGrpSpPr>
            <p:grpSpPr bwMode="auto">
              <a:xfrm rot="10800000">
                <a:off x="3416" y="2139"/>
                <a:ext cx="77" cy="181"/>
                <a:chOff x="781" y="1842"/>
                <a:chExt cx="499" cy="1165"/>
              </a:xfrm>
            </p:grpSpPr>
            <p:sp>
              <p:nvSpPr>
                <p:cNvPr id="125812" name="Freeform 2932"/>
                <p:cNvSpPr>
                  <a:spLocks/>
                </p:cNvSpPr>
                <p:nvPr/>
              </p:nvSpPr>
              <p:spPr bwMode="auto">
                <a:xfrm>
                  <a:off x="929"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13" name="Freeform 2933"/>
                <p:cNvSpPr>
                  <a:spLocks/>
                </p:cNvSpPr>
                <p:nvPr/>
              </p:nvSpPr>
              <p:spPr bwMode="auto">
                <a:xfrm>
                  <a:off x="106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14" name="Oval 2934"/>
                <p:cNvSpPr>
                  <a:spLocks noChangeArrowheads="1"/>
                </p:cNvSpPr>
                <p:nvPr/>
              </p:nvSpPr>
              <p:spPr bwMode="auto">
                <a:xfrm>
                  <a:off x="784"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756" name="Group 2935"/>
              <p:cNvGrpSpPr>
                <a:grpSpLocks/>
              </p:cNvGrpSpPr>
              <p:nvPr/>
            </p:nvGrpSpPr>
            <p:grpSpPr bwMode="auto">
              <a:xfrm rot="10800000">
                <a:off x="3334" y="2160"/>
                <a:ext cx="77" cy="181"/>
                <a:chOff x="781" y="1842"/>
                <a:chExt cx="499" cy="1165"/>
              </a:xfrm>
            </p:grpSpPr>
            <p:sp>
              <p:nvSpPr>
                <p:cNvPr id="125816" name="Freeform 2936"/>
                <p:cNvSpPr>
                  <a:spLocks/>
                </p:cNvSpPr>
                <p:nvPr/>
              </p:nvSpPr>
              <p:spPr bwMode="auto">
                <a:xfrm>
                  <a:off x="92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17" name="Freeform 2937"/>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18" name="Oval 2938"/>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100" name="Group 2941"/>
            <p:cNvGrpSpPr>
              <a:grpSpLocks/>
            </p:cNvGrpSpPr>
            <p:nvPr/>
          </p:nvGrpSpPr>
          <p:grpSpPr bwMode="auto">
            <a:xfrm>
              <a:off x="3476" y="2199"/>
              <a:ext cx="1908" cy="654"/>
              <a:chOff x="3334" y="1860"/>
              <a:chExt cx="1908" cy="654"/>
            </a:xfrm>
          </p:grpSpPr>
          <p:grpSp>
            <p:nvGrpSpPr>
              <p:cNvPr id="3530" name="Group 2942"/>
              <p:cNvGrpSpPr>
                <a:grpSpLocks/>
              </p:cNvGrpSpPr>
              <p:nvPr/>
            </p:nvGrpSpPr>
            <p:grpSpPr bwMode="auto">
              <a:xfrm>
                <a:off x="3334" y="1860"/>
                <a:ext cx="1908" cy="371"/>
                <a:chOff x="3334" y="1860"/>
                <a:chExt cx="1908" cy="371"/>
              </a:xfrm>
            </p:grpSpPr>
            <p:grpSp>
              <p:nvGrpSpPr>
                <p:cNvPr id="3631" name="Group 2943"/>
                <p:cNvGrpSpPr>
                  <a:grpSpLocks/>
                </p:cNvGrpSpPr>
                <p:nvPr/>
              </p:nvGrpSpPr>
              <p:grpSpPr bwMode="auto">
                <a:xfrm>
                  <a:off x="3334" y="1888"/>
                  <a:ext cx="77" cy="181"/>
                  <a:chOff x="781" y="1842"/>
                  <a:chExt cx="499" cy="1165"/>
                </a:xfrm>
              </p:grpSpPr>
              <p:sp>
                <p:nvSpPr>
                  <p:cNvPr id="125824" name="Freeform 2944"/>
                  <p:cNvSpPr>
                    <a:spLocks/>
                  </p:cNvSpPr>
                  <p:nvPr/>
                </p:nvSpPr>
                <p:spPr bwMode="auto">
                  <a:xfrm>
                    <a:off x="931"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25" name="Freeform 2945"/>
                  <p:cNvSpPr>
                    <a:spLocks/>
                  </p:cNvSpPr>
                  <p:nvPr/>
                </p:nvSpPr>
                <p:spPr bwMode="auto">
                  <a:xfrm>
                    <a:off x="1069"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26" name="Oval 2946"/>
                  <p:cNvSpPr>
                    <a:spLocks noChangeArrowheads="1"/>
                  </p:cNvSpPr>
                  <p:nvPr/>
                </p:nvSpPr>
                <p:spPr bwMode="auto">
                  <a:xfrm>
                    <a:off x="782"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32" name="Group 2947"/>
                <p:cNvGrpSpPr>
                  <a:grpSpLocks/>
                </p:cNvGrpSpPr>
                <p:nvPr/>
              </p:nvGrpSpPr>
              <p:grpSpPr bwMode="auto">
                <a:xfrm>
                  <a:off x="3412" y="1866"/>
                  <a:ext cx="77" cy="181"/>
                  <a:chOff x="781" y="1842"/>
                  <a:chExt cx="499" cy="1165"/>
                </a:xfrm>
              </p:grpSpPr>
              <p:sp>
                <p:nvSpPr>
                  <p:cNvPr id="125828" name="Freeform 2948"/>
                  <p:cNvSpPr>
                    <a:spLocks/>
                  </p:cNvSpPr>
                  <p:nvPr/>
                </p:nvSpPr>
                <p:spPr bwMode="auto">
                  <a:xfrm>
                    <a:off x="930"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29" name="Freeform 2949"/>
                  <p:cNvSpPr>
                    <a:spLocks/>
                  </p:cNvSpPr>
                  <p:nvPr/>
                </p:nvSpPr>
                <p:spPr bwMode="auto">
                  <a:xfrm>
                    <a:off x="106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30" name="Oval 2950"/>
                  <p:cNvSpPr>
                    <a:spLocks noChangeArrowheads="1"/>
                  </p:cNvSpPr>
                  <p:nvPr/>
                </p:nvSpPr>
                <p:spPr bwMode="auto">
                  <a:xfrm>
                    <a:off x="781"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33" name="Group 2951"/>
                <p:cNvGrpSpPr>
                  <a:grpSpLocks/>
                </p:cNvGrpSpPr>
                <p:nvPr/>
              </p:nvGrpSpPr>
              <p:grpSpPr bwMode="auto">
                <a:xfrm>
                  <a:off x="3491" y="1860"/>
                  <a:ext cx="77" cy="181"/>
                  <a:chOff x="781" y="1842"/>
                  <a:chExt cx="499" cy="1165"/>
                </a:xfrm>
              </p:grpSpPr>
              <p:sp>
                <p:nvSpPr>
                  <p:cNvPr id="125832" name="Freeform 2952"/>
                  <p:cNvSpPr>
                    <a:spLocks/>
                  </p:cNvSpPr>
                  <p:nvPr/>
                </p:nvSpPr>
                <p:spPr bwMode="auto">
                  <a:xfrm>
                    <a:off x="931"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33" name="Freeform 2953"/>
                  <p:cNvSpPr>
                    <a:spLocks/>
                  </p:cNvSpPr>
                  <p:nvPr/>
                </p:nvSpPr>
                <p:spPr bwMode="auto">
                  <a:xfrm>
                    <a:off x="106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34" name="Oval 2954"/>
                  <p:cNvSpPr>
                    <a:spLocks noChangeArrowheads="1"/>
                  </p:cNvSpPr>
                  <p:nvPr/>
                </p:nvSpPr>
                <p:spPr bwMode="auto">
                  <a:xfrm>
                    <a:off x="782"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34" name="Group 2955"/>
                <p:cNvGrpSpPr>
                  <a:grpSpLocks/>
                </p:cNvGrpSpPr>
                <p:nvPr/>
              </p:nvGrpSpPr>
              <p:grpSpPr bwMode="auto">
                <a:xfrm>
                  <a:off x="3566" y="1885"/>
                  <a:ext cx="77" cy="181"/>
                  <a:chOff x="781" y="1842"/>
                  <a:chExt cx="499" cy="1165"/>
                </a:xfrm>
              </p:grpSpPr>
              <p:sp>
                <p:nvSpPr>
                  <p:cNvPr id="125836" name="Freeform 2956"/>
                  <p:cNvSpPr>
                    <a:spLocks/>
                  </p:cNvSpPr>
                  <p:nvPr/>
                </p:nvSpPr>
                <p:spPr bwMode="auto">
                  <a:xfrm>
                    <a:off x="930"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37" name="Freeform 2957"/>
                  <p:cNvSpPr>
                    <a:spLocks/>
                  </p:cNvSpPr>
                  <p:nvPr/>
                </p:nvSpPr>
                <p:spPr bwMode="auto">
                  <a:xfrm>
                    <a:off x="1068"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38" name="Oval 2958"/>
                  <p:cNvSpPr>
                    <a:spLocks noChangeArrowheads="1"/>
                  </p:cNvSpPr>
                  <p:nvPr/>
                </p:nvSpPr>
                <p:spPr bwMode="auto">
                  <a:xfrm>
                    <a:off x="781"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35" name="Group 2959"/>
                <p:cNvGrpSpPr>
                  <a:grpSpLocks/>
                </p:cNvGrpSpPr>
                <p:nvPr/>
              </p:nvGrpSpPr>
              <p:grpSpPr bwMode="auto">
                <a:xfrm>
                  <a:off x="3641" y="1924"/>
                  <a:ext cx="77" cy="181"/>
                  <a:chOff x="781" y="1842"/>
                  <a:chExt cx="499" cy="1165"/>
                </a:xfrm>
              </p:grpSpPr>
              <p:sp>
                <p:nvSpPr>
                  <p:cNvPr id="125840" name="Freeform 2960"/>
                  <p:cNvSpPr>
                    <a:spLocks/>
                  </p:cNvSpPr>
                  <p:nvPr/>
                </p:nvSpPr>
                <p:spPr bwMode="auto">
                  <a:xfrm>
                    <a:off x="930"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41" name="Freeform 2961"/>
                  <p:cNvSpPr>
                    <a:spLocks/>
                  </p:cNvSpPr>
                  <p:nvPr/>
                </p:nvSpPr>
                <p:spPr bwMode="auto">
                  <a:xfrm>
                    <a:off x="1067"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42" name="Oval 2962"/>
                  <p:cNvSpPr>
                    <a:spLocks noChangeArrowheads="1"/>
                  </p:cNvSpPr>
                  <p:nvPr/>
                </p:nvSpPr>
                <p:spPr bwMode="auto">
                  <a:xfrm>
                    <a:off x="781"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36" name="Group 2963"/>
                <p:cNvGrpSpPr>
                  <a:grpSpLocks/>
                </p:cNvGrpSpPr>
                <p:nvPr/>
              </p:nvGrpSpPr>
              <p:grpSpPr bwMode="auto">
                <a:xfrm>
                  <a:off x="3710" y="1972"/>
                  <a:ext cx="77" cy="181"/>
                  <a:chOff x="781" y="1842"/>
                  <a:chExt cx="499" cy="1165"/>
                </a:xfrm>
              </p:grpSpPr>
              <p:sp>
                <p:nvSpPr>
                  <p:cNvPr id="125844" name="Freeform 2964"/>
                  <p:cNvSpPr>
                    <a:spLocks/>
                  </p:cNvSpPr>
                  <p:nvPr/>
                </p:nvSpPr>
                <p:spPr bwMode="auto">
                  <a:xfrm>
                    <a:off x="930"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45" name="Freeform 2965"/>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46" name="Oval 2966"/>
                  <p:cNvSpPr>
                    <a:spLocks noChangeArrowheads="1"/>
                  </p:cNvSpPr>
                  <p:nvPr/>
                </p:nvSpPr>
                <p:spPr bwMode="auto">
                  <a:xfrm>
                    <a:off x="781"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37" name="Group 2967"/>
                <p:cNvGrpSpPr>
                  <a:grpSpLocks/>
                </p:cNvGrpSpPr>
                <p:nvPr/>
              </p:nvGrpSpPr>
              <p:grpSpPr bwMode="auto">
                <a:xfrm>
                  <a:off x="3786" y="2008"/>
                  <a:ext cx="77" cy="181"/>
                  <a:chOff x="781" y="1842"/>
                  <a:chExt cx="499" cy="1165"/>
                </a:xfrm>
              </p:grpSpPr>
              <p:sp>
                <p:nvSpPr>
                  <p:cNvPr id="125848" name="Freeform 2968"/>
                  <p:cNvSpPr>
                    <a:spLocks/>
                  </p:cNvSpPr>
                  <p:nvPr/>
                </p:nvSpPr>
                <p:spPr bwMode="auto">
                  <a:xfrm>
                    <a:off x="931"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49" name="Freeform 2969"/>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50" name="Oval 2970"/>
                  <p:cNvSpPr>
                    <a:spLocks noChangeArrowheads="1"/>
                  </p:cNvSpPr>
                  <p:nvPr/>
                </p:nvSpPr>
                <p:spPr bwMode="auto">
                  <a:xfrm>
                    <a:off x="781"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38" name="Group 2971"/>
                <p:cNvGrpSpPr>
                  <a:grpSpLocks/>
                </p:cNvGrpSpPr>
                <p:nvPr/>
              </p:nvGrpSpPr>
              <p:grpSpPr bwMode="auto">
                <a:xfrm>
                  <a:off x="3867" y="2026"/>
                  <a:ext cx="77" cy="181"/>
                  <a:chOff x="781" y="1842"/>
                  <a:chExt cx="499" cy="1165"/>
                </a:xfrm>
              </p:grpSpPr>
              <p:sp>
                <p:nvSpPr>
                  <p:cNvPr id="125852" name="Freeform 2972"/>
                  <p:cNvSpPr>
                    <a:spLocks/>
                  </p:cNvSpPr>
                  <p:nvPr/>
                </p:nvSpPr>
                <p:spPr bwMode="auto">
                  <a:xfrm>
                    <a:off x="929"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53" name="Freeform 2973"/>
                  <p:cNvSpPr>
                    <a:spLocks/>
                  </p:cNvSpPr>
                  <p:nvPr/>
                </p:nvSpPr>
                <p:spPr bwMode="auto">
                  <a:xfrm>
                    <a:off x="1067"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54" name="Oval 2974"/>
                  <p:cNvSpPr>
                    <a:spLocks noChangeArrowheads="1"/>
                  </p:cNvSpPr>
                  <p:nvPr/>
                </p:nvSpPr>
                <p:spPr bwMode="auto">
                  <a:xfrm>
                    <a:off x="780" y="184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39" name="Group 2975"/>
                <p:cNvGrpSpPr>
                  <a:grpSpLocks/>
                </p:cNvGrpSpPr>
                <p:nvPr/>
              </p:nvGrpSpPr>
              <p:grpSpPr bwMode="auto">
                <a:xfrm>
                  <a:off x="3937" y="2002"/>
                  <a:ext cx="77" cy="181"/>
                  <a:chOff x="781" y="1842"/>
                  <a:chExt cx="499" cy="1165"/>
                </a:xfrm>
              </p:grpSpPr>
              <p:sp>
                <p:nvSpPr>
                  <p:cNvPr id="125856" name="Freeform 2976"/>
                  <p:cNvSpPr>
                    <a:spLocks/>
                  </p:cNvSpPr>
                  <p:nvPr/>
                </p:nvSpPr>
                <p:spPr bwMode="auto">
                  <a:xfrm>
                    <a:off x="931"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57" name="Freeform 2977"/>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58" name="Oval 2978"/>
                  <p:cNvSpPr>
                    <a:spLocks noChangeArrowheads="1"/>
                  </p:cNvSpPr>
                  <p:nvPr/>
                </p:nvSpPr>
                <p:spPr bwMode="auto">
                  <a:xfrm>
                    <a:off x="782"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0" name="Group 2979"/>
                <p:cNvGrpSpPr>
                  <a:grpSpLocks/>
                </p:cNvGrpSpPr>
                <p:nvPr/>
              </p:nvGrpSpPr>
              <p:grpSpPr bwMode="auto">
                <a:xfrm>
                  <a:off x="4010" y="1984"/>
                  <a:ext cx="77" cy="181"/>
                  <a:chOff x="781" y="1842"/>
                  <a:chExt cx="499" cy="1165"/>
                </a:xfrm>
              </p:grpSpPr>
              <p:sp>
                <p:nvSpPr>
                  <p:cNvPr id="125860" name="Freeform 2980"/>
                  <p:cNvSpPr>
                    <a:spLocks/>
                  </p:cNvSpPr>
                  <p:nvPr/>
                </p:nvSpPr>
                <p:spPr bwMode="auto">
                  <a:xfrm>
                    <a:off x="932" y="2115"/>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61" name="Freeform 2981"/>
                  <p:cNvSpPr>
                    <a:spLocks/>
                  </p:cNvSpPr>
                  <p:nvPr/>
                </p:nvSpPr>
                <p:spPr bwMode="auto">
                  <a:xfrm>
                    <a:off x="1066"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62" name="Oval 2982"/>
                  <p:cNvSpPr>
                    <a:spLocks noChangeArrowheads="1"/>
                  </p:cNvSpPr>
                  <p:nvPr/>
                </p:nvSpPr>
                <p:spPr bwMode="auto">
                  <a:xfrm>
                    <a:off x="783" y="184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1" name="Group 2983"/>
                <p:cNvGrpSpPr>
                  <a:grpSpLocks/>
                </p:cNvGrpSpPr>
                <p:nvPr/>
              </p:nvGrpSpPr>
              <p:grpSpPr bwMode="auto">
                <a:xfrm>
                  <a:off x="4079" y="1945"/>
                  <a:ext cx="77" cy="181"/>
                  <a:chOff x="781" y="1842"/>
                  <a:chExt cx="499" cy="1165"/>
                </a:xfrm>
              </p:grpSpPr>
              <p:sp>
                <p:nvSpPr>
                  <p:cNvPr id="125864" name="Freeform 2984"/>
                  <p:cNvSpPr>
                    <a:spLocks/>
                  </p:cNvSpPr>
                  <p:nvPr/>
                </p:nvSpPr>
                <p:spPr bwMode="auto">
                  <a:xfrm>
                    <a:off x="932" y="2115"/>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65" name="Freeform 2985"/>
                  <p:cNvSpPr>
                    <a:spLocks/>
                  </p:cNvSpPr>
                  <p:nvPr/>
                </p:nvSpPr>
                <p:spPr bwMode="auto">
                  <a:xfrm>
                    <a:off x="1066"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66" name="Oval 2986"/>
                  <p:cNvSpPr>
                    <a:spLocks noChangeArrowheads="1"/>
                  </p:cNvSpPr>
                  <p:nvPr/>
                </p:nvSpPr>
                <p:spPr bwMode="auto">
                  <a:xfrm>
                    <a:off x="783"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2" name="Group 2987"/>
                <p:cNvGrpSpPr>
                  <a:grpSpLocks/>
                </p:cNvGrpSpPr>
                <p:nvPr/>
              </p:nvGrpSpPr>
              <p:grpSpPr bwMode="auto">
                <a:xfrm>
                  <a:off x="4157" y="1930"/>
                  <a:ext cx="77" cy="181"/>
                  <a:chOff x="781" y="1842"/>
                  <a:chExt cx="499" cy="1165"/>
                </a:xfrm>
              </p:grpSpPr>
              <p:sp>
                <p:nvSpPr>
                  <p:cNvPr id="125868" name="Freeform 2988"/>
                  <p:cNvSpPr>
                    <a:spLocks/>
                  </p:cNvSpPr>
                  <p:nvPr/>
                </p:nvSpPr>
                <p:spPr bwMode="auto">
                  <a:xfrm>
                    <a:off x="931"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69" name="Freeform 2989"/>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70" name="Oval 2990"/>
                  <p:cNvSpPr>
                    <a:spLocks noChangeArrowheads="1"/>
                  </p:cNvSpPr>
                  <p:nvPr/>
                </p:nvSpPr>
                <p:spPr bwMode="auto">
                  <a:xfrm>
                    <a:off x="782"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3" name="Group 2991"/>
                <p:cNvGrpSpPr>
                  <a:grpSpLocks/>
                </p:cNvGrpSpPr>
                <p:nvPr/>
              </p:nvGrpSpPr>
              <p:grpSpPr bwMode="auto">
                <a:xfrm>
                  <a:off x="4231" y="1966"/>
                  <a:ext cx="77" cy="181"/>
                  <a:chOff x="781" y="1842"/>
                  <a:chExt cx="499" cy="1165"/>
                </a:xfrm>
              </p:grpSpPr>
              <p:sp>
                <p:nvSpPr>
                  <p:cNvPr id="125872" name="Freeform 2992"/>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73" name="Freeform 2993"/>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74" name="Oval 2994"/>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4" name="Group 2995"/>
                <p:cNvGrpSpPr>
                  <a:grpSpLocks/>
                </p:cNvGrpSpPr>
                <p:nvPr/>
              </p:nvGrpSpPr>
              <p:grpSpPr bwMode="auto">
                <a:xfrm>
                  <a:off x="4308" y="2002"/>
                  <a:ext cx="77" cy="181"/>
                  <a:chOff x="781" y="1842"/>
                  <a:chExt cx="499" cy="1165"/>
                </a:xfrm>
              </p:grpSpPr>
              <p:sp>
                <p:nvSpPr>
                  <p:cNvPr id="125876" name="Freeform 2996"/>
                  <p:cNvSpPr>
                    <a:spLocks/>
                  </p:cNvSpPr>
                  <p:nvPr/>
                </p:nvSpPr>
                <p:spPr bwMode="auto">
                  <a:xfrm>
                    <a:off x="931"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77" name="Freeform 2997"/>
                  <p:cNvSpPr>
                    <a:spLocks/>
                  </p:cNvSpPr>
                  <p:nvPr/>
                </p:nvSpPr>
                <p:spPr bwMode="auto">
                  <a:xfrm>
                    <a:off x="1065"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78" name="Oval 2998"/>
                  <p:cNvSpPr>
                    <a:spLocks noChangeArrowheads="1"/>
                  </p:cNvSpPr>
                  <p:nvPr/>
                </p:nvSpPr>
                <p:spPr bwMode="auto">
                  <a:xfrm>
                    <a:off x="782"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5" name="Group 2999"/>
                <p:cNvGrpSpPr>
                  <a:grpSpLocks/>
                </p:cNvGrpSpPr>
                <p:nvPr/>
              </p:nvGrpSpPr>
              <p:grpSpPr bwMode="auto">
                <a:xfrm>
                  <a:off x="4391" y="2032"/>
                  <a:ext cx="77" cy="181"/>
                  <a:chOff x="781" y="1842"/>
                  <a:chExt cx="499" cy="1165"/>
                </a:xfrm>
              </p:grpSpPr>
              <p:sp>
                <p:nvSpPr>
                  <p:cNvPr id="125880" name="Freeform 3000"/>
                  <p:cNvSpPr>
                    <a:spLocks/>
                  </p:cNvSpPr>
                  <p:nvPr/>
                </p:nvSpPr>
                <p:spPr bwMode="auto">
                  <a:xfrm>
                    <a:off x="932" y="2117"/>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81" name="Freeform 3001"/>
                  <p:cNvSpPr>
                    <a:spLocks/>
                  </p:cNvSpPr>
                  <p:nvPr/>
                </p:nvSpPr>
                <p:spPr bwMode="auto">
                  <a:xfrm>
                    <a:off x="1066"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82" name="Oval 3002"/>
                  <p:cNvSpPr>
                    <a:spLocks noChangeArrowheads="1"/>
                  </p:cNvSpPr>
                  <p:nvPr/>
                </p:nvSpPr>
                <p:spPr bwMode="auto">
                  <a:xfrm>
                    <a:off x="783"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6" name="Group 3003"/>
                <p:cNvGrpSpPr>
                  <a:grpSpLocks/>
                </p:cNvGrpSpPr>
                <p:nvPr/>
              </p:nvGrpSpPr>
              <p:grpSpPr bwMode="auto">
                <a:xfrm>
                  <a:off x="4469" y="2050"/>
                  <a:ext cx="77" cy="181"/>
                  <a:chOff x="781" y="1842"/>
                  <a:chExt cx="499" cy="1165"/>
                </a:xfrm>
              </p:grpSpPr>
              <p:sp>
                <p:nvSpPr>
                  <p:cNvPr id="125884" name="Freeform 3004"/>
                  <p:cNvSpPr>
                    <a:spLocks/>
                  </p:cNvSpPr>
                  <p:nvPr/>
                </p:nvSpPr>
                <p:spPr bwMode="auto">
                  <a:xfrm>
                    <a:off x="932" y="2115"/>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85" name="Freeform 3005"/>
                  <p:cNvSpPr>
                    <a:spLocks/>
                  </p:cNvSpPr>
                  <p:nvPr/>
                </p:nvSpPr>
                <p:spPr bwMode="auto">
                  <a:xfrm>
                    <a:off x="1065"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86" name="Oval 3006"/>
                  <p:cNvSpPr>
                    <a:spLocks noChangeArrowheads="1"/>
                  </p:cNvSpPr>
                  <p:nvPr/>
                </p:nvSpPr>
                <p:spPr bwMode="auto">
                  <a:xfrm>
                    <a:off x="783"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7" name="Group 3007"/>
                <p:cNvGrpSpPr>
                  <a:grpSpLocks/>
                </p:cNvGrpSpPr>
                <p:nvPr/>
              </p:nvGrpSpPr>
              <p:grpSpPr bwMode="auto">
                <a:xfrm>
                  <a:off x="4548" y="2024"/>
                  <a:ext cx="77" cy="181"/>
                  <a:chOff x="781" y="1842"/>
                  <a:chExt cx="499" cy="1165"/>
                </a:xfrm>
              </p:grpSpPr>
              <p:sp>
                <p:nvSpPr>
                  <p:cNvPr id="125888" name="Freeform 3008"/>
                  <p:cNvSpPr>
                    <a:spLocks/>
                  </p:cNvSpPr>
                  <p:nvPr/>
                </p:nvSpPr>
                <p:spPr bwMode="auto">
                  <a:xfrm>
                    <a:off x="932" y="2115"/>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89" name="Freeform 3009"/>
                  <p:cNvSpPr>
                    <a:spLocks/>
                  </p:cNvSpPr>
                  <p:nvPr/>
                </p:nvSpPr>
                <p:spPr bwMode="auto">
                  <a:xfrm>
                    <a:off x="1066"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90" name="Oval 3010"/>
                  <p:cNvSpPr>
                    <a:spLocks noChangeArrowheads="1"/>
                  </p:cNvSpPr>
                  <p:nvPr/>
                </p:nvSpPr>
                <p:spPr bwMode="auto">
                  <a:xfrm>
                    <a:off x="783"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8" name="Group 3011"/>
                <p:cNvGrpSpPr>
                  <a:grpSpLocks/>
                </p:cNvGrpSpPr>
                <p:nvPr/>
              </p:nvGrpSpPr>
              <p:grpSpPr bwMode="auto">
                <a:xfrm>
                  <a:off x="4621" y="1990"/>
                  <a:ext cx="77" cy="181"/>
                  <a:chOff x="781" y="1842"/>
                  <a:chExt cx="499" cy="1165"/>
                </a:xfrm>
              </p:grpSpPr>
              <p:sp>
                <p:nvSpPr>
                  <p:cNvPr id="125892" name="Freeform 3012"/>
                  <p:cNvSpPr>
                    <a:spLocks/>
                  </p:cNvSpPr>
                  <p:nvPr/>
                </p:nvSpPr>
                <p:spPr bwMode="auto">
                  <a:xfrm>
                    <a:off x="929"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93" name="Freeform 3013"/>
                  <p:cNvSpPr>
                    <a:spLocks/>
                  </p:cNvSpPr>
                  <p:nvPr/>
                </p:nvSpPr>
                <p:spPr bwMode="auto">
                  <a:xfrm>
                    <a:off x="1067"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94" name="Oval 3014"/>
                  <p:cNvSpPr>
                    <a:spLocks noChangeArrowheads="1"/>
                  </p:cNvSpPr>
                  <p:nvPr/>
                </p:nvSpPr>
                <p:spPr bwMode="auto">
                  <a:xfrm>
                    <a:off x="780"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49" name="Group 3015"/>
                <p:cNvGrpSpPr>
                  <a:grpSpLocks/>
                </p:cNvGrpSpPr>
                <p:nvPr/>
              </p:nvGrpSpPr>
              <p:grpSpPr bwMode="auto">
                <a:xfrm>
                  <a:off x="4693" y="1966"/>
                  <a:ext cx="77" cy="181"/>
                  <a:chOff x="781" y="1842"/>
                  <a:chExt cx="499" cy="1165"/>
                </a:xfrm>
              </p:grpSpPr>
              <p:sp>
                <p:nvSpPr>
                  <p:cNvPr id="125896" name="Freeform 3016"/>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97" name="Freeform 3017"/>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898" name="Oval 3018"/>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50" name="Group 3019"/>
                <p:cNvGrpSpPr>
                  <a:grpSpLocks/>
                </p:cNvGrpSpPr>
                <p:nvPr/>
              </p:nvGrpSpPr>
              <p:grpSpPr bwMode="auto">
                <a:xfrm>
                  <a:off x="4769" y="1954"/>
                  <a:ext cx="77" cy="181"/>
                  <a:chOff x="781" y="1842"/>
                  <a:chExt cx="499" cy="1165"/>
                </a:xfrm>
              </p:grpSpPr>
              <p:sp>
                <p:nvSpPr>
                  <p:cNvPr id="125900" name="Freeform 3020"/>
                  <p:cNvSpPr>
                    <a:spLocks/>
                  </p:cNvSpPr>
                  <p:nvPr/>
                </p:nvSpPr>
                <p:spPr bwMode="auto">
                  <a:xfrm>
                    <a:off x="930"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01" name="Freeform 3021"/>
                  <p:cNvSpPr>
                    <a:spLocks/>
                  </p:cNvSpPr>
                  <p:nvPr/>
                </p:nvSpPr>
                <p:spPr bwMode="auto">
                  <a:xfrm>
                    <a:off x="1067"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02" name="Oval 3022"/>
                  <p:cNvSpPr>
                    <a:spLocks noChangeArrowheads="1"/>
                  </p:cNvSpPr>
                  <p:nvPr/>
                </p:nvSpPr>
                <p:spPr bwMode="auto">
                  <a:xfrm>
                    <a:off x="781"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51" name="Group 3023"/>
                <p:cNvGrpSpPr>
                  <a:grpSpLocks/>
                </p:cNvGrpSpPr>
                <p:nvPr/>
              </p:nvGrpSpPr>
              <p:grpSpPr bwMode="auto">
                <a:xfrm>
                  <a:off x="4847" y="1960"/>
                  <a:ext cx="77" cy="181"/>
                  <a:chOff x="781" y="1842"/>
                  <a:chExt cx="499" cy="1165"/>
                </a:xfrm>
              </p:grpSpPr>
              <p:sp>
                <p:nvSpPr>
                  <p:cNvPr id="125904" name="Freeform 3024"/>
                  <p:cNvSpPr>
                    <a:spLocks/>
                  </p:cNvSpPr>
                  <p:nvPr/>
                </p:nvSpPr>
                <p:spPr bwMode="auto">
                  <a:xfrm>
                    <a:off x="929"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05" name="Freeform 3025"/>
                  <p:cNvSpPr>
                    <a:spLocks/>
                  </p:cNvSpPr>
                  <p:nvPr/>
                </p:nvSpPr>
                <p:spPr bwMode="auto">
                  <a:xfrm>
                    <a:off x="1066" y="2117"/>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06" name="Oval 3026"/>
                  <p:cNvSpPr>
                    <a:spLocks noChangeArrowheads="1"/>
                  </p:cNvSpPr>
                  <p:nvPr/>
                </p:nvSpPr>
                <p:spPr bwMode="auto">
                  <a:xfrm>
                    <a:off x="780"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52" name="Group 3027"/>
                <p:cNvGrpSpPr>
                  <a:grpSpLocks/>
                </p:cNvGrpSpPr>
                <p:nvPr/>
              </p:nvGrpSpPr>
              <p:grpSpPr bwMode="auto">
                <a:xfrm>
                  <a:off x="4923" y="1966"/>
                  <a:ext cx="77" cy="181"/>
                  <a:chOff x="781" y="1842"/>
                  <a:chExt cx="499" cy="1165"/>
                </a:xfrm>
              </p:grpSpPr>
              <p:sp>
                <p:nvSpPr>
                  <p:cNvPr id="125908" name="Freeform 3028"/>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09" name="Freeform 3029"/>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10" name="Oval 3030"/>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53" name="Group 3031"/>
                <p:cNvGrpSpPr>
                  <a:grpSpLocks/>
                </p:cNvGrpSpPr>
                <p:nvPr/>
              </p:nvGrpSpPr>
              <p:grpSpPr bwMode="auto">
                <a:xfrm>
                  <a:off x="5002" y="1978"/>
                  <a:ext cx="77" cy="181"/>
                  <a:chOff x="781" y="1842"/>
                  <a:chExt cx="499" cy="1165"/>
                </a:xfrm>
              </p:grpSpPr>
              <p:sp>
                <p:nvSpPr>
                  <p:cNvPr id="125912" name="Freeform 3032"/>
                  <p:cNvSpPr>
                    <a:spLocks/>
                  </p:cNvSpPr>
                  <p:nvPr/>
                </p:nvSpPr>
                <p:spPr bwMode="auto">
                  <a:xfrm>
                    <a:off x="930"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13" name="Freeform 3033"/>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14" name="Oval 3034"/>
                  <p:cNvSpPr>
                    <a:spLocks noChangeArrowheads="1"/>
                  </p:cNvSpPr>
                  <p:nvPr/>
                </p:nvSpPr>
                <p:spPr bwMode="auto">
                  <a:xfrm>
                    <a:off x="781"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54" name="Group 3035"/>
                <p:cNvGrpSpPr>
                  <a:grpSpLocks/>
                </p:cNvGrpSpPr>
                <p:nvPr/>
              </p:nvGrpSpPr>
              <p:grpSpPr bwMode="auto">
                <a:xfrm>
                  <a:off x="5083" y="1990"/>
                  <a:ext cx="77" cy="181"/>
                  <a:chOff x="781" y="1842"/>
                  <a:chExt cx="499" cy="1165"/>
                </a:xfrm>
              </p:grpSpPr>
              <p:sp>
                <p:nvSpPr>
                  <p:cNvPr id="125916" name="Freeform 3036"/>
                  <p:cNvSpPr>
                    <a:spLocks/>
                  </p:cNvSpPr>
                  <p:nvPr/>
                </p:nvSpPr>
                <p:spPr bwMode="auto">
                  <a:xfrm>
                    <a:off x="932" y="2114"/>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17" name="Freeform 3037"/>
                  <p:cNvSpPr>
                    <a:spLocks/>
                  </p:cNvSpPr>
                  <p:nvPr/>
                </p:nvSpPr>
                <p:spPr bwMode="auto">
                  <a:xfrm>
                    <a:off x="1066"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18" name="Oval 3038"/>
                  <p:cNvSpPr>
                    <a:spLocks noChangeArrowheads="1"/>
                  </p:cNvSpPr>
                  <p:nvPr/>
                </p:nvSpPr>
                <p:spPr bwMode="auto">
                  <a:xfrm>
                    <a:off x="783" y="184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655" name="Group 3039"/>
                <p:cNvGrpSpPr>
                  <a:grpSpLocks/>
                </p:cNvGrpSpPr>
                <p:nvPr/>
              </p:nvGrpSpPr>
              <p:grpSpPr bwMode="auto">
                <a:xfrm>
                  <a:off x="5165" y="2002"/>
                  <a:ext cx="77" cy="181"/>
                  <a:chOff x="781" y="1842"/>
                  <a:chExt cx="499" cy="1165"/>
                </a:xfrm>
              </p:grpSpPr>
              <p:sp>
                <p:nvSpPr>
                  <p:cNvPr id="125920" name="Freeform 3040"/>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21" name="Freeform 3041"/>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22" name="Oval 3042"/>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531" name="Group 3043"/>
              <p:cNvGrpSpPr>
                <a:grpSpLocks/>
              </p:cNvGrpSpPr>
              <p:nvPr/>
            </p:nvGrpSpPr>
            <p:grpSpPr bwMode="auto">
              <a:xfrm rot="10800000">
                <a:off x="5154" y="2278"/>
                <a:ext cx="77" cy="181"/>
                <a:chOff x="781" y="1842"/>
                <a:chExt cx="499" cy="1165"/>
              </a:xfrm>
            </p:grpSpPr>
            <p:sp>
              <p:nvSpPr>
                <p:cNvPr id="125924" name="Freeform 3044"/>
                <p:cNvSpPr>
                  <a:spLocks/>
                </p:cNvSpPr>
                <p:nvPr/>
              </p:nvSpPr>
              <p:spPr bwMode="auto">
                <a:xfrm>
                  <a:off x="939"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25" name="Freeform 3045"/>
                <p:cNvSpPr>
                  <a:spLocks/>
                </p:cNvSpPr>
                <p:nvPr/>
              </p:nvSpPr>
              <p:spPr bwMode="auto">
                <a:xfrm>
                  <a:off x="106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26" name="Oval 3046"/>
                <p:cNvSpPr>
                  <a:spLocks noChangeArrowheads="1"/>
                </p:cNvSpPr>
                <p:nvPr/>
              </p:nvSpPr>
              <p:spPr bwMode="auto">
                <a:xfrm>
                  <a:off x="786"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32" name="Group 3047"/>
              <p:cNvGrpSpPr>
                <a:grpSpLocks/>
              </p:cNvGrpSpPr>
              <p:nvPr/>
            </p:nvGrpSpPr>
            <p:grpSpPr bwMode="auto">
              <a:xfrm rot="10800000">
                <a:off x="5082" y="2260"/>
                <a:ext cx="77" cy="181"/>
                <a:chOff x="781" y="1842"/>
                <a:chExt cx="499" cy="1165"/>
              </a:xfrm>
            </p:grpSpPr>
            <p:sp>
              <p:nvSpPr>
                <p:cNvPr id="125928" name="Freeform 3048"/>
                <p:cNvSpPr>
                  <a:spLocks/>
                </p:cNvSpPr>
                <p:nvPr/>
              </p:nvSpPr>
              <p:spPr bwMode="auto">
                <a:xfrm>
                  <a:off x="939"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29" name="Freeform 3049"/>
                <p:cNvSpPr>
                  <a:spLocks/>
                </p:cNvSpPr>
                <p:nvPr/>
              </p:nvSpPr>
              <p:spPr bwMode="auto">
                <a:xfrm>
                  <a:off x="106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30" name="Oval 3050"/>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33" name="Group 3051"/>
              <p:cNvGrpSpPr>
                <a:grpSpLocks/>
              </p:cNvGrpSpPr>
              <p:nvPr/>
            </p:nvGrpSpPr>
            <p:grpSpPr bwMode="auto">
              <a:xfrm rot="10800000">
                <a:off x="5009" y="2251"/>
                <a:ext cx="77" cy="181"/>
                <a:chOff x="781" y="1842"/>
                <a:chExt cx="499" cy="1165"/>
              </a:xfrm>
            </p:grpSpPr>
            <p:sp>
              <p:nvSpPr>
                <p:cNvPr id="125932" name="Freeform 3052"/>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33" name="Freeform 3053"/>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34" name="Oval 3054"/>
                <p:cNvSpPr>
                  <a:spLocks noChangeArrowheads="1"/>
                </p:cNvSpPr>
                <p:nvPr/>
              </p:nvSpPr>
              <p:spPr bwMode="auto">
                <a:xfrm>
                  <a:off x="783"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34" name="Group 3055"/>
              <p:cNvGrpSpPr>
                <a:grpSpLocks/>
              </p:cNvGrpSpPr>
              <p:nvPr/>
            </p:nvGrpSpPr>
            <p:grpSpPr bwMode="auto">
              <a:xfrm rot="10800000">
                <a:off x="4934" y="2227"/>
                <a:ext cx="77" cy="181"/>
                <a:chOff x="781" y="1842"/>
                <a:chExt cx="499" cy="1165"/>
              </a:xfrm>
            </p:grpSpPr>
            <p:sp>
              <p:nvSpPr>
                <p:cNvPr id="125936" name="Freeform 3056"/>
                <p:cNvSpPr>
                  <a:spLocks/>
                </p:cNvSpPr>
                <p:nvPr/>
              </p:nvSpPr>
              <p:spPr bwMode="auto">
                <a:xfrm>
                  <a:off x="939"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37" name="Freeform 3057"/>
                <p:cNvSpPr>
                  <a:spLocks/>
                </p:cNvSpPr>
                <p:nvPr/>
              </p:nvSpPr>
              <p:spPr bwMode="auto">
                <a:xfrm>
                  <a:off x="106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38" name="Oval 3058"/>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35" name="Group 3059"/>
              <p:cNvGrpSpPr>
                <a:grpSpLocks/>
              </p:cNvGrpSpPr>
              <p:nvPr/>
            </p:nvGrpSpPr>
            <p:grpSpPr bwMode="auto">
              <a:xfrm rot="10800000">
                <a:off x="4859" y="2212"/>
                <a:ext cx="77" cy="181"/>
                <a:chOff x="781" y="1842"/>
                <a:chExt cx="499" cy="1165"/>
              </a:xfrm>
            </p:grpSpPr>
            <p:sp>
              <p:nvSpPr>
                <p:cNvPr id="125940" name="Freeform 3060"/>
                <p:cNvSpPr>
                  <a:spLocks/>
                </p:cNvSpPr>
                <p:nvPr/>
              </p:nvSpPr>
              <p:spPr bwMode="auto">
                <a:xfrm>
                  <a:off x="939"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41" name="Freeform 3061"/>
                <p:cNvSpPr>
                  <a:spLocks/>
                </p:cNvSpPr>
                <p:nvPr/>
              </p:nvSpPr>
              <p:spPr bwMode="auto">
                <a:xfrm>
                  <a:off x="106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42" name="Oval 3062"/>
                <p:cNvSpPr>
                  <a:spLocks noChangeArrowheads="1"/>
                </p:cNvSpPr>
                <p:nvPr/>
              </p:nvSpPr>
              <p:spPr bwMode="auto">
                <a:xfrm>
                  <a:off x="786"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36" name="Group 3063"/>
              <p:cNvGrpSpPr>
                <a:grpSpLocks/>
              </p:cNvGrpSpPr>
              <p:nvPr/>
            </p:nvGrpSpPr>
            <p:grpSpPr bwMode="auto">
              <a:xfrm rot="10800000">
                <a:off x="4778" y="2213"/>
                <a:ext cx="77" cy="181"/>
                <a:chOff x="781" y="1842"/>
                <a:chExt cx="499" cy="1165"/>
              </a:xfrm>
            </p:grpSpPr>
            <p:sp>
              <p:nvSpPr>
                <p:cNvPr id="125944" name="Freeform 3064"/>
                <p:cNvSpPr>
                  <a:spLocks/>
                </p:cNvSpPr>
                <p:nvPr/>
              </p:nvSpPr>
              <p:spPr bwMode="auto">
                <a:xfrm>
                  <a:off x="937"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45" name="Freeform 3065"/>
                <p:cNvSpPr>
                  <a:spLocks/>
                </p:cNvSpPr>
                <p:nvPr/>
              </p:nvSpPr>
              <p:spPr bwMode="auto">
                <a:xfrm>
                  <a:off x="106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46" name="Oval 3066"/>
                <p:cNvSpPr>
                  <a:spLocks noChangeArrowheads="1"/>
                </p:cNvSpPr>
                <p:nvPr/>
              </p:nvSpPr>
              <p:spPr bwMode="auto">
                <a:xfrm>
                  <a:off x="784"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37" name="Group 3067"/>
              <p:cNvGrpSpPr>
                <a:grpSpLocks/>
              </p:cNvGrpSpPr>
              <p:nvPr/>
            </p:nvGrpSpPr>
            <p:grpSpPr bwMode="auto">
              <a:xfrm rot="10800000">
                <a:off x="4702" y="2249"/>
                <a:ext cx="77" cy="181"/>
                <a:chOff x="781" y="1842"/>
                <a:chExt cx="499" cy="1165"/>
              </a:xfrm>
            </p:grpSpPr>
            <p:sp>
              <p:nvSpPr>
                <p:cNvPr id="125948" name="Freeform 3068"/>
                <p:cNvSpPr>
                  <a:spLocks/>
                </p:cNvSpPr>
                <p:nvPr/>
              </p:nvSpPr>
              <p:spPr bwMode="auto">
                <a:xfrm>
                  <a:off x="938"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49" name="Freeform 3069"/>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50" name="Oval 3070"/>
                <p:cNvSpPr>
                  <a:spLocks noChangeArrowheads="1"/>
                </p:cNvSpPr>
                <p:nvPr/>
              </p:nvSpPr>
              <p:spPr bwMode="auto">
                <a:xfrm>
                  <a:off x="785"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38" name="Group 3071"/>
              <p:cNvGrpSpPr>
                <a:grpSpLocks/>
              </p:cNvGrpSpPr>
              <p:nvPr/>
            </p:nvGrpSpPr>
            <p:grpSpPr bwMode="auto">
              <a:xfrm rot="10800000">
                <a:off x="4621" y="2273"/>
                <a:ext cx="77" cy="181"/>
                <a:chOff x="781" y="1842"/>
                <a:chExt cx="499" cy="1165"/>
              </a:xfrm>
            </p:grpSpPr>
            <p:sp>
              <p:nvSpPr>
                <p:cNvPr id="125952" name="Freeform 3072"/>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53" name="Freeform 3073"/>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54" name="Oval 3074"/>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39" name="Group 3075"/>
              <p:cNvGrpSpPr>
                <a:grpSpLocks/>
              </p:cNvGrpSpPr>
              <p:nvPr/>
            </p:nvGrpSpPr>
            <p:grpSpPr bwMode="auto">
              <a:xfrm rot="10800000">
                <a:off x="4551" y="2315"/>
                <a:ext cx="77" cy="181"/>
                <a:chOff x="781" y="1842"/>
                <a:chExt cx="499" cy="1165"/>
              </a:xfrm>
            </p:grpSpPr>
            <p:sp>
              <p:nvSpPr>
                <p:cNvPr id="125956" name="Freeform 3076"/>
                <p:cNvSpPr>
                  <a:spLocks/>
                </p:cNvSpPr>
                <p:nvPr/>
              </p:nvSpPr>
              <p:spPr bwMode="auto">
                <a:xfrm>
                  <a:off x="938" y="2119"/>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57" name="Freeform 3077"/>
                <p:cNvSpPr>
                  <a:spLocks/>
                </p:cNvSpPr>
                <p:nvPr/>
              </p:nvSpPr>
              <p:spPr bwMode="auto">
                <a:xfrm>
                  <a:off x="1068"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58" name="Oval 3078"/>
                <p:cNvSpPr>
                  <a:spLocks noChangeArrowheads="1"/>
                </p:cNvSpPr>
                <p:nvPr/>
              </p:nvSpPr>
              <p:spPr bwMode="auto">
                <a:xfrm>
                  <a:off x="785" y="1850"/>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0" name="Group 3079"/>
              <p:cNvGrpSpPr>
                <a:grpSpLocks/>
              </p:cNvGrpSpPr>
              <p:nvPr/>
            </p:nvGrpSpPr>
            <p:grpSpPr bwMode="auto">
              <a:xfrm rot="10800000">
                <a:off x="4472" y="2333"/>
                <a:ext cx="77" cy="181"/>
                <a:chOff x="781" y="1842"/>
                <a:chExt cx="499" cy="1165"/>
              </a:xfrm>
            </p:grpSpPr>
            <p:sp>
              <p:nvSpPr>
                <p:cNvPr id="125960" name="Freeform 3080"/>
                <p:cNvSpPr>
                  <a:spLocks/>
                </p:cNvSpPr>
                <p:nvPr/>
              </p:nvSpPr>
              <p:spPr bwMode="auto">
                <a:xfrm>
                  <a:off x="939"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61" name="Freeform 3081"/>
                <p:cNvSpPr>
                  <a:spLocks/>
                </p:cNvSpPr>
                <p:nvPr/>
              </p:nvSpPr>
              <p:spPr bwMode="auto">
                <a:xfrm>
                  <a:off x="106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62" name="Oval 3082"/>
                <p:cNvSpPr>
                  <a:spLocks noChangeArrowheads="1"/>
                </p:cNvSpPr>
                <p:nvPr/>
              </p:nvSpPr>
              <p:spPr bwMode="auto">
                <a:xfrm>
                  <a:off x="786"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1" name="Group 3083"/>
              <p:cNvGrpSpPr>
                <a:grpSpLocks/>
              </p:cNvGrpSpPr>
              <p:nvPr/>
            </p:nvGrpSpPr>
            <p:grpSpPr bwMode="auto">
              <a:xfrm rot="10800000">
                <a:off x="4397" y="2306"/>
                <a:ext cx="77" cy="181"/>
                <a:chOff x="781" y="1842"/>
                <a:chExt cx="499" cy="1165"/>
              </a:xfrm>
            </p:grpSpPr>
            <p:sp>
              <p:nvSpPr>
                <p:cNvPr id="125964" name="Freeform 3084"/>
                <p:cNvSpPr>
                  <a:spLocks/>
                </p:cNvSpPr>
                <p:nvPr/>
              </p:nvSpPr>
              <p:spPr bwMode="auto">
                <a:xfrm>
                  <a:off x="938"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65" name="Freeform 3085"/>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66" name="Oval 3086"/>
                <p:cNvSpPr>
                  <a:spLocks noChangeArrowheads="1"/>
                </p:cNvSpPr>
                <p:nvPr/>
              </p:nvSpPr>
              <p:spPr bwMode="auto">
                <a:xfrm>
                  <a:off x="785"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2" name="Group 3087"/>
              <p:cNvGrpSpPr>
                <a:grpSpLocks/>
              </p:cNvGrpSpPr>
              <p:nvPr/>
            </p:nvGrpSpPr>
            <p:grpSpPr bwMode="auto">
              <a:xfrm rot="10800000">
                <a:off x="4320" y="2273"/>
                <a:ext cx="77" cy="181"/>
                <a:chOff x="781" y="1842"/>
                <a:chExt cx="499" cy="1165"/>
              </a:xfrm>
            </p:grpSpPr>
            <p:sp>
              <p:nvSpPr>
                <p:cNvPr id="125968" name="Freeform 3088"/>
                <p:cNvSpPr>
                  <a:spLocks/>
                </p:cNvSpPr>
                <p:nvPr/>
              </p:nvSpPr>
              <p:spPr bwMode="auto">
                <a:xfrm>
                  <a:off x="92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69" name="Freeform 3089"/>
                <p:cNvSpPr>
                  <a:spLocks/>
                </p:cNvSpPr>
                <p:nvPr/>
              </p:nvSpPr>
              <p:spPr bwMode="auto">
                <a:xfrm>
                  <a:off x="1066"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70" name="Oval 3090"/>
                <p:cNvSpPr>
                  <a:spLocks noChangeArrowheads="1"/>
                </p:cNvSpPr>
                <p:nvPr/>
              </p:nvSpPr>
              <p:spPr bwMode="auto">
                <a:xfrm>
                  <a:off x="783"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3" name="Group 3091"/>
              <p:cNvGrpSpPr>
                <a:grpSpLocks/>
              </p:cNvGrpSpPr>
              <p:nvPr/>
            </p:nvGrpSpPr>
            <p:grpSpPr bwMode="auto">
              <a:xfrm rot="10800000">
                <a:off x="4251" y="2235"/>
                <a:ext cx="77" cy="181"/>
                <a:chOff x="781" y="1842"/>
                <a:chExt cx="499" cy="1165"/>
              </a:xfrm>
            </p:grpSpPr>
            <p:sp>
              <p:nvSpPr>
                <p:cNvPr id="125972" name="Freeform 3092"/>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73" name="Freeform 3093"/>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74" name="Oval 3094"/>
                <p:cNvSpPr>
                  <a:spLocks noChangeArrowheads="1"/>
                </p:cNvSpPr>
                <p:nvPr/>
              </p:nvSpPr>
              <p:spPr bwMode="auto">
                <a:xfrm>
                  <a:off x="783"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4" name="Group 3095"/>
              <p:cNvGrpSpPr>
                <a:grpSpLocks/>
              </p:cNvGrpSpPr>
              <p:nvPr/>
            </p:nvGrpSpPr>
            <p:grpSpPr bwMode="auto">
              <a:xfrm rot="10800000">
                <a:off x="4180" y="2197"/>
                <a:ext cx="77" cy="181"/>
                <a:chOff x="781" y="1842"/>
                <a:chExt cx="499" cy="1165"/>
              </a:xfrm>
            </p:grpSpPr>
            <p:sp>
              <p:nvSpPr>
                <p:cNvPr id="125976" name="Freeform 3096"/>
                <p:cNvSpPr>
                  <a:spLocks/>
                </p:cNvSpPr>
                <p:nvPr/>
              </p:nvSpPr>
              <p:spPr bwMode="auto">
                <a:xfrm>
                  <a:off x="939"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77" name="Freeform 3097"/>
                <p:cNvSpPr>
                  <a:spLocks/>
                </p:cNvSpPr>
                <p:nvPr/>
              </p:nvSpPr>
              <p:spPr bwMode="auto">
                <a:xfrm>
                  <a:off x="106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78" name="Oval 3098"/>
                <p:cNvSpPr>
                  <a:spLocks noChangeArrowheads="1"/>
                </p:cNvSpPr>
                <p:nvPr/>
              </p:nvSpPr>
              <p:spPr bwMode="auto">
                <a:xfrm>
                  <a:off x="786"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5" name="Group 3099"/>
              <p:cNvGrpSpPr>
                <a:grpSpLocks/>
              </p:cNvGrpSpPr>
              <p:nvPr/>
            </p:nvGrpSpPr>
            <p:grpSpPr bwMode="auto">
              <a:xfrm rot="10800000">
                <a:off x="4109" y="2225"/>
                <a:ext cx="77" cy="181"/>
                <a:chOff x="781" y="1842"/>
                <a:chExt cx="499" cy="1165"/>
              </a:xfrm>
            </p:grpSpPr>
            <p:sp>
              <p:nvSpPr>
                <p:cNvPr id="125980" name="Freeform 3100"/>
                <p:cNvSpPr>
                  <a:spLocks/>
                </p:cNvSpPr>
                <p:nvPr/>
              </p:nvSpPr>
              <p:spPr bwMode="auto">
                <a:xfrm>
                  <a:off x="937"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81" name="Freeform 3101"/>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82" name="Oval 3102"/>
                <p:cNvSpPr>
                  <a:spLocks noChangeArrowheads="1"/>
                </p:cNvSpPr>
                <p:nvPr/>
              </p:nvSpPr>
              <p:spPr bwMode="auto">
                <a:xfrm>
                  <a:off x="784"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6" name="Group 3103"/>
              <p:cNvGrpSpPr>
                <a:grpSpLocks/>
              </p:cNvGrpSpPr>
              <p:nvPr/>
            </p:nvGrpSpPr>
            <p:grpSpPr bwMode="auto">
              <a:xfrm rot="10800000">
                <a:off x="4030" y="2255"/>
                <a:ext cx="77" cy="181"/>
                <a:chOff x="781" y="1842"/>
                <a:chExt cx="499" cy="1165"/>
              </a:xfrm>
            </p:grpSpPr>
            <p:sp>
              <p:nvSpPr>
                <p:cNvPr id="125984" name="Freeform 3104"/>
                <p:cNvSpPr>
                  <a:spLocks/>
                </p:cNvSpPr>
                <p:nvPr/>
              </p:nvSpPr>
              <p:spPr bwMode="auto">
                <a:xfrm>
                  <a:off x="938"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85" name="Freeform 3105"/>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86" name="Oval 3106"/>
                <p:cNvSpPr>
                  <a:spLocks noChangeArrowheads="1"/>
                </p:cNvSpPr>
                <p:nvPr/>
              </p:nvSpPr>
              <p:spPr bwMode="auto">
                <a:xfrm>
                  <a:off x="785"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7" name="Group 3107"/>
              <p:cNvGrpSpPr>
                <a:grpSpLocks/>
              </p:cNvGrpSpPr>
              <p:nvPr/>
            </p:nvGrpSpPr>
            <p:grpSpPr bwMode="auto">
              <a:xfrm rot="10800000">
                <a:off x="3951" y="2281"/>
                <a:ext cx="77" cy="181"/>
                <a:chOff x="781" y="1842"/>
                <a:chExt cx="499" cy="1165"/>
              </a:xfrm>
            </p:grpSpPr>
            <p:sp>
              <p:nvSpPr>
                <p:cNvPr id="125988" name="Freeform 3108"/>
                <p:cNvSpPr>
                  <a:spLocks/>
                </p:cNvSpPr>
                <p:nvPr/>
              </p:nvSpPr>
              <p:spPr bwMode="auto">
                <a:xfrm>
                  <a:off x="938"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89" name="Freeform 3109"/>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90" name="Oval 3110"/>
                <p:cNvSpPr>
                  <a:spLocks noChangeArrowheads="1"/>
                </p:cNvSpPr>
                <p:nvPr/>
              </p:nvSpPr>
              <p:spPr bwMode="auto">
                <a:xfrm>
                  <a:off x="785"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8" name="Group 3111"/>
              <p:cNvGrpSpPr>
                <a:grpSpLocks/>
              </p:cNvGrpSpPr>
              <p:nvPr/>
            </p:nvGrpSpPr>
            <p:grpSpPr bwMode="auto">
              <a:xfrm rot="10800000">
                <a:off x="3878" y="2291"/>
                <a:ext cx="77" cy="181"/>
                <a:chOff x="781" y="1842"/>
                <a:chExt cx="499" cy="1165"/>
              </a:xfrm>
            </p:grpSpPr>
            <p:sp>
              <p:nvSpPr>
                <p:cNvPr id="125992" name="Freeform 3112"/>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93" name="Freeform 3113"/>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94" name="Oval 3114"/>
                <p:cNvSpPr>
                  <a:spLocks noChangeArrowheads="1"/>
                </p:cNvSpPr>
                <p:nvPr/>
              </p:nvSpPr>
              <p:spPr bwMode="auto">
                <a:xfrm>
                  <a:off x="782"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49" name="Group 3115"/>
              <p:cNvGrpSpPr>
                <a:grpSpLocks/>
              </p:cNvGrpSpPr>
              <p:nvPr/>
            </p:nvGrpSpPr>
            <p:grpSpPr bwMode="auto">
              <a:xfrm rot="10800000">
                <a:off x="3806" y="2269"/>
                <a:ext cx="77" cy="181"/>
                <a:chOff x="781" y="1842"/>
                <a:chExt cx="499" cy="1165"/>
              </a:xfrm>
            </p:grpSpPr>
            <p:sp>
              <p:nvSpPr>
                <p:cNvPr id="125996" name="Freeform 3116"/>
                <p:cNvSpPr>
                  <a:spLocks/>
                </p:cNvSpPr>
                <p:nvPr/>
              </p:nvSpPr>
              <p:spPr bwMode="auto">
                <a:xfrm>
                  <a:off x="927"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97" name="Freeform 3117"/>
                <p:cNvSpPr>
                  <a:spLocks/>
                </p:cNvSpPr>
                <p:nvPr/>
              </p:nvSpPr>
              <p:spPr bwMode="auto">
                <a:xfrm>
                  <a:off x="1065"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5998" name="Oval 3118"/>
                <p:cNvSpPr>
                  <a:spLocks noChangeArrowheads="1"/>
                </p:cNvSpPr>
                <p:nvPr/>
              </p:nvSpPr>
              <p:spPr bwMode="auto">
                <a:xfrm>
                  <a:off x="782" y="185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50" name="Group 3119"/>
              <p:cNvGrpSpPr>
                <a:grpSpLocks/>
              </p:cNvGrpSpPr>
              <p:nvPr/>
            </p:nvGrpSpPr>
            <p:grpSpPr bwMode="auto">
              <a:xfrm rot="10800000">
                <a:off x="3730" y="2243"/>
                <a:ext cx="77" cy="181"/>
                <a:chOff x="781" y="1842"/>
                <a:chExt cx="499" cy="1165"/>
              </a:xfrm>
            </p:grpSpPr>
            <p:sp>
              <p:nvSpPr>
                <p:cNvPr id="126000" name="Freeform 3120"/>
                <p:cNvSpPr>
                  <a:spLocks/>
                </p:cNvSpPr>
                <p:nvPr/>
              </p:nvSpPr>
              <p:spPr bwMode="auto">
                <a:xfrm>
                  <a:off x="92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01" name="Freeform 3121"/>
                <p:cNvSpPr>
                  <a:spLocks/>
                </p:cNvSpPr>
                <p:nvPr/>
              </p:nvSpPr>
              <p:spPr bwMode="auto">
                <a:xfrm>
                  <a:off x="1066"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02" name="Oval 3122"/>
                <p:cNvSpPr>
                  <a:spLocks noChangeArrowheads="1"/>
                </p:cNvSpPr>
                <p:nvPr/>
              </p:nvSpPr>
              <p:spPr bwMode="auto">
                <a:xfrm>
                  <a:off x="783"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51" name="Group 3123"/>
              <p:cNvGrpSpPr>
                <a:grpSpLocks/>
              </p:cNvGrpSpPr>
              <p:nvPr/>
            </p:nvGrpSpPr>
            <p:grpSpPr bwMode="auto">
              <a:xfrm rot="10800000">
                <a:off x="3652" y="2205"/>
                <a:ext cx="77" cy="181"/>
                <a:chOff x="781" y="1842"/>
                <a:chExt cx="499" cy="1165"/>
              </a:xfrm>
            </p:grpSpPr>
            <p:sp>
              <p:nvSpPr>
                <p:cNvPr id="126004" name="Freeform 3124"/>
                <p:cNvSpPr>
                  <a:spLocks/>
                </p:cNvSpPr>
                <p:nvPr/>
              </p:nvSpPr>
              <p:spPr bwMode="auto">
                <a:xfrm>
                  <a:off x="92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05" name="Freeform 3125"/>
                <p:cNvSpPr>
                  <a:spLocks/>
                </p:cNvSpPr>
                <p:nvPr/>
              </p:nvSpPr>
              <p:spPr bwMode="auto">
                <a:xfrm>
                  <a:off x="1065"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06" name="Oval 3126"/>
                <p:cNvSpPr>
                  <a:spLocks noChangeArrowheads="1"/>
                </p:cNvSpPr>
                <p:nvPr/>
              </p:nvSpPr>
              <p:spPr bwMode="auto">
                <a:xfrm>
                  <a:off x="782"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52" name="Group 3127"/>
              <p:cNvGrpSpPr>
                <a:grpSpLocks/>
              </p:cNvGrpSpPr>
              <p:nvPr/>
            </p:nvGrpSpPr>
            <p:grpSpPr bwMode="auto">
              <a:xfrm rot="10800000">
                <a:off x="3576" y="2160"/>
                <a:ext cx="77" cy="181"/>
                <a:chOff x="781" y="1842"/>
                <a:chExt cx="499" cy="1165"/>
              </a:xfrm>
            </p:grpSpPr>
            <p:sp>
              <p:nvSpPr>
                <p:cNvPr id="126008" name="Freeform 3128"/>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09" name="Freeform 3129"/>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10" name="Oval 3130"/>
                <p:cNvSpPr>
                  <a:spLocks noChangeArrowheads="1"/>
                </p:cNvSpPr>
                <p:nvPr/>
              </p:nvSpPr>
              <p:spPr bwMode="auto">
                <a:xfrm>
                  <a:off x="783"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53" name="Group 3131"/>
              <p:cNvGrpSpPr>
                <a:grpSpLocks/>
              </p:cNvGrpSpPr>
              <p:nvPr/>
            </p:nvGrpSpPr>
            <p:grpSpPr bwMode="auto">
              <a:xfrm rot="10800000">
                <a:off x="3497" y="2136"/>
                <a:ext cx="77" cy="181"/>
                <a:chOff x="781" y="1842"/>
                <a:chExt cx="499" cy="1165"/>
              </a:xfrm>
            </p:grpSpPr>
            <p:sp>
              <p:nvSpPr>
                <p:cNvPr id="126012" name="Freeform 3132"/>
                <p:cNvSpPr>
                  <a:spLocks/>
                </p:cNvSpPr>
                <p:nvPr/>
              </p:nvSpPr>
              <p:spPr bwMode="auto">
                <a:xfrm>
                  <a:off x="92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13" name="Freeform 3133"/>
                <p:cNvSpPr>
                  <a:spLocks/>
                </p:cNvSpPr>
                <p:nvPr/>
              </p:nvSpPr>
              <p:spPr bwMode="auto">
                <a:xfrm>
                  <a:off x="1066"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14" name="Oval 3134"/>
                <p:cNvSpPr>
                  <a:spLocks noChangeArrowheads="1"/>
                </p:cNvSpPr>
                <p:nvPr/>
              </p:nvSpPr>
              <p:spPr bwMode="auto">
                <a:xfrm>
                  <a:off x="783"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54" name="Group 3135"/>
              <p:cNvGrpSpPr>
                <a:grpSpLocks/>
              </p:cNvGrpSpPr>
              <p:nvPr/>
            </p:nvGrpSpPr>
            <p:grpSpPr bwMode="auto">
              <a:xfrm rot="10800000">
                <a:off x="3416" y="2139"/>
                <a:ext cx="77" cy="181"/>
                <a:chOff x="781" y="1842"/>
                <a:chExt cx="499" cy="1165"/>
              </a:xfrm>
            </p:grpSpPr>
            <p:sp>
              <p:nvSpPr>
                <p:cNvPr id="126016" name="Freeform 3136"/>
                <p:cNvSpPr>
                  <a:spLocks/>
                </p:cNvSpPr>
                <p:nvPr/>
              </p:nvSpPr>
              <p:spPr bwMode="auto">
                <a:xfrm>
                  <a:off x="92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17" name="Freeform 3137"/>
                <p:cNvSpPr>
                  <a:spLocks/>
                </p:cNvSpPr>
                <p:nvPr/>
              </p:nvSpPr>
              <p:spPr bwMode="auto">
                <a:xfrm>
                  <a:off x="1065"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18" name="Oval 3138"/>
                <p:cNvSpPr>
                  <a:spLocks noChangeArrowheads="1"/>
                </p:cNvSpPr>
                <p:nvPr/>
              </p:nvSpPr>
              <p:spPr bwMode="auto">
                <a:xfrm>
                  <a:off x="782"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555" name="Group 3139"/>
              <p:cNvGrpSpPr>
                <a:grpSpLocks/>
              </p:cNvGrpSpPr>
              <p:nvPr/>
            </p:nvGrpSpPr>
            <p:grpSpPr bwMode="auto">
              <a:xfrm rot="10800000">
                <a:off x="3334" y="2160"/>
                <a:ext cx="77" cy="181"/>
                <a:chOff x="781" y="1842"/>
                <a:chExt cx="499" cy="1165"/>
              </a:xfrm>
            </p:grpSpPr>
            <p:sp>
              <p:nvSpPr>
                <p:cNvPr id="126020" name="Freeform 3140"/>
                <p:cNvSpPr>
                  <a:spLocks/>
                </p:cNvSpPr>
                <p:nvPr/>
              </p:nvSpPr>
              <p:spPr bwMode="auto">
                <a:xfrm>
                  <a:off x="92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21" name="Freeform 3141"/>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22" name="Oval 3142"/>
                <p:cNvSpPr>
                  <a:spLocks noChangeArrowheads="1"/>
                </p:cNvSpPr>
                <p:nvPr/>
              </p:nvSpPr>
              <p:spPr bwMode="auto">
                <a:xfrm>
                  <a:off x="782"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101" name="Group 3143"/>
            <p:cNvGrpSpPr>
              <a:grpSpLocks/>
            </p:cNvGrpSpPr>
            <p:nvPr/>
          </p:nvGrpSpPr>
          <p:grpSpPr bwMode="auto">
            <a:xfrm>
              <a:off x="3509" y="2262"/>
              <a:ext cx="1908" cy="654"/>
              <a:chOff x="3334" y="1860"/>
              <a:chExt cx="1908" cy="654"/>
            </a:xfrm>
          </p:grpSpPr>
          <p:grpSp>
            <p:nvGrpSpPr>
              <p:cNvPr id="3329" name="Group 3144"/>
              <p:cNvGrpSpPr>
                <a:grpSpLocks/>
              </p:cNvGrpSpPr>
              <p:nvPr/>
            </p:nvGrpSpPr>
            <p:grpSpPr bwMode="auto">
              <a:xfrm>
                <a:off x="3334" y="1860"/>
                <a:ext cx="1908" cy="371"/>
                <a:chOff x="3334" y="1860"/>
                <a:chExt cx="1908" cy="371"/>
              </a:xfrm>
            </p:grpSpPr>
            <p:grpSp>
              <p:nvGrpSpPr>
                <p:cNvPr id="3430" name="Group 3145"/>
                <p:cNvGrpSpPr>
                  <a:grpSpLocks/>
                </p:cNvGrpSpPr>
                <p:nvPr/>
              </p:nvGrpSpPr>
              <p:grpSpPr bwMode="auto">
                <a:xfrm>
                  <a:off x="3334" y="1888"/>
                  <a:ext cx="77" cy="181"/>
                  <a:chOff x="781" y="1842"/>
                  <a:chExt cx="499" cy="1165"/>
                </a:xfrm>
              </p:grpSpPr>
              <p:sp>
                <p:nvSpPr>
                  <p:cNvPr id="126026" name="Freeform 3146"/>
                  <p:cNvSpPr>
                    <a:spLocks/>
                  </p:cNvSpPr>
                  <p:nvPr/>
                </p:nvSpPr>
                <p:spPr bwMode="auto">
                  <a:xfrm>
                    <a:off x="931"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27" name="Freeform 3147"/>
                  <p:cNvSpPr>
                    <a:spLocks/>
                  </p:cNvSpPr>
                  <p:nvPr/>
                </p:nvSpPr>
                <p:spPr bwMode="auto">
                  <a:xfrm>
                    <a:off x="1069" y="2114"/>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28" name="Oval 3148"/>
                  <p:cNvSpPr>
                    <a:spLocks noChangeArrowheads="1"/>
                  </p:cNvSpPr>
                  <p:nvPr/>
                </p:nvSpPr>
                <p:spPr bwMode="auto">
                  <a:xfrm>
                    <a:off x="782"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31" name="Group 3149"/>
                <p:cNvGrpSpPr>
                  <a:grpSpLocks/>
                </p:cNvGrpSpPr>
                <p:nvPr/>
              </p:nvGrpSpPr>
              <p:grpSpPr bwMode="auto">
                <a:xfrm>
                  <a:off x="3412" y="1866"/>
                  <a:ext cx="77" cy="181"/>
                  <a:chOff x="781" y="1842"/>
                  <a:chExt cx="499" cy="1165"/>
                </a:xfrm>
              </p:grpSpPr>
              <p:sp>
                <p:nvSpPr>
                  <p:cNvPr id="126030" name="Freeform 3150"/>
                  <p:cNvSpPr>
                    <a:spLocks/>
                  </p:cNvSpPr>
                  <p:nvPr/>
                </p:nvSpPr>
                <p:spPr bwMode="auto">
                  <a:xfrm>
                    <a:off x="931"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31" name="Freeform 3151"/>
                  <p:cNvSpPr>
                    <a:spLocks/>
                  </p:cNvSpPr>
                  <p:nvPr/>
                </p:nvSpPr>
                <p:spPr bwMode="auto">
                  <a:xfrm>
                    <a:off x="106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32" name="Oval 3152"/>
                  <p:cNvSpPr>
                    <a:spLocks noChangeArrowheads="1"/>
                  </p:cNvSpPr>
                  <p:nvPr/>
                </p:nvSpPr>
                <p:spPr bwMode="auto">
                  <a:xfrm>
                    <a:off x="782"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32" name="Group 3153"/>
                <p:cNvGrpSpPr>
                  <a:grpSpLocks/>
                </p:cNvGrpSpPr>
                <p:nvPr/>
              </p:nvGrpSpPr>
              <p:grpSpPr bwMode="auto">
                <a:xfrm>
                  <a:off x="3491" y="1860"/>
                  <a:ext cx="77" cy="181"/>
                  <a:chOff x="781" y="1842"/>
                  <a:chExt cx="499" cy="1165"/>
                </a:xfrm>
              </p:grpSpPr>
              <p:sp>
                <p:nvSpPr>
                  <p:cNvPr id="126034" name="Freeform 3154"/>
                  <p:cNvSpPr>
                    <a:spLocks/>
                  </p:cNvSpPr>
                  <p:nvPr/>
                </p:nvSpPr>
                <p:spPr bwMode="auto">
                  <a:xfrm>
                    <a:off x="931"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35" name="Freeform 3155"/>
                  <p:cNvSpPr>
                    <a:spLocks/>
                  </p:cNvSpPr>
                  <p:nvPr/>
                </p:nvSpPr>
                <p:spPr bwMode="auto">
                  <a:xfrm>
                    <a:off x="106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36" name="Oval 3156"/>
                  <p:cNvSpPr>
                    <a:spLocks noChangeArrowheads="1"/>
                  </p:cNvSpPr>
                  <p:nvPr/>
                </p:nvSpPr>
                <p:spPr bwMode="auto">
                  <a:xfrm>
                    <a:off x="782"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33" name="Group 3157"/>
                <p:cNvGrpSpPr>
                  <a:grpSpLocks/>
                </p:cNvGrpSpPr>
                <p:nvPr/>
              </p:nvGrpSpPr>
              <p:grpSpPr bwMode="auto">
                <a:xfrm>
                  <a:off x="3566" y="1885"/>
                  <a:ext cx="77" cy="181"/>
                  <a:chOff x="781" y="1842"/>
                  <a:chExt cx="499" cy="1165"/>
                </a:xfrm>
              </p:grpSpPr>
              <p:sp>
                <p:nvSpPr>
                  <p:cNvPr id="126038" name="Freeform 3158"/>
                  <p:cNvSpPr>
                    <a:spLocks/>
                  </p:cNvSpPr>
                  <p:nvPr/>
                </p:nvSpPr>
                <p:spPr bwMode="auto">
                  <a:xfrm>
                    <a:off x="931"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39" name="Freeform 3159"/>
                  <p:cNvSpPr>
                    <a:spLocks/>
                  </p:cNvSpPr>
                  <p:nvPr/>
                </p:nvSpPr>
                <p:spPr bwMode="auto">
                  <a:xfrm>
                    <a:off x="1068"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40" name="Oval 3160"/>
                  <p:cNvSpPr>
                    <a:spLocks noChangeArrowheads="1"/>
                  </p:cNvSpPr>
                  <p:nvPr/>
                </p:nvSpPr>
                <p:spPr bwMode="auto">
                  <a:xfrm>
                    <a:off x="781"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34" name="Group 3161"/>
                <p:cNvGrpSpPr>
                  <a:grpSpLocks/>
                </p:cNvGrpSpPr>
                <p:nvPr/>
              </p:nvGrpSpPr>
              <p:grpSpPr bwMode="auto">
                <a:xfrm>
                  <a:off x="3641" y="1924"/>
                  <a:ext cx="77" cy="181"/>
                  <a:chOff x="781" y="1842"/>
                  <a:chExt cx="499" cy="1165"/>
                </a:xfrm>
              </p:grpSpPr>
              <p:sp>
                <p:nvSpPr>
                  <p:cNvPr id="126042" name="Freeform 3162"/>
                  <p:cNvSpPr>
                    <a:spLocks/>
                  </p:cNvSpPr>
                  <p:nvPr/>
                </p:nvSpPr>
                <p:spPr bwMode="auto">
                  <a:xfrm>
                    <a:off x="930"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43" name="Freeform 3163"/>
                  <p:cNvSpPr>
                    <a:spLocks/>
                  </p:cNvSpPr>
                  <p:nvPr/>
                </p:nvSpPr>
                <p:spPr bwMode="auto">
                  <a:xfrm>
                    <a:off x="1068"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44" name="Oval 3164"/>
                  <p:cNvSpPr>
                    <a:spLocks noChangeArrowheads="1"/>
                  </p:cNvSpPr>
                  <p:nvPr/>
                </p:nvSpPr>
                <p:spPr bwMode="auto">
                  <a:xfrm>
                    <a:off x="781"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35" name="Group 3165"/>
                <p:cNvGrpSpPr>
                  <a:grpSpLocks/>
                </p:cNvGrpSpPr>
                <p:nvPr/>
              </p:nvGrpSpPr>
              <p:grpSpPr bwMode="auto">
                <a:xfrm>
                  <a:off x="3710" y="1972"/>
                  <a:ext cx="77" cy="181"/>
                  <a:chOff x="781" y="1842"/>
                  <a:chExt cx="499" cy="1165"/>
                </a:xfrm>
              </p:grpSpPr>
              <p:sp>
                <p:nvSpPr>
                  <p:cNvPr id="126046" name="Freeform 3166"/>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47" name="Freeform 3167"/>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48" name="Oval 3168"/>
                  <p:cNvSpPr>
                    <a:spLocks noChangeArrowheads="1"/>
                  </p:cNvSpPr>
                  <p:nvPr/>
                </p:nvSpPr>
                <p:spPr bwMode="auto">
                  <a:xfrm>
                    <a:off x="781"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36" name="Group 3169"/>
                <p:cNvGrpSpPr>
                  <a:grpSpLocks/>
                </p:cNvGrpSpPr>
                <p:nvPr/>
              </p:nvGrpSpPr>
              <p:grpSpPr bwMode="auto">
                <a:xfrm>
                  <a:off x="3786" y="2008"/>
                  <a:ext cx="77" cy="181"/>
                  <a:chOff x="781" y="1842"/>
                  <a:chExt cx="499" cy="1165"/>
                </a:xfrm>
              </p:grpSpPr>
              <p:sp>
                <p:nvSpPr>
                  <p:cNvPr id="126050" name="Freeform 3170"/>
                  <p:cNvSpPr>
                    <a:spLocks/>
                  </p:cNvSpPr>
                  <p:nvPr/>
                </p:nvSpPr>
                <p:spPr bwMode="auto">
                  <a:xfrm>
                    <a:off x="931"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51" name="Freeform 3171"/>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52" name="Oval 3172"/>
                  <p:cNvSpPr>
                    <a:spLocks noChangeArrowheads="1"/>
                  </p:cNvSpPr>
                  <p:nvPr/>
                </p:nvSpPr>
                <p:spPr bwMode="auto">
                  <a:xfrm>
                    <a:off x="782"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37" name="Group 3173"/>
                <p:cNvGrpSpPr>
                  <a:grpSpLocks/>
                </p:cNvGrpSpPr>
                <p:nvPr/>
              </p:nvGrpSpPr>
              <p:grpSpPr bwMode="auto">
                <a:xfrm>
                  <a:off x="3867" y="2026"/>
                  <a:ext cx="77" cy="181"/>
                  <a:chOff x="781" y="1842"/>
                  <a:chExt cx="499" cy="1165"/>
                </a:xfrm>
              </p:grpSpPr>
              <p:sp>
                <p:nvSpPr>
                  <p:cNvPr id="126054" name="Freeform 3174"/>
                  <p:cNvSpPr>
                    <a:spLocks/>
                  </p:cNvSpPr>
                  <p:nvPr/>
                </p:nvSpPr>
                <p:spPr bwMode="auto">
                  <a:xfrm>
                    <a:off x="930"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55" name="Freeform 3175"/>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56" name="Oval 3176"/>
                  <p:cNvSpPr>
                    <a:spLocks noChangeArrowheads="1"/>
                  </p:cNvSpPr>
                  <p:nvPr/>
                </p:nvSpPr>
                <p:spPr bwMode="auto">
                  <a:xfrm>
                    <a:off x="781"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38" name="Group 3177"/>
                <p:cNvGrpSpPr>
                  <a:grpSpLocks/>
                </p:cNvGrpSpPr>
                <p:nvPr/>
              </p:nvGrpSpPr>
              <p:grpSpPr bwMode="auto">
                <a:xfrm>
                  <a:off x="3937" y="2002"/>
                  <a:ext cx="77" cy="181"/>
                  <a:chOff x="781" y="1842"/>
                  <a:chExt cx="499" cy="1165"/>
                </a:xfrm>
              </p:grpSpPr>
              <p:sp>
                <p:nvSpPr>
                  <p:cNvPr id="126058" name="Freeform 3178"/>
                  <p:cNvSpPr>
                    <a:spLocks/>
                  </p:cNvSpPr>
                  <p:nvPr/>
                </p:nvSpPr>
                <p:spPr bwMode="auto">
                  <a:xfrm>
                    <a:off x="931"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59" name="Freeform 3179"/>
                  <p:cNvSpPr>
                    <a:spLocks/>
                  </p:cNvSpPr>
                  <p:nvPr/>
                </p:nvSpPr>
                <p:spPr bwMode="auto">
                  <a:xfrm>
                    <a:off x="106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60" name="Oval 3180"/>
                  <p:cNvSpPr>
                    <a:spLocks noChangeArrowheads="1"/>
                  </p:cNvSpPr>
                  <p:nvPr/>
                </p:nvSpPr>
                <p:spPr bwMode="auto">
                  <a:xfrm>
                    <a:off x="782"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39" name="Group 3181"/>
                <p:cNvGrpSpPr>
                  <a:grpSpLocks/>
                </p:cNvGrpSpPr>
                <p:nvPr/>
              </p:nvGrpSpPr>
              <p:grpSpPr bwMode="auto">
                <a:xfrm>
                  <a:off x="4010" y="1984"/>
                  <a:ext cx="77" cy="181"/>
                  <a:chOff x="781" y="1842"/>
                  <a:chExt cx="499" cy="1165"/>
                </a:xfrm>
              </p:grpSpPr>
              <p:sp>
                <p:nvSpPr>
                  <p:cNvPr id="126062" name="Freeform 3182"/>
                  <p:cNvSpPr>
                    <a:spLocks/>
                  </p:cNvSpPr>
                  <p:nvPr/>
                </p:nvSpPr>
                <p:spPr bwMode="auto">
                  <a:xfrm>
                    <a:off x="932" y="2115"/>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63" name="Freeform 3183"/>
                  <p:cNvSpPr>
                    <a:spLocks/>
                  </p:cNvSpPr>
                  <p:nvPr/>
                </p:nvSpPr>
                <p:spPr bwMode="auto">
                  <a:xfrm>
                    <a:off x="1066"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64" name="Oval 3184"/>
                  <p:cNvSpPr>
                    <a:spLocks noChangeArrowheads="1"/>
                  </p:cNvSpPr>
                  <p:nvPr/>
                </p:nvSpPr>
                <p:spPr bwMode="auto">
                  <a:xfrm>
                    <a:off x="783"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0" name="Group 3185"/>
                <p:cNvGrpSpPr>
                  <a:grpSpLocks/>
                </p:cNvGrpSpPr>
                <p:nvPr/>
              </p:nvGrpSpPr>
              <p:grpSpPr bwMode="auto">
                <a:xfrm>
                  <a:off x="4079" y="1945"/>
                  <a:ext cx="77" cy="181"/>
                  <a:chOff x="781" y="1842"/>
                  <a:chExt cx="499" cy="1165"/>
                </a:xfrm>
              </p:grpSpPr>
              <p:sp>
                <p:nvSpPr>
                  <p:cNvPr id="126066" name="Freeform 3186"/>
                  <p:cNvSpPr>
                    <a:spLocks/>
                  </p:cNvSpPr>
                  <p:nvPr/>
                </p:nvSpPr>
                <p:spPr bwMode="auto">
                  <a:xfrm>
                    <a:off x="932"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67" name="Freeform 3187"/>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68" name="Oval 3188"/>
                  <p:cNvSpPr>
                    <a:spLocks noChangeArrowheads="1"/>
                  </p:cNvSpPr>
                  <p:nvPr/>
                </p:nvSpPr>
                <p:spPr bwMode="auto">
                  <a:xfrm>
                    <a:off x="783" y="184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1" name="Group 3189"/>
                <p:cNvGrpSpPr>
                  <a:grpSpLocks/>
                </p:cNvGrpSpPr>
                <p:nvPr/>
              </p:nvGrpSpPr>
              <p:grpSpPr bwMode="auto">
                <a:xfrm>
                  <a:off x="4157" y="1930"/>
                  <a:ext cx="77" cy="181"/>
                  <a:chOff x="781" y="1842"/>
                  <a:chExt cx="499" cy="1165"/>
                </a:xfrm>
              </p:grpSpPr>
              <p:sp>
                <p:nvSpPr>
                  <p:cNvPr id="126070" name="Freeform 3190"/>
                  <p:cNvSpPr>
                    <a:spLocks/>
                  </p:cNvSpPr>
                  <p:nvPr/>
                </p:nvSpPr>
                <p:spPr bwMode="auto">
                  <a:xfrm>
                    <a:off x="931"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71" name="Freeform 3191"/>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72" name="Oval 3192"/>
                  <p:cNvSpPr>
                    <a:spLocks noChangeArrowheads="1"/>
                  </p:cNvSpPr>
                  <p:nvPr/>
                </p:nvSpPr>
                <p:spPr bwMode="auto">
                  <a:xfrm>
                    <a:off x="782"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2" name="Group 3193"/>
                <p:cNvGrpSpPr>
                  <a:grpSpLocks/>
                </p:cNvGrpSpPr>
                <p:nvPr/>
              </p:nvGrpSpPr>
              <p:grpSpPr bwMode="auto">
                <a:xfrm>
                  <a:off x="4231" y="1966"/>
                  <a:ext cx="77" cy="181"/>
                  <a:chOff x="781" y="1842"/>
                  <a:chExt cx="499" cy="1165"/>
                </a:xfrm>
              </p:grpSpPr>
              <p:sp>
                <p:nvSpPr>
                  <p:cNvPr id="126074" name="Freeform 3194"/>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75" name="Freeform 3195"/>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76" name="Oval 3196"/>
                  <p:cNvSpPr>
                    <a:spLocks noChangeArrowheads="1"/>
                  </p:cNvSpPr>
                  <p:nvPr/>
                </p:nvSpPr>
                <p:spPr bwMode="auto">
                  <a:xfrm>
                    <a:off x="781"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3" name="Group 3197"/>
                <p:cNvGrpSpPr>
                  <a:grpSpLocks/>
                </p:cNvGrpSpPr>
                <p:nvPr/>
              </p:nvGrpSpPr>
              <p:grpSpPr bwMode="auto">
                <a:xfrm>
                  <a:off x="4308" y="2002"/>
                  <a:ext cx="77" cy="181"/>
                  <a:chOff x="781" y="1842"/>
                  <a:chExt cx="499" cy="1165"/>
                </a:xfrm>
              </p:grpSpPr>
              <p:sp>
                <p:nvSpPr>
                  <p:cNvPr id="126078" name="Freeform 3198"/>
                  <p:cNvSpPr>
                    <a:spLocks/>
                  </p:cNvSpPr>
                  <p:nvPr/>
                </p:nvSpPr>
                <p:spPr bwMode="auto">
                  <a:xfrm>
                    <a:off x="931"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79" name="Freeform 3199"/>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80" name="Oval 3200"/>
                  <p:cNvSpPr>
                    <a:spLocks noChangeArrowheads="1"/>
                  </p:cNvSpPr>
                  <p:nvPr/>
                </p:nvSpPr>
                <p:spPr bwMode="auto">
                  <a:xfrm>
                    <a:off x="782"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4" name="Group 3201"/>
                <p:cNvGrpSpPr>
                  <a:grpSpLocks/>
                </p:cNvGrpSpPr>
                <p:nvPr/>
              </p:nvGrpSpPr>
              <p:grpSpPr bwMode="auto">
                <a:xfrm>
                  <a:off x="4391" y="2032"/>
                  <a:ext cx="77" cy="181"/>
                  <a:chOff x="781" y="1842"/>
                  <a:chExt cx="499" cy="1165"/>
                </a:xfrm>
              </p:grpSpPr>
              <p:sp>
                <p:nvSpPr>
                  <p:cNvPr id="126082" name="Freeform 3202"/>
                  <p:cNvSpPr>
                    <a:spLocks/>
                  </p:cNvSpPr>
                  <p:nvPr/>
                </p:nvSpPr>
                <p:spPr bwMode="auto">
                  <a:xfrm>
                    <a:off x="933" y="2118"/>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83" name="Freeform 3203"/>
                  <p:cNvSpPr>
                    <a:spLocks/>
                  </p:cNvSpPr>
                  <p:nvPr/>
                </p:nvSpPr>
                <p:spPr bwMode="auto">
                  <a:xfrm>
                    <a:off x="1066"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84" name="Oval 3204"/>
                  <p:cNvSpPr>
                    <a:spLocks noChangeArrowheads="1"/>
                  </p:cNvSpPr>
                  <p:nvPr/>
                </p:nvSpPr>
                <p:spPr bwMode="auto">
                  <a:xfrm>
                    <a:off x="784"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5" name="Group 3205"/>
                <p:cNvGrpSpPr>
                  <a:grpSpLocks/>
                </p:cNvGrpSpPr>
                <p:nvPr/>
              </p:nvGrpSpPr>
              <p:grpSpPr bwMode="auto">
                <a:xfrm>
                  <a:off x="4469" y="2050"/>
                  <a:ext cx="77" cy="181"/>
                  <a:chOff x="781" y="1842"/>
                  <a:chExt cx="499" cy="1165"/>
                </a:xfrm>
              </p:grpSpPr>
              <p:sp>
                <p:nvSpPr>
                  <p:cNvPr id="126086" name="Freeform 3206"/>
                  <p:cNvSpPr>
                    <a:spLocks/>
                  </p:cNvSpPr>
                  <p:nvPr/>
                </p:nvSpPr>
                <p:spPr bwMode="auto">
                  <a:xfrm>
                    <a:off x="932"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87" name="Freeform 3207"/>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88" name="Oval 3208"/>
                  <p:cNvSpPr>
                    <a:spLocks noChangeArrowheads="1"/>
                  </p:cNvSpPr>
                  <p:nvPr/>
                </p:nvSpPr>
                <p:spPr bwMode="auto">
                  <a:xfrm>
                    <a:off x="783"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6" name="Group 3209"/>
                <p:cNvGrpSpPr>
                  <a:grpSpLocks/>
                </p:cNvGrpSpPr>
                <p:nvPr/>
              </p:nvGrpSpPr>
              <p:grpSpPr bwMode="auto">
                <a:xfrm>
                  <a:off x="4548" y="2024"/>
                  <a:ext cx="77" cy="181"/>
                  <a:chOff x="781" y="1842"/>
                  <a:chExt cx="499" cy="1165"/>
                </a:xfrm>
              </p:grpSpPr>
              <p:sp>
                <p:nvSpPr>
                  <p:cNvPr id="126090" name="Freeform 3210"/>
                  <p:cNvSpPr>
                    <a:spLocks/>
                  </p:cNvSpPr>
                  <p:nvPr/>
                </p:nvSpPr>
                <p:spPr bwMode="auto">
                  <a:xfrm>
                    <a:off x="932"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91" name="Freeform 3211"/>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92" name="Oval 3212"/>
                  <p:cNvSpPr>
                    <a:spLocks noChangeArrowheads="1"/>
                  </p:cNvSpPr>
                  <p:nvPr/>
                </p:nvSpPr>
                <p:spPr bwMode="auto">
                  <a:xfrm>
                    <a:off x="783"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7" name="Group 3213"/>
                <p:cNvGrpSpPr>
                  <a:grpSpLocks/>
                </p:cNvGrpSpPr>
                <p:nvPr/>
              </p:nvGrpSpPr>
              <p:grpSpPr bwMode="auto">
                <a:xfrm>
                  <a:off x="4621" y="1990"/>
                  <a:ext cx="77" cy="181"/>
                  <a:chOff x="781" y="1842"/>
                  <a:chExt cx="499" cy="1165"/>
                </a:xfrm>
              </p:grpSpPr>
              <p:sp>
                <p:nvSpPr>
                  <p:cNvPr id="126094" name="Freeform 3214"/>
                  <p:cNvSpPr>
                    <a:spLocks/>
                  </p:cNvSpPr>
                  <p:nvPr/>
                </p:nvSpPr>
                <p:spPr bwMode="auto">
                  <a:xfrm>
                    <a:off x="929"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95" name="Freeform 3215"/>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96" name="Oval 3216"/>
                  <p:cNvSpPr>
                    <a:spLocks noChangeArrowheads="1"/>
                  </p:cNvSpPr>
                  <p:nvPr/>
                </p:nvSpPr>
                <p:spPr bwMode="auto">
                  <a:xfrm>
                    <a:off x="780"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8" name="Group 3217"/>
                <p:cNvGrpSpPr>
                  <a:grpSpLocks/>
                </p:cNvGrpSpPr>
                <p:nvPr/>
              </p:nvGrpSpPr>
              <p:grpSpPr bwMode="auto">
                <a:xfrm>
                  <a:off x="4693" y="1966"/>
                  <a:ext cx="77" cy="181"/>
                  <a:chOff x="781" y="1842"/>
                  <a:chExt cx="499" cy="1165"/>
                </a:xfrm>
              </p:grpSpPr>
              <p:sp>
                <p:nvSpPr>
                  <p:cNvPr id="126098" name="Freeform 3218"/>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099" name="Freeform 3219"/>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00" name="Oval 3220"/>
                  <p:cNvSpPr>
                    <a:spLocks noChangeArrowheads="1"/>
                  </p:cNvSpPr>
                  <p:nvPr/>
                </p:nvSpPr>
                <p:spPr bwMode="auto">
                  <a:xfrm>
                    <a:off x="780"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49" name="Group 3221"/>
                <p:cNvGrpSpPr>
                  <a:grpSpLocks/>
                </p:cNvGrpSpPr>
                <p:nvPr/>
              </p:nvGrpSpPr>
              <p:grpSpPr bwMode="auto">
                <a:xfrm>
                  <a:off x="4769" y="1954"/>
                  <a:ext cx="77" cy="181"/>
                  <a:chOff x="781" y="1842"/>
                  <a:chExt cx="499" cy="1165"/>
                </a:xfrm>
              </p:grpSpPr>
              <p:sp>
                <p:nvSpPr>
                  <p:cNvPr id="126102" name="Freeform 3222"/>
                  <p:cNvSpPr>
                    <a:spLocks/>
                  </p:cNvSpPr>
                  <p:nvPr/>
                </p:nvSpPr>
                <p:spPr bwMode="auto">
                  <a:xfrm>
                    <a:off x="930"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03" name="Freeform 3223"/>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04" name="Oval 3224"/>
                  <p:cNvSpPr>
                    <a:spLocks noChangeArrowheads="1"/>
                  </p:cNvSpPr>
                  <p:nvPr/>
                </p:nvSpPr>
                <p:spPr bwMode="auto">
                  <a:xfrm>
                    <a:off x="781" y="184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50" name="Group 3225"/>
                <p:cNvGrpSpPr>
                  <a:grpSpLocks/>
                </p:cNvGrpSpPr>
                <p:nvPr/>
              </p:nvGrpSpPr>
              <p:grpSpPr bwMode="auto">
                <a:xfrm>
                  <a:off x="4847" y="1960"/>
                  <a:ext cx="77" cy="181"/>
                  <a:chOff x="781" y="1842"/>
                  <a:chExt cx="499" cy="1165"/>
                </a:xfrm>
              </p:grpSpPr>
              <p:sp>
                <p:nvSpPr>
                  <p:cNvPr id="126106" name="Freeform 3226"/>
                  <p:cNvSpPr>
                    <a:spLocks/>
                  </p:cNvSpPr>
                  <p:nvPr/>
                </p:nvSpPr>
                <p:spPr bwMode="auto">
                  <a:xfrm>
                    <a:off x="929"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07" name="Freeform 3227"/>
                  <p:cNvSpPr>
                    <a:spLocks/>
                  </p:cNvSpPr>
                  <p:nvPr/>
                </p:nvSpPr>
                <p:spPr bwMode="auto">
                  <a:xfrm>
                    <a:off x="1067" y="2118"/>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08" name="Oval 3228"/>
                  <p:cNvSpPr>
                    <a:spLocks noChangeArrowheads="1"/>
                  </p:cNvSpPr>
                  <p:nvPr/>
                </p:nvSpPr>
                <p:spPr bwMode="auto">
                  <a:xfrm>
                    <a:off x="780"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51" name="Group 3229"/>
                <p:cNvGrpSpPr>
                  <a:grpSpLocks/>
                </p:cNvGrpSpPr>
                <p:nvPr/>
              </p:nvGrpSpPr>
              <p:grpSpPr bwMode="auto">
                <a:xfrm>
                  <a:off x="4923" y="1966"/>
                  <a:ext cx="77" cy="181"/>
                  <a:chOff x="781" y="1842"/>
                  <a:chExt cx="499" cy="1165"/>
                </a:xfrm>
              </p:grpSpPr>
              <p:sp>
                <p:nvSpPr>
                  <p:cNvPr id="126110" name="Freeform 3230"/>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11" name="Freeform 3231"/>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12" name="Oval 3232"/>
                  <p:cNvSpPr>
                    <a:spLocks noChangeArrowheads="1"/>
                  </p:cNvSpPr>
                  <p:nvPr/>
                </p:nvSpPr>
                <p:spPr bwMode="auto">
                  <a:xfrm>
                    <a:off x="781"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52" name="Group 3233"/>
                <p:cNvGrpSpPr>
                  <a:grpSpLocks/>
                </p:cNvGrpSpPr>
                <p:nvPr/>
              </p:nvGrpSpPr>
              <p:grpSpPr bwMode="auto">
                <a:xfrm>
                  <a:off x="5002" y="1978"/>
                  <a:ext cx="77" cy="181"/>
                  <a:chOff x="781" y="1842"/>
                  <a:chExt cx="499" cy="1165"/>
                </a:xfrm>
              </p:grpSpPr>
              <p:sp>
                <p:nvSpPr>
                  <p:cNvPr id="126114" name="Freeform 3234"/>
                  <p:cNvSpPr>
                    <a:spLocks/>
                  </p:cNvSpPr>
                  <p:nvPr/>
                </p:nvSpPr>
                <p:spPr bwMode="auto">
                  <a:xfrm>
                    <a:off x="930"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15" name="Freeform 3235"/>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16" name="Oval 3236"/>
                  <p:cNvSpPr>
                    <a:spLocks noChangeArrowheads="1"/>
                  </p:cNvSpPr>
                  <p:nvPr/>
                </p:nvSpPr>
                <p:spPr bwMode="auto">
                  <a:xfrm>
                    <a:off x="781"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53" name="Group 3237"/>
                <p:cNvGrpSpPr>
                  <a:grpSpLocks/>
                </p:cNvGrpSpPr>
                <p:nvPr/>
              </p:nvGrpSpPr>
              <p:grpSpPr bwMode="auto">
                <a:xfrm>
                  <a:off x="5083" y="1990"/>
                  <a:ext cx="77" cy="181"/>
                  <a:chOff x="781" y="1842"/>
                  <a:chExt cx="499" cy="1165"/>
                </a:xfrm>
              </p:grpSpPr>
              <p:sp>
                <p:nvSpPr>
                  <p:cNvPr id="126118" name="Freeform 3238"/>
                  <p:cNvSpPr>
                    <a:spLocks/>
                  </p:cNvSpPr>
                  <p:nvPr/>
                </p:nvSpPr>
                <p:spPr bwMode="auto">
                  <a:xfrm>
                    <a:off x="933" y="2115"/>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19" name="Freeform 3239"/>
                  <p:cNvSpPr>
                    <a:spLocks/>
                  </p:cNvSpPr>
                  <p:nvPr/>
                </p:nvSpPr>
                <p:spPr bwMode="auto">
                  <a:xfrm>
                    <a:off x="1067" y="2115"/>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20" name="Oval 3240"/>
                  <p:cNvSpPr>
                    <a:spLocks noChangeArrowheads="1"/>
                  </p:cNvSpPr>
                  <p:nvPr/>
                </p:nvSpPr>
                <p:spPr bwMode="auto">
                  <a:xfrm>
                    <a:off x="784" y="184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454" name="Group 3241"/>
                <p:cNvGrpSpPr>
                  <a:grpSpLocks/>
                </p:cNvGrpSpPr>
                <p:nvPr/>
              </p:nvGrpSpPr>
              <p:grpSpPr bwMode="auto">
                <a:xfrm>
                  <a:off x="5165" y="2002"/>
                  <a:ext cx="77" cy="181"/>
                  <a:chOff x="781" y="1842"/>
                  <a:chExt cx="499" cy="1165"/>
                </a:xfrm>
              </p:grpSpPr>
              <p:sp>
                <p:nvSpPr>
                  <p:cNvPr id="126122" name="Freeform 3242"/>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23" name="Freeform 3243"/>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24" name="Oval 3244"/>
                  <p:cNvSpPr>
                    <a:spLocks noChangeArrowheads="1"/>
                  </p:cNvSpPr>
                  <p:nvPr/>
                </p:nvSpPr>
                <p:spPr bwMode="auto">
                  <a:xfrm>
                    <a:off x="780"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330" name="Group 3245"/>
              <p:cNvGrpSpPr>
                <a:grpSpLocks/>
              </p:cNvGrpSpPr>
              <p:nvPr/>
            </p:nvGrpSpPr>
            <p:grpSpPr bwMode="auto">
              <a:xfrm rot="10800000">
                <a:off x="5154" y="2278"/>
                <a:ext cx="77" cy="181"/>
                <a:chOff x="781" y="1842"/>
                <a:chExt cx="499" cy="1165"/>
              </a:xfrm>
            </p:grpSpPr>
            <p:sp>
              <p:nvSpPr>
                <p:cNvPr id="126126" name="Freeform 3246"/>
                <p:cNvSpPr>
                  <a:spLocks/>
                </p:cNvSpPr>
                <p:nvPr/>
              </p:nvSpPr>
              <p:spPr bwMode="auto">
                <a:xfrm>
                  <a:off x="938"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27" name="Freeform 3247"/>
                <p:cNvSpPr>
                  <a:spLocks/>
                </p:cNvSpPr>
                <p:nvPr/>
              </p:nvSpPr>
              <p:spPr bwMode="auto">
                <a:xfrm>
                  <a:off x="106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28" name="Oval 3248"/>
                <p:cNvSpPr>
                  <a:spLocks noChangeArrowheads="1"/>
                </p:cNvSpPr>
                <p:nvPr/>
              </p:nvSpPr>
              <p:spPr bwMode="auto">
                <a:xfrm>
                  <a:off x="786"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31" name="Group 3249"/>
              <p:cNvGrpSpPr>
                <a:grpSpLocks/>
              </p:cNvGrpSpPr>
              <p:nvPr/>
            </p:nvGrpSpPr>
            <p:grpSpPr bwMode="auto">
              <a:xfrm rot="10800000">
                <a:off x="5082" y="2260"/>
                <a:ext cx="77" cy="181"/>
                <a:chOff x="781" y="1842"/>
                <a:chExt cx="499" cy="1165"/>
              </a:xfrm>
            </p:grpSpPr>
            <p:sp>
              <p:nvSpPr>
                <p:cNvPr id="126130" name="Freeform 3250"/>
                <p:cNvSpPr>
                  <a:spLocks/>
                </p:cNvSpPr>
                <p:nvPr/>
              </p:nvSpPr>
              <p:spPr bwMode="auto">
                <a:xfrm>
                  <a:off x="938" y="2121"/>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31" name="Freeform 3251"/>
                <p:cNvSpPr>
                  <a:spLocks/>
                </p:cNvSpPr>
                <p:nvPr/>
              </p:nvSpPr>
              <p:spPr bwMode="auto">
                <a:xfrm>
                  <a:off x="1068"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32" name="Oval 3252"/>
                <p:cNvSpPr>
                  <a:spLocks noChangeArrowheads="1"/>
                </p:cNvSpPr>
                <p:nvPr/>
              </p:nvSpPr>
              <p:spPr bwMode="auto">
                <a:xfrm>
                  <a:off x="785" y="185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32" name="Group 3253"/>
              <p:cNvGrpSpPr>
                <a:grpSpLocks/>
              </p:cNvGrpSpPr>
              <p:nvPr/>
            </p:nvGrpSpPr>
            <p:grpSpPr bwMode="auto">
              <a:xfrm rot="10800000">
                <a:off x="5009" y="2251"/>
                <a:ext cx="77" cy="181"/>
                <a:chOff x="781" y="1842"/>
                <a:chExt cx="499" cy="1165"/>
              </a:xfrm>
            </p:grpSpPr>
            <p:sp>
              <p:nvSpPr>
                <p:cNvPr id="126134" name="Freeform 3254"/>
                <p:cNvSpPr>
                  <a:spLocks/>
                </p:cNvSpPr>
                <p:nvPr/>
              </p:nvSpPr>
              <p:spPr bwMode="auto">
                <a:xfrm>
                  <a:off x="92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35" name="Freeform 3255"/>
                <p:cNvSpPr>
                  <a:spLocks/>
                </p:cNvSpPr>
                <p:nvPr/>
              </p:nvSpPr>
              <p:spPr bwMode="auto">
                <a:xfrm>
                  <a:off x="1065"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36" name="Oval 3256"/>
                <p:cNvSpPr>
                  <a:spLocks noChangeArrowheads="1"/>
                </p:cNvSpPr>
                <p:nvPr/>
              </p:nvSpPr>
              <p:spPr bwMode="auto">
                <a:xfrm>
                  <a:off x="783" y="1847"/>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33" name="Group 3257"/>
              <p:cNvGrpSpPr>
                <a:grpSpLocks/>
              </p:cNvGrpSpPr>
              <p:nvPr/>
            </p:nvGrpSpPr>
            <p:grpSpPr bwMode="auto">
              <a:xfrm rot="10800000">
                <a:off x="4934" y="2227"/>
                <a:ext cx="77" cy="181"/>
                <a:chOff x="781" y="1842"/>
                <a:chExt cx="499" cy="1165"/>
              </a:xfrm>
            </p:grpSpPr>
            <p:sp>
              <p:nvSpPr>
                <p:cNvPr id="126138" name="Freeform 3258"/>
                <p:cNvSpPr>
                  <a:spLocks/>
                </p:cNvSpPr>
                <p:nvPr/>
              </p:nvSpPr>
              <p:spPr bwMode="auto">
                <a:xfrm>
                  <a:off x="939" y="2122"/>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39" name="Freeform 3259"/>
                <p:cNvSpPr>
                  <a:spLocks/>
                </p:cNvSpPr>
                <p:nvPr/>
              </p:nvSpPr>
              <p:spPr bwMode="auto">
                <a:xfrm>
                  <a:off x="1069" y="2122"/>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40" name="Oval 3260"/>
                <p:cNvSpPr>
                  <a:spLocks noChangeArrowheads="1"/>
                </p:cNvSpPr>
                <p:nvPr/>
              </p:nvSpPr>
              <p:spPr bwMode="auto">
                <a:xfrm>
                  <a:off x="786" y="185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34" name="Group 3261"/>
              <p:cNvGrpSpPr>
                <a:grpSpLocks/>
              </p:cNvGrpSpPr>
              <p:nvPr/>
            </p:nvGrpSpPr>
            <p:grpSpPr bwMode="auto">
              <a:xfrm rot="10800000">
                <a:off x="4859" y="2212"/>
                <a:ext cx="77" cy="181"/>
                <a:chOff x="781" y="1842"/>
                <a:chExt cx="499" cy="1165"/>
              </a:xfrm>
            </p:grpSpPr>
            <p:sp>
              <p:nvSpPr>
                <p:cNvPr id="126142" name="Freeform 3262"/>
                <p:cNvSpPr>
                  <a:spLocks/>
                </p:cNvSpPr>
                <p:nvPr/>
              </p:nvSpPr>
              <p:spPr bwMode="auto">
                <a:xfrm>
                  <a:off x="938"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43" name="Freeform 3263"/>
                <p:cNvSpPr>
                  <a:spLocks/>
                </p:cNvSpPr>
                <p:nvPr/>
              </p:nvSpPr>
              <p:spPr bwMode="auto">
                <a:xfrm>
                  <a:off x="106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44" name="Oval 3264"/>
                <p:cNvSpPr>
                  <a:spLocks noChangeArrowheads="1"/>
                </p:cNvSpPr>
                <p:nvPr/>
              </p:nvSpPr>
              <p:spPr bwMode="auto">
                <a:xfrm>
                  <a:off x="785" y="1847"/>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35" name="Group 3265"/>
              <p:cNvGrpSpPr>
                <a:grpSpLocks/>
              </p:cNvGrpSpPr>
              <p:nvPr/>
            </p:nvGrpSpPr>
            <p:grpSpPr bwMode="auto">
              <a:xfrm rot="10800000">
                <a:off x="4778" y="2213"/>
                <a:ext cx="77" cy="181"/>
                <a:chOff x="781" y="1842"/>
                <a:chExt cx="499" cy="1165"/>
              </a:xfrm>
            </p:grpSpPr>
            <p:sp>
              <p:nvSpPr>
                <p:cNvPr id="126146" name="Freeform 3266"/>
                <p:cNvSpPr>
                  <a:spLocks/>
                </p:cNvSpPr>
                <p:nvPr/>
              </p:nvSpPr>
              <p:spPr bwMode="auto">
                <a:xfrm>
                  <a:off x="937"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47" name="Freeform 3267"/>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48" name="Oval 3268"/>
                <p:cNvSpPr>
                  <a:spLocks noChangeArrowheads="1"/>
                </p:cNvSpPr>
                <p:nvPr/>
              </p:nvSpPr>
              <p:spPr bwMode="auto">
                <a:xfrm>
                  <a:off x="784"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36" name="Group 3269"/>
              <p:cNvGrpSpPr>
                <a:grpSpLocks/>
              </p:cNvGrpSpPr>
              <p:nvPr/>
            </p:nvGrpSpPr>
            <p:grpSpPr bwMode="auto">
              <a:xfrm rot="10800000">
                <a:off x="4702" y="2249"/>
                <a:ext cx="77" cy="181"/>
                <a:chOff x="781" y="1842"/>
                <a:chExt cx="499" cy="1165"/>
              </a:xfrm>
            </p:grpSpPr>
            <p:sp>
              <p:nvSpPr>
                <p:cNvPr id="126150" name="Freeform 3270"/>
                <p:cNvSpPr>
                  <a:spLocks/>
                </p:cNvSpPr>
                <p:nvPr/>
              </p:nvSpPr>
              <p:spPr bwMode="auto">
                <a:xfrm>
                  <a:off x="938"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51" name="Freeform 3271"/>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52" name="Oval 3272"/>
                <p:cNvSpPr>
                  <a:spLocks noChangeArrowheads="1"/>
                </p:cNvSpPr>
                <p:nvPr/>
              </p:nvSpPr>
              <p:spPr bwMode="auto">
                <a:xfrm>
                  <a:off x="785"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37" name="Group 3273"/>
              <p:cNvGrpSpPr>
                <a:grpSpLocks/>
              </p:cNvGrpSpPr>
              <p:nvPr/>
            </p:nvGrpSpPr>
            <p:grpSpPr bwMode="auto">
              <a:xfrm rot="10800000">
                <a:off x="4621" y="2273"/>
                <a:ext cx="77" cy="181"/>
                <a:chOff x="781" y="1842"/>
                <a:chExt cx="499" cy="1165"/>
              </a:xfrm>
            </p:grpSpPr>
            <p:sp>
              <p:nvSpPr>
                <p:cNvPr id="126154" name="Freeform 3274"/>
                <p:cNvSpPr>
                  <a:spLocks/>
                </p:cNvSpPr>
                <p:nvPr/>
              </p:nvSpPr>
              <p:spPr bwMode="auto">
                <a:xfrm>
                  <a:off x="929" y="2122"/>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55" name="Freeform 3275"/>
                <p:cNvSpPr>
                  <a:spLocks/>
                </p:cNvSpPr>
                <p:nvPr/>
              </p:nvSpPr>
              <p:spPr bwMode="auto">
                <a:xfrm>
                  <a:off x="1067" y="2122"/>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56" name="Oval 3276"/>
                <p:cNvSpPr>
                  <a:spLocks noChangeArrowheads="1"/>
                </p:cNvSpPr>
                <p:nvPr/>
              </p:nvSpPr>
              <p:spPr bwMode="auto">
                <a:xfrm>
                  <a:off x="784" y="185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38" name="Group 3277"/>
              <p:cNvGrpSpPr>
                <a:grpSpLocks/>
              </p:cNvGrpSpPr>
              <p:nvPr/>
            </p:nvGrpSpPr>
            <p:grpSpPr bwMode="auto">
              <a:xfrm rot="10800000">
                <a:off x="4551" y="2315"/>
                <a:ext cx="77" cy="181"/>
                <a:chOff x="781" y="1842"/>
                <a:chExt cx="499" cy="1165"/>
              </a:xfrm>
            </p:grpSpPr>
            <p:sp>
              <p:nvSpPr>
                <p:cNvPr id="126158" name="Freeform 3278"/>
                <p:cNvSpPr>
                  <a:spLocks/>
                </p:cNvSpPr>
                <p:nvPr/>
              </p:nvSpPr>
              <p:spPr bwMode="auto">
                <a:xfrm>
                  <a:off x="938"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59" name="Freeform 3279"/>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60" name="Oval 3280"/>
                <p:cNvSpPr>
                  <a:spLocks noChangeArrowheads="1"/>
                </p:cNvSpPr>
                <p:nvPr/>
              </p:nvSpPr>
              <p:spPr bwMode="auto">
                <a:xfrm>
                  <a:off x="785"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39" name="Group 3281"/>
              <p:cNvGrpSpPr>
                <a:grpSpLocks/>
              </p:cNvGrpSpPr>
              <p:nvPr/>
            </p:nvGrpSpPr>
            <p:grpSpPr bwMode="auto">
              <a:xfrm rot="10800000">
                <a:off x="4472" y="2333"/>
                <a:ext cx="77" cy="181"/>
                <a:chOff x="781" y="1842"/>
                <a:chExt cx="499" cy="1165"/>
              </a:xfrm>
            </p:grpSpPr>
            <p:sp>
              <p:nvSpPr>
                <p:cNvPr id="126162" name="Freeform 3282"/>
                <p:cNvSpPr>
                  <a:spLocks/>
                </p:cNvSpPr>
                <p:nvPr/>
              </p:nvSpPr>
              <p:spPr bwMode="auto">
                <a:xfrm>
                  <a:off x="938"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63" name="Freeform 3283"/>
                <p:cNvSpPr>
                  <a:spLocks/>
                </p:cNvSpPr>
                <p:nvPr/>
              </p:nvSpPr>
              <p:spPr bwMode="auto">
                <a:xfrm>
                  <a:off x="106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64" name="Oval 3284"/>
                <p:cNvSpPr>
                  <a:spLocks noChangeArrowheads="1"/>
                </p:cNvSpPr>
                <p:nvPr/>
              </p:nvSpPr>
              <p:spPr bwMode="auto">
                <a:xfrm>
                  <a:off x="785" y="1847"/>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0" name="Group 3285"/>
              <p:cNvGrpSpPr>
                <a:grpSpLocks/>
              </p:cNvGrpSpPr>
              <p:nvPr/>
            </p:nvGrpSpPr>
            <p:grpSpPr bwMode="auto">
              <a:xfrm rot="10800000">
                <a:off x="4397" y="2306"/>
                <a:ext cx="77" cy="181"/>
                <a:chOff x="781" y="1842"/>
                <a:chExt cx="499" cy="1165"/>
              </a:xfrm>
            </p:grpSpPr>
            <p:sp>
              <p:nvSpPr>
                <p:cNvPr id="126166" name="Freeform 3286"/>
                <p:cNvSpPr>
                  <a:spLocks/>
                </p:cNvSpPr>
                <p:nvPr/>
              </p:nvSpPr>
              <p:spPr bwMode="auto">
                <a:xfrm>
                  <a:off x="938" y="2121"/>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67" name="Freeform 3287"/>
                <p:cNvSpPr>
                  <a:spLocks/>
                </p:cNvSpPr>
                <p:nvPr/>
              </p:nvSpPr>
              <p:spPr bwMode="auto">
                <a:xfrm>
                  <a:off x="1068"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68" name="Oval 3288"/>
                <p:cNvSpPr>
                  <a:spLocks noChangeArrowheads="1"/>
                </p:cNvSpPr>
                <p:nvPr/>
              </p:nvSpPr>
              <p:spPr bwMode="auto">
                <a:xfrm>
                  <a:off x="785" y="1852"/>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1" name="Group 3289"/>
              <p:cNvGrpSpPr>
                <a:grpSpLocks/>
              </p:cNvGrpSpPr>
              <p:nvPr/>
            </p:nvGrpSpPr>
            <p:grpSpPr bwMode="auto">
              <a:xfrm rot="10800000">
                <a:off x="4320" y="2273"/>
                <a:ext cx="77" cy="181"/>
                <a:chOff x="781" y="1842"/>
                <a:chExt cx="499" cy="1165"/>
              </a:xfrm>
            </p:grpSpPr>
            <p:sp>
              <p:nvSpPr>
                <p:cNvPr id="126170" name="Freeform 3290"/>
                <p:cNvSpPr>
                  <a:spLocks/>
                </p:cNvSpPr>
                <p:nvPr/>
              </p:nvSpPr>
              <p:spPr bwMode="auto">
                <a:xfrm>
                  <a:off x="928" y="2122"/>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71" name="Freeform 3291"/>
                <p:cNvSpPr>
                  <a:spLocks/>
                </p:cNvSpPr>
                <p:nvPr/>
              </p:nvSpPr>
              <p:spPr bwMode="auto">
                <a:xfrm>
                  <a:off x="1066" y="2122"/>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72" name="Oval 3292"/>
                <p:cNvSpPr>
                  <a:spLocks noChangeArrowheads="1"/>
                </p:cNvSpPr>
                <p:nvPr/>
              </p:nvSpPr>
              <p:spPr bwMode="auto">
                <a:xfrm>
                  <a:off x="783" y="185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2" name="Group 3293"/>
              <p:cNvGrpSpPr>
                <a:grpSpLocks/>
              </p:cNvGrpSpPr>
              <p:nvPr/>
            </p:nvGrpSpPr>
            <p:grpSpPr bwMode="auto">
              <a:xfrm rot="10800000">
                <a:off x="4251" y="2235"/>
                <a:ext cx="77" cy="181"/>
                <a:chOff x="781" y="1842"/>
                <a:chExt cx="499" cy="1165"/>
              </a:xfrm>
            </p:grpSpPr>
            <p:sp>
              <p:nvSpPr>
                <p:cNvPr id="126174" name="Freeform 3294"/>
                <p:cNvSpPr>
                  <a:spLocks/>
                </p:cNvSpPr>
                <p:nvPr/>
              </p:nvSpPr>
              <p:spPr bwMode="auto">
                <a:xfrm>
                  <a:off x="92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75" name="Freeform 3295"/>
                <p:cNvSpPr>
                  <a:spLocks/>
                </p:cNvSpPr>
                <p:nvPr/>
              </p:nvSpPr>
              <p:spPr bwMode="auto">
                <a:xfrm>
                  <a:off x="1066"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76" name="Oval 3296"/>
                <p:cNvSpPr>
                  <a:spLocks noChangeArrowheads="1"/>
                </p:cNvSpPr>
                <p:nvPr/>
              </p:nvSpPr>
              <p:spPr bwMode="auto">
                <a:xfrm>
                  <a:off x="783" y="1847"/>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3" name="Group 3297"/>
              <p:cNvGrpSpPr>
                <a:grpSpLocks/>
              </p:cNvGrpSpPr>
              <p:nvPr/>
            </p:nvGrpSpPr>
            <p:grpSpPr bwMode="auto">
              <a:xfrm rot="10800000">
                <a:off x="4180" y="2197"/>
                <a:ext cx="77" cy="181"/>
                <a:chOff x="781" y="1842"/>
                <a:chExt cx="499" cy="1165"/>
              </a:xfrm>
            </p:grpSpPr>
            <p:sp>
              <p:nvSpPr>
                <p:cNvPr id="126178" name="Freeform 3298"/>
                <p:cNvSpPr>
                  <a:spLocks/>
                </p:cNvSpPr>
                <p:nvPr/>
              </p:nvSpPr>
              <p:spPr bwMode="auto">
                <a:xfrm>
                  <a:off x="938"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79" name="Freeform 3299"/>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80" name="Oval 3300"/>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4" name="Group 3301"/>
              <p:cNvGrpSpPr>
                <a:grpSpLocks/>
              </p:cNvGrpSpPr>
              <p:nvPr/>
            </p:nvGrpSpPr>
            <p:grpSpPr bwMode="auto">
              <a:xfrm rot="10800000">
                <a:off x="4109" y="2225"/>
                <a:ext cx="77" cy="181"/>
                <a:chOff x="781" y="1842"/>
                <a:chExt cx="499" cy="1165"/>
              </a:xfrm>
            </p:grpSpPr>
            <p:sp>
              <p:nvSpPr>
                <p:cNvPr id="126182" name="Freeform 3302"/>
                <p:cNvSpPr>
                  <a:spLocks/>
                </p:cNvSpPr>
                <p:nvPr/>
              </p:nvSpPr>
              <p:spPr bwMode="auto">
                <a:xfrm>
                  <a:off x="937"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83" name="Freeform 3303"/>
                <p:cNvSpPr>
                  <a:spLocks/>
                </p:cNvSpPr>
                <p:nvPr/>
              </p:nvSpPr>
              <p:spPr bwMode="auto">
                <a:xfrm>
                  <a:off x="106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84" name="Oval 3304"/>
                <p:cNvSpPr>
                  <a:spLocks noChangeArrowheads="1"/>
                </p:cNvSpPr>
                <p:nvPr/>
              </p:nvSpPr>
              <p:spPr bwMode="auto">
                <a:xfrm>
                  <a:off x="784" y="1847"/>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5" name="Group 3305"/>
              <p:cNvGrpSpPr>
                <a:grpSpLocks/>
              </p:cNvGrpSpPr>
              <p:nvPr/>
            </p:nvGrpSpPr>
            <p:grpSpPr bwMode="auto">
              <a:xfrm rot="10800000">
                <a:off x="4030" y="2255"/>
                <a:ext cx="77" cy="181"/>
                <a:chOff x="781" y="1842"/>
                <a:chExt cx="499" cy="1165"/>
              </a:xfrm>
            </p:grpSpPr>
            <p:sp>
              <p:nvSpPr>
                <p:cNvPr id="126186" name="Freeform 3306"/>
                <p:cNvSpPr>
                  <a:spLocks/>
                </p:cNvSpPr>
                <p:nvPr/>
              </p:nvSpPr>
              <p:spPr bwMode="auto">
                <a:xfrm>
                  <a:off x="937"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87" name="Freeform 3307"/>
                <p:cNvSpPr>
                  <a:spLocks/>
                </p:cNvSpPr>
                <p:nvPr/>
              </p:nvSpPr>
              <p:spPr bwMode="auto">
                <a:xfrm>
                  <a:off x="106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88" name="Oval 3308"/>
                <p:cNvSpPr>
                  <a:spLocks noChangeArrowheads="1"/>
                </p:cNvSpPr>
                <p:nvPr/>
              </p:nvSpPr>
              <p:spPr bwMode="auto">
                <a:xfrm>
                  <a:off x="785"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6" name="Group 3309"/>
              <p:cNvGrpSpPr>
                <a:grpSpLocks/>
              </p:cNvGrpSpPr>
              <p:nvPr/>
            </p:nvGrpSpPr>
            <p:grpSpPr bwMode="auto">
              <a:xfrm rot="10800000">
                <a:off x="3951" y="2281"/>
                <a:ext cx="77" cy="181"/>
                <a:chOff x="781" y="1842"/>
                <a:chExt cx="499" cy="1165"/>
              </a:xfrm>
            </p:grpSpPr>
            <p:sp>
              <p:nvSpPr>
                <p:cNvPr id="126190" name="Freeform 3310"/>
                <p:cNvSpPr>
                  <a:spLocks/>
                </p:cNvSpPr>
                <p:nvPr/>
              </p:nvSpPr>
              <p:spPr bwMode="auto">
                <a:xfrm>
                  <a:off x="938" y="2120"/>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91" name="Freeform 3311"/>
                <p:cNvSpPr>
                  <a:spLocks/>
                </p:cNvSpPr>
                <p:nvPr/>
              </p:nvSpPr>
              <p:spPr bwMode="auto">
                <a:xfrm>
                  <a:off x="106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92" name="Oval 3312"/>
                <p:cNvSpPr>
                  <a:spLocks noChangeArrowheads="1"/>
                </p:cNvSpPr>
                <p:nvPr/>
              </p:nvSpPr>
              <p:spPr bwMode="auto">
                <a:xfrm>
                  <a:off x="785"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7" name="Group 3313"/>
              <p:cNvGrpSpPr>
                <a:grpSpLocks/>
              </p:cNvGrpSpPr>
              <p:nvPr/>
            </p:nvGrpSpPr>
            <p:grpSpPr bwMode="auto">
              <a:xfrm rot="10800000">
                <a:off x="3878" y="2291"/>
                <a:ext cx="77" cy="181"/>
                <a:chOff x="781" y="1842"/>
                <a:chExt cx="499" cy="1165"/>
              </a:xfrm>
            </p:grpSpPr>
            <p:sp>
              <p:nvSpPr>
                <p:cNvPr id="126194" name="Freeform 3314"/>
                <p:cNvSpPr>
                  <a:spLocks/>
                </p:cNvSpPr>
                <p:nvPr/>
              </p:nvSpPr>
              <p:spPr bwMode="auto">
                <a:xfrm>
                  <a:off x="92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95" name="Freeform 3315"/>
                <p:cNvSpPr>
                  <a:spLocks/>
                </p:cNvSpPr>
                <p:nvPr/>
              </p:nvSpPr>
              <p:spPr bwMode="auto">
                <a:xfrm>
                  <a:off x="1065"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96" name="Oval 3316"/>
                <p:cNvSpPr>
                  <a:spLocks noChangeArrowheads="1"/>
                </p:cNvSpPr>
                <p:nvPr/>
              </p:nvSpPr>
              <p:spPr bwMode="auto">
                <a:xfrm>
                  <a:off x="782"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8" name="Group 3317"/>
              <p:cNvGrpSpPr>
                <a:grpSpLocks/>
              </p:cNvGrpSpPr>
              <p:nvPr/>
            </p:nvGrpSpPr>
            <p:grpSpPr bwMode="auto">
              <a:xfrm rot="10800000">
                <a:off x="3806" y="2269"/>
                <a:ext cx="77" cy="181"/>
                <a:chOff x="781" y="1842"/>
                <a:chExt cx="499" cy="1165"/>
              </a:xfrm>
            </p:grpSpPr>
            <p:sp>
              <p:nvSpPr>
                <p:cNvPr id="126198" name="Freeform 3318"/>
                <p:cNvSpPr>
                  <a:spLocks/>
                </p:cNvSpPr>
                <p:nvPr/>
              </p:nvSpPr>
              <p:spPr bwMode="auto">
                <a:xfrm>
                  <a:off x="92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199" name="Freeform 3319"/>
                <p:cNvSpPr>
                  <a:spLocks/>
                </p:cNvSpPr>
                <p:nvPr/>
              </p:nvSpPr>
              <p:spPr bwMode="auto">
                <a:xfrm>
                  <a:off x="1065"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00" name="Oval 3320"/>
                <p:cNvSpPr>
                  <a:spLocks noChangeArrowheads="1"/>
                </p:cNvSpPr>
                <p:nvPr/>
              </p:nvSpPr>
              <p:spPr bwMode="auto">
                <a:xfrm>
                  <a:off x="782"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49" name="Group 3321"/>
              <p:cNvGrpSpPr>
                <a:grpSpLocks/>
              </p:cNvGrpSpPr>
              <p:nvPr/>
            </p:nvGrpSpPr>
            <p:grpSpPr bwMode="auto">
              <a:xfrm rot="10800000">
                <a:off x="3730" y="2243"/>
                <a:ext cx="77" cy="181"/>
                <a:chOff x="781" y="1842"/>
                <a:chExt cx="499" cy="1165"/>
              </a:xfrm>
            </p:grpSpPr>
            <p:sp>
              <p:nvSpPr>
                <p:cNvPr id="126202" name="Freeform 3322"/>
                <p:cNvSpPr>
                  <a:spLocks/>
                </p:cNvSpPr>
                <p:nvPr/>
              </p:nvSpPr>
              <p:spPr bwMode="auto">
                <a:xfrm>
                  <a:off x="92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03" name="Freeform 3323"/>
                <p:cNvSpPr>
                  <a:spLocks/>
                </p:cNvSpPr>
                <p:nvPr/>
              </p:nvSpPr>
              <p:spPr bwMode="auto">
                <a:xfrm>
                  <a:off x="1065"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04" name="Oval 3324"/>
                <p:cNvSpPr>
                  <a:spLocks noChangeArrowheads="1"/>
                </p:cNvSpPr>
                <p:nvPr/>
              </p:nvSpPr>
              <p:spPr bwMode="auto">
                <a:xfrm>
                  <a:off x="783"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50" name="Group 3325"/>
              <p:cNvGrpSpPr>
                <a:grpSpLocks/>
              </p:cNvGrpSpPr>
              <p:nvPr/>
            </p:nvGrpSpPr>
            <p:grpSpPr bwMode="auto">
              <a:xfrm rot="10800000">
                <a:off x="3652" y="2205"/>
                <a:ext cx="77" cy="181"/>
                <a:chOff x="781" y="1842"/>
                <a:chExt cx="499" cy="1165"/>
              </a:xfrm>
            </p:grpSpPr>
            <p:sp>
              <p:nvSpPr>
                <p:cNvPr id="126206" name="Freeform 3326"/>
                <p:cNvSpPr>
                  <a:spLocks/>
                </p:cNvSpPr>
                <p:nvPr/>
              </p:nvSpPr>
              <p:spPr bwMode="auto">
                <a:xfrm>
                  <a:off x="927" y="2121"/>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07" name="Freeform 3327"/>
                <p:cNvSpPr>
                  <a:spLocks/>
                </p:cNvSpPr>
                <p:nvPr/>
              </p:nvSpPr>
              <p:spPr bwMode="auto">
                <a:xfrm>
                  <a:off x="1065" y="2121"/>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08" name="Oval 3328"/>
                <p:cNvSpPr>
                  <a:spLocks noChangeArrowheads="1"/>
                </p:cNvSpPr>
                <p:nvPr/>
              </p:nvSpPr>
              <p:spPr bwMode="auto">
                <a:xfrm>
                  <a:off x="782" y="1847"/>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51" name="Group 3329"/>
              <p:cNvGrpSpPr>
                <a:grpSpLocks/>
              </p:cNvGrpSpPr>
              <p:nvPr/>
            </p:nvGrpSpPr>
            <p:grpSpPr bwMode="auto">
              <a:xfrm rot="10800000">
                <a:off x="3576" y="2160"/>
                <a:ext cx="77" cy="181"/>
                <a:chOff x="781" y="1842"/>
                <a:chExt cx="499" cy="1165"/>
              </a:xfrm>
            </p:grpSpPr>
            <p:sp>
              <p:nvSpPr>
                <p:cNvPr id="126210" name="Freeform 3330"/>
                <p:cNvSpPr>
                  <a:spLocks/>
                </p:cNvSpPr>
                <p:nvPr/>
              </p:nvSpPr>
              <p:spPr bwMode="auto">
                <a:xfrm>
                  <a:off x="928"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11" name="Freeform 3331"/>
                <p:cNvSpPr>
                  <a:spLocks/>
                </p:cNvSpPr>
                <p:nvPr/>
              </p:nvSpPr>
              <p:spPr bwMode="auto">
                <a:xfrm>
                  <a:off x="1065"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12" name="Oval 3332"/>
                <p:cNvSpPr>
                  <a:spLocks noChangeArrowheads="1"/>
                </p:cNvSpPr>
                <p:nvPr/>
              </p:nvSpPr>
              <p:spPr bwMode="auto">
                <a:xfrm>
                  <a:off x="782"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52" name="Group 3333"/>
              <p:cNvGrpSpPr>
                <a:grpSpLocks/>
              </p:cNvGrpSpPr>
              <p:nvPr/>
            </p:nvGrpSpPr>
            <p:grpSpPr bwMode="auto">
              <a:xfrm rot="10800000">
                <a:off x="3497" y="2136"/>
                <a:ext cx="77" cy="181"/>
                <a:chOff x="781" y="1842"/>
                <a:chExt cx="499" cy="1165"/>
              </a:xfrm>
            </p:grpSpPr>
            <p:sp>
              <p:nvSpPr>
                <p:cNvPr id="126214" name="Freeform 3334"/>
                <p:cNvSpPr>
                  <a:spLocks/>
                </p:cNvSpPr>
                <p:nvPr/>
              </p:nvSpPr>
              <p:spPr bwMode="auto">
                <a:xfrm>
                  <a:off x="928"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15" name="Freeform 3335"/>
                <p:cNvSpPr>
                  <a:spLocks/>
                </p:cNvSpPr>
                <p:nvPr/>
              </p:nvSpPr>
              <p:spPr bwMode="auto">
                <a:xfrm>
                  <a:off x="1066"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16" name="Oval 3336"/>
                <p:cNvSpPr>
                  <a:spLocks noChangeArrowheads="1"/>
                </p:cNvSpPr>
                <p:nvPr/>
              </p:nvSpPr>
              <p:spPr bwMode="auto">
                <a:xfrm>
                  <a:off x="783"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53" name="Group 3337"/>
              <p:cNvGrpSpPr>
                <a:grpSpLocks/>
              </p:cNvGrpSpPr>
              <p:nvPr/>
            </p:nvGrpSpPr>
            <p:grpSpPr bwMode="auto">
              <a:xfrm rot="10800000">
                <a:off x="3416" y="2139"/>
                <a:ext cx="77" cy="181"/>
                <a:chOff x="781" y="1842"/>
                <a:chExt cx="499" cy="1165"/>
              </a:xfrm>
            </p:grpSpPr>
            <p:sp>
              <p:nvSpPr>
                <p:cNvPr id="126218" name="Freeform 3338"/>
                <p:cNvSpPr>
                  <a:spLocks/>
                </p:cNvSpPr>
                <p:nvPr/>
              </p:nvSpPr>
              <p:spPr bwMode="auto">
                <a:xfrm>
                  <a:off x="927"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19" name="Freeform 3339"/>
                <p:cNvSpPr>
                  <a:spLocks/>
                </p:cNvSpPr>
                <p:nvPr/>
              </p:nvSpPr>
              <p:spPr bwMode="auto">
                <a:xfrm>
                  <a:off x="1065" y="2121"/>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20" name="Oval 3340"/>
                <p:cNvSpPr>
                  <a:spLocks noChangeArrowheads="1"/>
                </p:cNvSpPr>
                <p:nvPr/>
              </p:nvSpPr>
              <p:spPr bwMode="auto">
                <a:xfrm>
                  <a:off x="782"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354" name="Group 3341"/>
              <p:cNvGrpSpPr>
                <a:grpSpLocks/>
              </p:cNvGrpSpPr>
              <p:nvPr/>
            </p:nvGrpSpPr>
            <p:grpSpPr bwMode="auto">
              <a:xfrm rot="10800000">
                <a:off x="3334" y="2160"/>
                <a:ext cx="77" cy="181"/>
                <a:chOff x="781" y="1842"/>
                <a:chExt cx="499" cy="1165"/>
              </a:xfrm>
            </p:grpSpPr>
            <p:sp>
              <p:nvSpPr>
                <p:cNvPr id="126222" name="Freeform 3342"/>
                <p:cNvSpPr>
                  <a:spLocks/>
                </p:cNvSpPr>
                <p:nvPr/>
              </p:nvSpPr>
              <p:spPr bwMode="auto">
                <a:xfrm>
                  <a:off x="927"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23" name="Freeform 3343"/>
                <p:cNvSpPr>
                  <a:spLocks/>
                </p:cNvSpPr>
                <p:nvPr/>
              </p:nvSpPr>
              <p:spPr bwMode="auto">
                <a:xfrm>
                  <a:off x="1065" y="2120"/>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24" name="Oval 3344"/>
                <p:cNvSpPr>
                  <a:spLocks noChangeArrowheads="1"/>
                </p:cNvSpPr>
                <p:nvPr/>
              </p:nvSpPr>
              <p:spPr bwMode="auto">
                <a:xfrm>
                  <a:off x="782"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102" name="Group 3345"/>
            <p:cNvGrpSpPr>
              <a:grpSpLocks/>
            </p:cNvGrpSpPr>
            <p:nvPr/>
          </p:nvGrpSpPr>
          <p:grpSpPr bwMode="auto">
            <a:xfrm>
              <a:off x="3515" y="2322"/>
              <a:ext cx="1908" cy="654"/>
              <a:chOff x="3334" y="1860"/>
              <a:chExt cx="1908" cy="654"/>
            </a:xfrm>
          </p:grpSpPr>
          <p:grpSp>
            <p:nvGrpSpPr>
              <p:cNvPr id="3128" name="Group 3346"/>
              <p:cNvGrpSpPr>
                <a:grpSpLocks/>
              </p:cNvGrpSpPr>
              <p:nvPr/>
            </p:nvGrpSpPr>
            <p:grpSpPr bwMode="auto">
              <a:xfrm>
                <a:off x="3334" y="1860"/>
                <a:ext cx="1908" cy="371"/>
                <a:chOff x="3334" y="1860"/>
                <a:chExt cx="1908" cy="371"/>
              </a:xfrm>
            </p:grpSpPr>
            <p:grpSp>
              <p:nvGrpSpPr>
                <p:cNvPr id="3229" name="Group 3347"/>
                <p:cNvGrpSpPr>
                  <a:grpSpLocks/>
                </p:cNvGrpSpPr>
                <p:nvPr/>
              </p:nvGrpSpPr>
              <p:grpSpPr bwMode="auto">
                <a:xfrm>
                  <a:off x="3334" y="1888"/>
                  <a:ext cx="77" cy="181"/>
                  <a:chOff x="781" y="1842"/>
                  <a:chExt cx="499" cy="1165"/>
                </a:xfrm>
              </p:grpSpPr>
              <p:sp>
                <p:nvSpPr>
                  <p:cNvPr id="126228" name="Freeform 3348"/>
                  <p:cNvSpPr>
                    <a:spLocks/>
                  </p:cNvSpPr>
                  <p:nvPr/>
                </p:nvSpPr>
                <p:spPr bwMode="auto">
                  <a:xfrm>
                    <a:off x="931"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29" name="Freeform 3349"/>
                  <p:cNvSpPr>
                    <a:spLocks/>
                  </p:cNvSpPr>
                  <p:nvPr/>
                </p:nvSpPr>
                <p:spPr bwMode="auto">
                  <a:xfrm>
                    <a:off x="1068"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30" name="Oval 3350"/>
                  <p:cNvSpPr>
                    <a:spLocks noChangeArrowheads="1"/>
                  </p:cNvSpPr>
                  <p:nvPr/>
                </p:nvSpPr>
                <p:spPr bwMode="auto">
                  <a:xfrm>
                    <a:off x="782"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0" name="Group 3351"/>
                <p:cNvGrpSpPr>
                  <a:grpSpLocks/>
                </p:cNvGrpSpPr>
                <p:nvPr/>
              </p:nvGrpSpPr>
              <p:grpSpPr bwMode="auto">
                <a:xfrm>
                  <a:off x="3412" y="1866"/>
                  <a:ext cx="77" cy="181"/>
                  <a:chOff x="781" y="1842"/>
                  <a:chExt cx="499" cy="1165"/>
                </a:xfrm>
              </p:grpSpPr>
              <p:sp>
                <p:nvSpPr>
                  <p:cNvPr id="126232" name="Freeform 3352"/>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33" name="Freeform 3353"/>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34" name="Oval 3354"/>
                  <p:cNvSpPr>
                    <a:spLocks noChangeArrowheads="1"/>
                  </p:cNvSpPr>
                  <p:nvPr/>
                </p:nvSpPr>
                <p:spPr bwMode="auto">
                  <a:xfrm>
                    <a:off x="781"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1" name="Group 3355"/>
                <p:cNvGrpSpPr>
                  <a:grpSpLocks/>
                </p:cNvGrpSpPr>
                <p:nvPr/>
              </p:nvGrpSpPr>
              <p:grpSpPr bwMode="auto">
                <a:xfrm>
                  <a:off x="3491" y="1860"/>
                  <a:ext cx="77" cy="181"/>
                  <a:chOff x="781" y="1842"/>
                  <a:chExt cx="499" cy="1165"/>
                </a:xfrm>
              </p:grpSpPr>
              <p:sp>
                <p:nvSpPr>
                  <p:cNvPr id="126236" name="Freeform 3356"/>
                  <p:cNvSpPr>
                    <a:spLocks/>
                  </p:cNvSpPr>
                  <p:nvPr/>
                </p:nvSpPr>
                <p:spPr bwMode="auto">
                  <a:xfrm>
                    <a:off x="930"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37" name="Freeform 3357"/>
                  <p:cNvSpPr>
                    <a:spLocks/>
                  </p:cNvSpPr>
                  <p:nvPr/>
                </p:nvSpPr>
                <p:spPr bwMode="auto">
                  <a:xfrm>
                    <a:off x="106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38" name="Oval 3358"/>
                  <p:cNvSpPr>
                    <a:spLocks noChangeArrowheads="1"/>
                  </p:cNvSpPr>
                  <p:nvPr/>
                </p:nvSpPr>
                <p:spPr bwMode="auto">
                  <a:xfrm>
                    <a:off x="781"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2" name="Group 3359"/>
                <p:cNvGrpSpPr>
                  <a:grpSpLocks/>
                </p:cNvGrpSpPr>
                <p:nvPr/>
              </p:nvGrpSpPr>
              <p:grpSpPr bwMode="auto">
                <a:xfrm>
                  <a:off x="3566" y="1885"/>
                  <a:ext cx="77" cy="181"/>
                  <a:chOff x="781" y="1842"/>
                  <a:chExt cx="499" cy="1165"/>
                </a:xfrm>
              </p:grpSpPr>
              <p:sp>
                <p:nvSpPr>
                  <p:cNvPr id="126240" name="Freeform 3360"/>
                  <p:cNvSpPr>
                    <a:spLocks/>
                  </p:cNvSpPr>
                  <p:nvPr/>
                </p:nvSpPr>
                <p:spPr bwMode="auto">
                  <a:xfrm>
                    <a:off x="930"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41" name="Freeform 3361"/>
                  <p:cNvSpPr>
                    <a:spLocks/>
                  </p:cNvSpPr>
                  <p:nvPr/>
                </p:nvSpPr>
                <p:spPr bwMode="auto">
                  <a:xfrm>
                    <a:off x="106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42" name="Oval 3362"/>
                  <p:cNvSpPr>
                    <a:spLocks noChangeArrowheads="1"/>
                  </p:cNvSpPr>
                  <p:nvPr/>
                </p:nvSpPr>
                <p:spPr bwMode="auto">
                  <a:xfrm>
                    <a:off x="781"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3" name="Group 3363"/>
                <p:cNvGrpSpPr>
                  <a:grpSpLocks/>
                </p:cNvGrpSpPr>
                <p:nvPr/>
              </p:nvGrpSpPr>
              <p:grpSpPr bwMode="auto">
                <a:xfrm>
                  <a:off x="3641" y="1924"/>
                  <a:ext cx="77" cy="181"/>
                  <a:chOff x="781" y="1842"/>
                  <a:chExt cx="499" cy="1165"/>
                </a:xfrm>
              </p:grpSpPr>
              <p:sp>
                <p:nvSpPr>
                  <p:cNvPr id="126244" name="Freeform 3364"/>
                  <p:cNvSpPr>
                    <a:spLocks/>
                  </p:cNvSpPr>
                  <p:nvPr/>
                </p:nvSpPr>
                <p:spPr bwMode="auto">
                  <a:xfrm>
                    <a:off x="929"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45" name="Freeform 3365"/>
                  <p:cNvSpPr>
                    <a:spLocks/>
                  </p:cNvSpPr>
                  <p:nvPr/>
                </p:nvSpPr>
                <p:spPr bwMode="auto">
                  <a:xfrm>
                    <a:off x="1067"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46" name="Oval 3366"/>
                  <p:cNvSpPr>
                    <a:spLocks noChangeArrowheads="1"/>
                  </p:cNvSpPr>
                  <p:nvPr/>
                </p:nvSpPr>
                <p:spPr bwMode="auto">
                  <a:xfrm>
                    <a:off x="780"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4" name="Group 3367"/>
                <p:cNvGrpSpPr>
                  <a:grpSpLocks/>
                </p:cNvGrpSpPr>
                <p:nvPr/>
              </p:nvGrpSpPr>
              <p:grpSpPr bwMode="auto">
                <a:xfrm>
                  <a:off x="3710" y="1972"/>
                  <a:ext cx="77" cy="181"/>
                  <a:chOff x="781" y="1842"/>
                  <a:chExt cx="499" cy="1165"/>
                </a:xfrm>
              </p:grpSpPr>
              <p:sp>
                <p:nvSpPr>
                  <p:cNvPr id="126248" name="Freeform 3368"/>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49" name="Freeform 3369"/>
                  <p:cNvSpPr>
                    <a:spLocks/>
                  </p:cNvSpPr>
                  <p:nvPr/>
                </p:nvSpPr>
                <p:spPr bwMode="auto">
                  <a:xfrm>
                    <a:off x="1067"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50" name="Oval 3370"/>
                  <p:cNvSpPr>
                    <a:spLocks noChangeArrowheads="1"/>
                  </p:cNvSpPr>
                  <p:nvPr/>
                </p:nvSpPr>
                <p:spPr bwMode="auto">
                  <a:xfrm>
                    <a:off x="780"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5" name="Group 3371"/>
                <p:cNvGrpSpPr>
                  <a:grpSpLocks/>
                </p:cNvGrpSpPr>
                <p:nvPr/>
              </p:nvGrpSpPr>
              <p:grpSpPr bwMode="auto">
                <a:xfrm>
                  <a:off x="3786" y="2008"/>
                  <a:ext cx="77" cy="181"/>
                  <a:chOff x="781" y="1842"/>
                  <a:chExt cx="499" cy="1165"/>
                </a:xfrm>
              </p:grpSpPr>
              <p:sp>
                <p:nvSpPr>
                  <p:cNvPr id="126252" name="Freeform 3372"/>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53" name="Freeform 3373"/>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54" name="Oval 3374"/>
                  <p:cNvSpPr>
                    <a:spLocks noChangeArrowheads="1"/>
                  </p:cNvSpPr>
                  <p:nvPr/>
                </p:nvSpPr>
                <p:spPr bwMode="auto">
                  <a:xfrm>
                    <a:off x="781"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6" name="Group 3375"/>
                <p:cNvGrpSpPr>
                  <a:grpSpLocks/>
                </p:cNvGrpSpPr>
                <p:nvPr/>
              </p:nvGrpSpPr>
              <p:grpSpPr bwMode="auto">
                <a:xfrm>
                  <a:off x="3867" y="2026"/>
                  <a:ext cx="77" cy="181"/>
                  <a:chOff x="781" y="1842"/>
                  <a:chExt cx="499" cy="1165"/>
                </a:xfrm>
              </p:grpSpPr>
              <p:sp>
                <p:nvSpPr>
                  <p:cNvPr id="126256" name="Freeform 3376"/>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57" name="Freeform 3377"/>
                  <p:cNvSpPr>
                    <a:spLocks/>
                  </p:cNvSpPr>
                  <p:nvPr/>
                </p:nvSpPr>
                <p:spPr bwMode="auto">
                  <a:xfrm>
                    <a:off x="106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58" name="Oval 3378"/>
                  <p:cNvSpPr>
                    <a:spLocks noChangeArrowheads="1"/>
                  </p:cNvSpPr>
                  <p:nvPr/>
                </p:nvSpPr>
                <p:spPr bwMode="auto">
                  <a:xfrm>
                    <a:off x="780" y="1842"/>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7" name="Group 3379"/>
                <p:cNvGrpSpPr>
                  <a:grpSpLocks/>
                </p:cNvGrpSpPr>
                <p:nvPr/>
              </p:nvGrpSpPr>
              <p:grpSpPr bwMode="auto">
                <a:xfrm>
                  <a:off x="3937" y="2002"/>
                  <a:ext cx="77" cy="181"/>
                  <a:chOff x="781" y="1842"/>
                  <a:chExt cx="499" cy="1165"/>
                </a:xfrm>
              </p:grpSpPr>
              <p:sp>
                <p:nvSpPr>
                  <p:cNvPr id="126260" name="Freeform 3380"/>
                  <p:cNvSpPr>
                    <a:spLocks/>
                  </p:cNvSpPr>
                  <p:nvPr/>
                </p:nvSpPr>
                <p:spPr bwMode="auto">
                  <a:xfrm>
                    <a:off x="930"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61" name="Freeform 3381"/>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62" name="Oval 3382"/>
                  <p:cNvSpPr>
                    <a:spLocks noChangeArrowheads="1"/>
                  </p:cNvSpPr>
                  <p:nvPr/>
                </p:nvSpPr>
                <p:spPr bwMode="auto">
                  <a:xfrm>
                    <a:off x="781"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8" name="Group 3383"/>
                <p:cNvGrpSpPr>
                  <a:grpSpLocks/>
                </p:cNvGrpSpPr>
                <p:nvPr/>
              </p:nvGrpSpPr>
              <p:grpSpPr bwMode="auto">
                <a:xfrm>
                  <a:off x="4010" y="1984"/>
                  <a:ext cx="77" cy="181"/>
                  <a:chOff x="781" y="1842"/>
                  <a:chExt cx="499" cy="1165"/>
                </a:xfrm>
              </p:grpSpPr>
              <p:sp>
                <p:nvSpPr>
                  <p:cNvPr id="126264" name="Freeform 3384"/>
                  <p:cNvSpPr>
                    <a:spLocks/>
                  </p:cNvSpPr>
                  <p:nvPr/>
                </p:nvSpPr>
                <p:spPr bwMode="auto">
                  <a:xfrm>
                    <a:off x="931"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65" name="Freeform 3385"/>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66" name="Oval 3386"/>
                  <p:cNvSpPr>
                    <a:spLocks noChangeArrowheads="1"/>
                  </p:cNvSpPr>
                  <p:nvPr/>
                </p:nvSpPr>
                <p:spPr bwMode="auto">
                  <a:xfrm>
                    <a:off x="782"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39" name="Group 3387"/>
                <p:cNvGrpSpPr>
                  <a:grpSpLocks/>
                </p:cNvGrpSpPr>
                <p:nvPr/>
              </p:nvGrpSpPr>
              <p:grpSpPr bwMode="auto">
                <a:xfrm>
                  <a:off x="4079" y="1945"/>
                  <a:ext cx="77" cy="181"/>
                  <a:chOff x="781" y="1842"/>
                  <a:chExt cx="499" cy="1165"/>
                </a:xfrm>
              </p:grpSpPr>
              <p:sp>
                <p:nvSpPr>
                  <p:cNvPr id="126268" name="Freeform 3388"/>
                  <p:cNvSpPr>
                    <a:spLocks/>
                  </p:cNvSpPr>
                  <p:nvPr/>
                </p:nvSpPr>
                <p:spPr bwMode="auto">
                  <a:xfrm>
                    <a:off x="932"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69" name="Freeform 3389"/>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70" name="Oval 3390"/>
                  <p:cNvSpPr>
                    <a:spLocks noChangeArrowheads="1"/>
                  </p:cNvSpPr>
                  <p:nvPr/>
                </p:nvSpPr>
                <p:spPr bwMode="auto">
                  <a:xfrm>
                    <a:off x="782"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0" name="Group 3391"/>
                <p:cNvGrpSpPr>
                  <a:grpSpLocks/>
                </p:cNvGrpSpPr>
                <p:nvPr/>
              </p:nvGrpSpPr>
              <p:grpSpPr bwMode="auto">
                <a:xfrm>
                  <a:off x="4157" y="1930"/>
                  <a:ext cx="77" cy="181"/>
                  <a:chOff x="781" y="1842"/>
                  <a:chExt cx="499" cy="1165"/>
                </a:xfrm>
              </p:grpSpPr>
              <p:sp>
                <p:nvSpPr>
                  <p:cNvPr id="126272" name="Freeform 3392"/>
                  <p:cNvSpPr>
                    <a:spLocks/>
                  </p:cNvSpPr>
                  <p:nvPr/>
                </p:nvSpPr>
                <p:spPr bwMode="auto">
                  <a:xfrm>
                    <a:off x="931"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73" name="Freeform 3393"/>
                  <p:cNvSpPr>
                    <a:spLocks/>
                  </p:cNvSpPr>
                  <p:nvPr/>
                </p:nvSpPr>
                <p:spPr bwMode="auto">
                  <a:xfrm>
                    <a:off x="1064"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74" name="Oval 3394"/>
                  <p:cNvSpPr>
                    <a:spLocks noChangeArrowheads="1"/>
                  </p:cNvSpPr>
                  <p:nvPr/>
                </p:nvSpPr>
                <p:spPr bwMode="auto">
                  <a:xfrm>
                    <a:off x="782"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1" name="Group 3395"/>
                <p:cNvGrpSpPr>
                  <a:grpSpLocks/>
                </p:cNvGrpSpPr>
                <p:nvPr/>
              </p:nvGrpSpPr>
              <p:grpSpPr bwMode="auto">
                <a:xfrm>
                  <a:off x="4231" y="1966"/>
                  <a:ext cx="77" cy="181"/>
                  <a:chOff x="781" y="1842"/>
                  <a:chExt cx="499" cy="1165"/>
                </a:xfrm>
              </p:grpSpPr>
              <p:sp>
                <p:nvSpPr>
                  <p:cNvPr id="126276" name="Freeform 3396"/>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77" name="Freeform 3397"/>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78" name="Oval 3398"/>
                  <p:cNvSpPr>
                    <a:spLocks noChangeArrowheads="1"/>
                  </p:cNvSpPr>
                  <p:nvPr/>
                </p:nvSpPr>
                <p:spPr bwMode="auto">
                  <a:xfrm>
                    <a:off x="780"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2" name="Group 3399"/>
                <p:cNvGrpSpPr>
                  <a:grpSpLocks/>
                </p:cNvGrpSpPr>
                <p:nvPr/>
              </p:nvGrpSpPr>
              <p:grpSpPr bwMode="auto">
                <a:xfrm>
                  <a:off x="4308" y="2002"/>
                  <a:ext cx="77" cy="181"/>
                  <a:chOff x="781" y="1842"/>
                  <a:chExt cx="499" cy="1165"/>
                </a:xfrm>
              </p:grpSpPr>
              <p:sp>
                <p:nvSpPr>
                  <p:cNvPr id="126280" name="Freeform 3400"/>
                  <p:cNvSpPr>
                    <a:spLocks/>
                  </p:cNvSpPr>
                  <p:nvPr/>
                </p:nvSpPr>
                <p:spPr bwMode="auto">
                  <a:xfrm>
                    <a:off x="931"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81" name="Freeform 3401"/>
                  <p:cNvSpPr>
                    <a:spLocks/>
                  </p:cNvSpPr>
                  <p:nvPr/>
                </p:nvSpPr>
                <p:spPr bwMode="auto">
                  <a:xfrm>
                    <a:off x="1065"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82" name="Oval 3402"/>
                  <p:cNvSpPr>
                    <a:spLocks noChangeArrowheads="1"/>
                  </p:cNvSpPr>
                  <p:nvPr/>
                </p:nvSpPr>
                <p:spPr bwMode="auto">
                  <a:xfrm>
                    <a:off x="782"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3" name="Group 3403"/>
                <p:cNvGrpSpPr>
                  <a:grpSpLocks/>
                </p:cNvGrpSpPr>
                <p:nvPr/>
              </p:nvGrpSpPr>
              <p:grpSpPr bwMode="auto">
                <a:xfrm>
                  <a:off x="4391" y="2032"/>
                  <a:ext cx="77" cy="181"/>
                  <a:chOff x="781" y="1842"/>
                  <a:chExt cx="499" cy="1165"/>
                </a:xfrm>
              </p:grpSpPr>
              <p:sp>
                <p:nvSpPr>
                  <p:cNvPr id="126284" name="Freeform 3404"/>
                  <p:cNvSpPr>
                    <a:spLocks/>
                  </p:cNvSpPr>
                  <p:nvPr/>
                </p:nvSpPr>
                <p:spPr bwMode="auto">
                  <a:xfrm>
                    <a:off x="932" y="2119"/>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85" name="Freeform 3405"/>
                  <p:cNvSpPr>
                    <a:spLocks/>
                  </p:cNvSpPr>
                  <p:nvPr/>
                </p:nvSpPr>
                <p:spPr bwMode="auto">
                  <a:xfrm>
                    <a:off x="1066"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86" name="Oval 3406"/>
                  <p:cNvSpPr>
                    <a:spLocks noChangeArrowheads="1"/>
                  </p:cNvSpPr>
                  <p:nvPr/>
                </p:nvSpPr>
                <p:spPr bwMode="auto">
                  <a:xfrm>
                    <a:off x="783"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4" name="Group 3407"/>
                <p:cNvGrpSpPr>
                  <a:grpSpLocks/>
                </p:cNvGrpSpPr>
                <p:nvPr/>
              </p:nvGrpSpPr>
              <p:grpSpPr bwMode="auto">
                <a:xfrm>
                  <a:off x="4469" y="2050"/>
                  <a:ext cx="77" cy="181"/>
                  <a:chOff x="781" y="1842"/>
                  <a:chExt cx="499" cy="1165"/>
                </a:xfrm>
              </p:grpSpPr>
              <p:sp>
                <p:nvSpPr>
                  <p:cNvPr id="126288" name="Freeform 3408"/>
                  <p:cNvSpPr>
                    <a:spLocks/>
                  </p:cNvSpPr>
                  <p:nvPr/>
                </p:nvSpPr>
                <p:spPr bwMode="auto">
                  <a:xfrm>
                    <a:off x="931"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89" name="Freeform 3409"/>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90" name="Oval 3410"/>
                  <p:cNvSpPr>
                    <a:spLocks noChangeArrowheads="1"/>
                  </p:cNvSpPr>
                  <p:nvPr/>
                </p:nvSpPr>
                <p:spPr bwMode="auto">
                  <a:xfrm>
                    <a:off x="782"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5" name="Group 3411"/>
                <p:cNvGrpSpPr>
                  <a:grpSpLocks/>
                </p:cNvGrpSpPr>
                <p:nvPr/>
              </p:nvGrpSpPr>
              <p:grpSpPr bwMode="auto">
                <a:xfrm>
                  <a:off x="4548" y="2024"/>
                  <a:ext cx="77" cy="181"/>
                  <a:chOff x="781" y="1842"/>
                  <a:chExt cx="499" cy="1165"/>
                </a:xfrm>
              </p:grpSpPr>
              <p:sp>
                <p:nvSpPr>
                  <p:cNvPr id="126292" name="Freeform 3412"/>
                  <p:cNvSpPr>
                    <a:spLocks/>
                  </p:cNvSpPr>
                  <p:nvPr/>
                </p:nvSpPr>
                <p:spPr bwMode="auto">
                  <a:xfrm>
                    <a:off x="932"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93" name="Freeform 3413"/>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94" name="Oval 3414"/>
                  <p:cNvSpPr>
                    <a:spLocks noChangeArrowheads="1"/>
                  </p:cNvSpPr>
                  <p:nvPr/>
                </p:nvSpPr>
                <p:spPr bwMode="auto">
                  <a:xfrm>
                    <a:off x="782"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6" name="Group 3415"/>
                <p:cNvGrpSpPr>
                  <a:grpSpLocks/>
                </p:cNvGrpSpPr>
                <p:nvPr/>
              </p:nvGrpSpPr>
              <p:grpSpPr bwMode="auto">
                <a:xfrm>
                  <a:off x="4621" y="1990"/>
                  <a:ext cx="77" cy="181"/>
                  <a:chOff x="781" y="1842"/>
                  <a:chExt cx="499" cy="1165"/>
                </a:xfrm>
              </p:grpSpPr>
              <p:sp>
                <p:nvSpPr>
                  <p:cNvPr id="126296" name="Freeform 3416"/>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97" name="Freeform 3417"/>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298" name="Oval 3418"/>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7" name="Group 3419"/>
                <p:cNvGrpSpPr>
                  <a:grpSpLocks/>
                </p:cNvGrpSpPr>
                <p:nvPr/>
              </p:nvGrpSpPr>
              <p:grpSpPr bwMode="auto">
                <a:xfrm>
                  <a:off x="4693" y="1966"/>
                  <a:ext cx="77" cy="181"/>
                  <a:chOff x="781" y="1842"/>
                  <a:chExt cx="499" cy="1165"/>
                </a:xfrm>
              </p:grpSpPr>
              <p:sp>
                <p:nvSpPr>
                  <p:cNvPr id="126300" name="Freeform 3420"/>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01" name="Freeform 3421"/>
                  <p:cNvSpPr>
                    <a:spLocks/>
                  </p:cNvSpPr>
                  <p:nvPr/>
                </p:nvSpPr>
                <p:spPr bwMode="auto">
                  <a:xfrm>
                    <a:off x="1066"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02" name="Oval 3422"/>
                  <p:cNvSpPr>
                    <a:spLocks noChangeArrowheads="1"/>
                  </p:cNvSpPr>
                  <p:nvPr/>
                </p:nvSpPr>
                <p:spPr bwMode="auto">
                  <a:xfrm>
                    <a:off x="779"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8" name="Group 3423"/>
                <p:cNvGrpSpPr>
                  <a:grpSpLocks/>
                </p:cNvGrpSpPr>
                <p:nvPr/>
              </p:nvGrpSpPr>
              <p:grpSpPr bwMode="auto">
                <a:xfrm>
                  <a:off x="4769" y="1954"/>
                  <a:ext cx="77" cy="181"/>
                  <a:chOff x="781" y="1842"/>
                  <a:chExt cx="499" cy="1165"/>
                </a:xfrm>
              </p:grpSpPr>
              <p:sp>
                <p:nvSpPr>
                  <p:cNvPr id="126304" name="Freeform 3424"/>
                  <p:cNvSpPr>
                    <a:spLocks/>
                  </p:cNvSpPr>
                  <p:nvPr/>
                </p:nvSpPr>
                <p:spPr bwMode="auto">
                  <a:xfrm>
                    <a:off x="929"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05" name="Freeform 3425"/>
                  <p:cNvSpPr>
                    <a:spLocks/>
                  </p:cNvSpPr>
                  <p:nvPr/>
                </p:nvSpPr>
                <p:spPr bwMode="auto">
                  <a:xfrm>
                    <a:off x="1067"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06" name="Oval 3426"/>
                  <p:cNvSpPr>
                    <a:spLocks noChangeArrowheads="1"/>
                  </p:cNvSpPr>
                  <p:nvPr/>
                </p:nvSpPr>
                <p:spPr bwMode="auto">
                  <a:xfrm>
                    <a:off x="780" y="1843"/>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49" name="Group 3427"/>
                <p:cNvGrpSpPr>
                  <a:grpSpLocks/>
                </p:cNvGrpSpPr>
                <p:nvPr/>
              </p:nvGrpSpPr>
              <p:grpSpPr bwMode="auto">
                <a:xfrm>
                  <a:off x="4847" y="1960"/>
                  <a:ext cx="77" cy="181"/>
                  <a:chOff x="781" y="1842"/>
                  <a:chExt cx="499" cy="1165"/>
                </a:xfrm>
              </p:grpSpPr>
              <p:sp>
                <p:nvSpPr>
                  <p:cNvPr id="126308" name="Freeform 3428"/>
                  <p:cNvSpPr>
                    <a:spLocks/>
                  </p:cNvSpPr>
                  <p:nvPr/>
                </p:nvSpPr>
                <p:spPr bwMode="auto">
                  <a:xfrm>
                    <a:off x="928"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09" name="Freeform 3429"/>
                  <p:cNvSpPr>
                    <a:spLocks/>
                  </p:cNvSpPr>
                  <p:nvPr/>
                </p:nvSpPr>
                <p:spPr bwMode="auto">
                  <a:xfrm>
                    <a:off x="1066" y="2119"/>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10" name="Oval 3430"/>
                  <p:cNvSpPr>
                    <a:spLocks noChangeArrowheads="1"/>
                  </p:cNvSpPr>
                  <p:nvPr/>
                </p:nvSpPr>
                <p:spPr bwMode="auto">
                  <a:xfrm>
                    <a:off x="779"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50" name="Group 3431"/>
                <p:cNvGrpSpPr>
                  <a:grpSpLocks/>
                </p:cNvGrpSpPr>
                <p:nvPr/>
              </p:nvGrpSpPr>
              <p:grpSpPr bwMode="auto">
                <a:xfrm>
                  <a:off x="4923" y="1966"/>
                  <a:ext cx="77" cy="181"/>
                  <a:chOff x="781" y="1842"/>
                  <a:chExt cx="499" cy="1165"/>
                </a:xfrm>
              </p:grpSpPr>
              <p:sp>
                <p:nvSpPr>
                  <p:cNvPr id="126312" name="Freeform 3432"/>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13" name="Freeform 3433"/>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14" name="Oval 3434"/>
                  <p:cNvSpPr>
                    <a:spLocks noChangeArrowheads="1"/>
                  </p:cNvSpPr>
                  <p:nvPr/>
                </p:nvSpPr>
                <p:spPr bwMode="auto">
                  <a:xfrm>
                    <a:off x="780"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51" name="Group 3435"/>
                <p:cNvGrpSpPr>
                  <a:grpSpLocks/>
                </p:cNvGrpSpPr>
                <p:nvPr/>
              </p:nvGrpSpPr>
              <p:grpSpPr bwMode="auto">
                <a:xfrm>
                  <a:off x="5002" y="1978"/>
                  <a:ext cx="77" cy="181"/>
                  <a:chOff x="781" y="1842"/>
                  <a:chExt cx="499" cy="1165"/>
                </a:xfrm>
              </p:grpSpPr>
              <p:sp>
                <p:nvSpPr>
                  <p:cNvPr id="126316" name="Freeform 3436"/>
                  <p:cNvSpPr>
                    <a:spLocks/>
                  </p:cNvSpPr>
                  <p:nvPr/>
                </p:nvSpPr>
                <p:spPr bwMode="auto">
                  <a:xfrm>
                    <a:off x="92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17" name="Freeform 3437"/>
                  <p:cNvSpPr>
                    <a:spLocks/>
                  </p:cNvSpPr>
                  <p:nvPr/>
                </p:nvSpPr>
                <p:spPr bwMode="auto">
                  <a:xfrm>
                    <a:off x="1067"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18" name="Oval 3438"/>
                  <p:cNvSpPr>
                    <a:spLocks noChangeArrowheads="1"/>
                  </p:cNvSpPr>
                  <p:nvPr/>
                </p:nvSpPr>
                <p:spPr bwMode="auto">
                  <a:xfrm>
                    <a:off x="780"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52" name="Group 3439"/>
                <p:cNvGrpSpPr>
                  <a:grpSpLocks/>
                </p:cNvGrpSpPr>
                <p:nvPr/>
              </p:nvGrpSpPr>
              <p:grpSpPr bwMode="auto">
                <a:xfrm>
                  <a:off x="5083" y="1990"/>
                  <a:ext cx="77" cy="181"/>
                  <a:chOff x="781" y="1842"/>
                  <a:chExt cx="499" cy="1165"/>
                </a:xfrm>
              </p:grpSpPr>
              <p:sp>
                <p:nvSpPr>
                  <p:cNvPr id="126320" name="Freeform 3440"/>
                  <p:cNvSpPr>
                    <a:spLocks/>
                  </p:cNvSpPr>
                  <p:nvPr/>
                </p:nvSpPr>
                <p:spPr bwMode="auto">
                  <a:xfrm>
                    <a:off x="932" y="2116"/>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21" name="Freeform 3441"/>
                  <p:cNvSpPr>
                    <a:spLocks/>
                  </p:cNvSpPr>
                  <p:nvPr/>
                </p:nvSpPr>
                <p:spPr bwMode="auto">
                  <a:xfrm>
                    <a:off x="1066" y="2116"/>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22" name="Oval 3442"/>
                  <p:cNvSpPr>
                    <a:spLocks noChangeArrowheads="1"/>
                  </p:cNvSpPr>
                  <p:nvPr/>
                </p:nvSpPr>
                <p:spPr bwMode="auto">
                  <a:xfrm>
                    <a:off x="783" y="1843"/>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253" name="Group 3443"/>
                <p:cNvGrpSpPr>
                  <a:grpSpLocks/>
                </p:cNvGrpSpPr>
                <p:nvPr/>
              </p:nvGrpSpPr>
              <p:grpSpPr bwMode="auto">
                <a:xfrm>
                  <a:off x="5165" y="2002"/>
                  <a:ext cx="77" cy="181"/>
                  <a:chOff x="781" y="1842"/>
                  <a:chExt cx="499" cy="1165"/>
                </a:xfrm>
              </p:grpSpPr>
              <p:sp>
                <p:nvSpPr>
                  <p:cNvPr id="126324" name="Freeform 3444"/>
                  <p:cNvSpPr>
                    <a:spLocks/>
                  </p:cNvSpPr>
                  <p:nvPr/>
                </p:nvSpPr>
                <p:spPr bwMode="auto">
                  <a:xfrm>
                    <a:off x="92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25" name="Freeform 3445"/>
                  <p:cNvSpPr>
                    <a:spLocks/>
                  </p:cNvSpPr>
                  <p:nvPr/>
                </p:nvSpPr>
                <p:spPr bwMode="auto">
                  <a:xfrm>
                    <a:off x="1066"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26" name="Oval 3446"/>
                  <p:cNvSpPr>
                    <a:spLocks noChangeArrowheads="1"/>
                  </p:cNvSpPr>
                  <p:nvPr/>
                </p:nvSpPr>
                <p:spPr bwMode="auto">
                  <a:xfrm>
                    <a:off x="779"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129" name="Group 3447"/>
              <p:cNvGrpSpPr>
                <a:grpSpLocks/>
              </p:cNvGrpSpPr>
              <p:nvPr/>
            </p:nvGrpSpPr>
            <p:grpSpPr bwMode="auto">
              <a:xfrm rot="10800000">
                <a:off x="5154" y="2278"/>
                <a:ext cx="77" cy="181"/>
                <a:chOff x="781" y="1842"/>
                <a:chExt cx="499" cy="1165"/>
              </a:xfrm>
            </p:grpSpPr>
            <p:sp>
              <p:nvSpPr>
                <p:cNvPr id="126328" name="Freeform 3448"/>
                <p:cNvSpPr>
                  <a:spLocks/>
                </p:cNvSpPr>
                <p:nvPr/>
              </p:nvSpPr>
              <p:spPr bwMode="auto">
                <a:xfrm>
                  <a:off x="939"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29" name="Freeform 3449"/>
                <p:cNvSpPr>
                  <a:spLocks/>
                </p:cNvSpPr>
                <p:nvPr/>
              </p:nvSpPr>
              <p:spPr bwMode="auto">
                <a:xfrm>
                  <a:off x="1069"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30" name="Oval 3450"/>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0" name="Group 3451"/>
              <p:cNvGrpSpPr>
                <a:grpSpLocks/>
              </p:cNvGrpSpPr>
              <p:nvPr/>
            </p:nvGrpSpPr>
            <p:grpSpPr bwMode="auto">
              <a:xfrm rot="10800000">
                <a:off x="5082" y="2260"/>
                <a:ext cx="77" cy="181"/>
                <a:chOff x="781" y="1842"/>
                <a:chExt cx="499" cy="1165"/>
              </a:xfrm>
            </p:grpSpPr>
            <p:sp>
              <p:nvSpPr>
                <p:cNvPr id="126332" name="Freeform 3452"/>
                <p:cNvSpPr>
                  <a:spLocks/>
                </p:cNvSpPr>
                <p:nvPr/>
              </p:nvSpPr>
              <p:spPr bwMode="auto">
                <a:xfrm>
                  <a:off x="939" y="2120"/>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33" name="Freeform 3453"/>
                <p:cNvSpPr>
                  <a:spLocks/>
                </p:cNvSpPr>
                <p:nvPr/>
              </p:nvSpPr>
              <p:spPr bwMode="auto">
                <a:xfrm>
                  <a:off x="1069"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34" name="Oval 3454"/>
                <p:cNvSpPr>
                  <a:spLocks noChangeArrowheads="1"/>
                </p:cNvSpPr>
                <p:nvPr/>
              </p:nvSpPr>
              <p:spPr bwMode="auto">
                <a:xfrm>
                  <a:off x="786" y="185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1" name="Group 3455"/>
              <p:cNvGrpSpPr>
                <a:grpSpLocks/>
              </p:cNvGrpSpPr>
              <p:nvPr/>
            </p:nvGrpSpPr>
            <p:grpSpPr bwMode="auto">
              <a:xfrm rot="10800000">
                <a:off x="5009" y="2251"/>
                <a:ext cx="77" cy="181"/>
                <a:chOff x="781" y="1842"/>
                <a:chExt cx="499" cy="1165"/>
              </a:xfrm>
            </p:grpSpPr>
            <p:sp>
              <p:nvSpPr>
                <p:cNvPr id="126336" name="Freeform 3456"/>
                <p:cNvSpPr>
                  <a:spLocks/>
                </p:cNvSpPr>
                <p:nvPr/>
              </p:nvSpPr>
              <p:spPr bwMode="auto">
                <a:xfrm>
                  <a:off x="92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37" name="Freeform 3457"/>
                <p:cNvSpPr>
                  <a:spLocks/>
                </p:cNvSpPr>
                <p:nvPr/>
              </p:nvSpPr>
              <p:spPr bwMode="auto">
                <a:xfrm>
                  <a:off x="1066"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38" name="Oval 3458"/>
                <p:cNvSpPr>
                  <a:spLocks noChangeArrowheads="1"/>
                </p:cNvSpPr>
                <p:nvPr/>
              </p:nvSpPr>
              <p:spPr bwMode="auto">
                <a:xfrm>
                  <a:off x="783"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2" name="Group 3459"/>
              <p:cNvGrpSpPr>
                <a:grpSpLocks/>
              </p:cNvGrpSpPr>
              <p:nvPr/>
            </p:nvGrpSpPr>
            <p:grpSpPr bwMode="auto">
              <a:xfrm rot="10800000">
                <a:off x="4934" y="2227"/>
                <a:ext cx="77" cy="181"/>
                <a:chOff x="781" y="1842"/>
                <a:chExt cx="499" cy="1165"/>
              </a:xfrm>
            </p:grpSpPr>
            <p:sp>
              <p:nvSpPr>
                <p:cNvPr id="126340" name="Freeform 3460"/>
                <p:cNvSpPr>
                  <a:spLocks/>
                </p:cNvSpPr>
                <p:nvPr/>
              </p:nvSpPr>
              <p:spPr bwMode="auto">
                <a:xfrm>
                  <a:off x="939" y="2120"/>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41" name="Freeform 3461"/>
                <p:cNvSpPr>
                  <a:spLocks/>
                </p:cNvSpPr>
                <p:nvPr/>
              </p:nvSpPr>
              <p:spPr bwMode="auto">
                <a:xfrm>
                  <a:off x="1069"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42" name="Oval 3462"/>
                <p:cNvSpPr>
                  <a:spLocks noChangeArrowheads="1"/>
                </p:cNvSpPr>
                <p:nvPr/>
              </p:nvSpPr>
              <p:spPr bwMode="auto">
                <a:xfrm>
                  <a:off x="787" y="1851"/>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3" name="Group 3463"/>
              <p:cNvGrpSpPr>
                <a:grpSpLocks/>
              </p:cNvGrpSpPr>
              <p:nvPr/>
            </p:nvGrpSpPr>
            <p:grpSpPr bwMode="auto">
              <a:xfrm rot="10800000">
                <a:off x="4859" y="2212"/>
                <a:ext cx="77" cy="181"/>
                <a:chOff x="781" y="1842"/>
                <a:chExt cx="499" cy="1165"/>
              </a:xfrm>
            </p:grpSpPr>
            <p:sp>
              <p:nvSpPr>
                <p:cNvPr id="126344" name="Freeform 3464"/>
                <p:cNvSpPr>
                  <a:spLocks/>
                </p:cNvSpPr>
                <p:nvPr/>
              </p:nvSpPr>
              <p:spPr bwMode="auto">
                <a:xfrm>
                  <a:off x="939"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45" name="Freeform 3465"/>
                <p:cNvSpPr>
                  <a:spLocks/>
                </p:cNvSpPr>
                <p:nvPr/>
              </p:nvSpPr>
              <p:spPr bwMode="auto">
                <a:xfrm>
                  <a:off x="106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46" name="Oval 3466"/>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4" name="Group 3467"/>
              <p:cNvGrpSpPr>
                <a:grpSpLocks/>
              </p:cNvGrpSpPr>
              <p:nvPr/>
            </p:nvGrpSpPr>
            <p:grpSpPr bwMode="auto">
              <a:xfrm rot="10800000">
                <a:off x="4778" y="2213"/>
                <a:ext cx="77" cy="181"/>
                <a:chOff x="781" y="1842"/>
                <a:chExt cx="499" cy="1165"/>
              </a:xfrm>
            </p:grpSpPr>
            <p:sp>
              <p:nvSpPr>
                <p:cNvPr id="126348" name="Freeform 3468"/>
                <p:cNvSpPr>
                  <a:spLocks/>
                </p:cNvSpPr>
                <p:nvPr/>
              </p:nvSpPr>
              <p:spPr bwMode="auto">
                <a:xfrm>
                  <a:off x="938"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49" name="Freeform 3469"/>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50" name="Oval 3470"/>
                <p:cNvSpPr>
                  <a:spLocks noChangeArrowheads="1"/>
                </p:cNvSpPr>
                <p:nvPr/>
              </p:nvSpPr>
              <p:spPr bwMode="auto">
                <a:xfrm>
                  <a:off x="785"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5" name="Group 3471"/>
              <p:cNvGrpSpPr>
                <a:grpSpLocks/>
              </p:cNvGrpSpPr>
              <p:nvPr/>
            </p:nvGrpSpPr>
            <p:grpSpPr bwMode="auto">
              <a:xfrm rot="10800000">
                <a:off x="4702" y="2249"/>
                <a:ext cx="77" cy="181"/>
                <a:chOff x="781" y="1842"/>
                <a:chExt cx="499" cy="1165"/>
              </a:xfrm>
            </p:grpSpPr>
            <p:sp>
              <p:nvSpPr>
                <p:cNvPr id="126352" name="Freeform 3472"/>
                <p:cNvSpPr>
                  <a:spLocks/>
                </p:cNvSpPr>
                <p:nvPr/>
              </p:nvSpPr>
              <p:spPr bwMode="auto">
                <a:xfrm>
                  <a:off x="938"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53" name="Freeform 3473"/>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54" name="Oval 3474"/>
                <p:cNvSpPr>
                  <a:spLocks noChangeArrowheads="1"/>
                </p:cNvSpPr>
                <p:nvPr/>
              </p:nvSpPr>
              <p:spPr bwMode="auto">
                <a:xfrm>
                  <a:off x="786"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6" name="Group 3475"/>
              <p:cNvGrpSpPr>
                <a:grpSpLocks/>
              </p:cNvGrpSpPr>
              <p:nvPr/>
            </p:nvGrpSpPr>
            <p:grpSpPr bwMode="auto">
              <a:xfrm rot="10800000">
                <a:off x="4621" y="2273"/>
                <a:ext cx="77" cy="181"/>
                <a:chOff x="781" y="1842"/>
                <a:chExt cx="499" cy="1165"/>
              </a:xfrm>
            </p:grpSpPr>
            <p:sp>
              <p:nvSpPr>
                <p:cNvPr id="126356" name="Freeform 3476"/>
                <p:cNvSpPr>
                  <a:spLocks/>
                </p:cNvSpPr>
                <p:nvPr/>
              </p:nvSpPr>
              <p:spPr bwMode="auto">
                <a:xfrm>
                  <a:off x="930"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57" name="Freeform 3477"/>
                <p:cNvSpPr>
                  <a:spLocks/>
                </p:cNvSpPr>
                <p:nvPr/>
              </p:nvSpPr>
              <p:spPr bwMode="auto">
                <a:xfrm>
                  <a:off x="1067"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58" name="Oval 3478"/>
                <p:cNvSpPr>
                  <a:spLocks noChangeArrowheads="1"/>
                </p:cNvSpPr>
                <p:nvPr/>
              </p:nvSpPr>
              <p:spPr bwMode="auto">
                <a:xfrm>
                  <a:off x="784"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7" name="Group 3479"/>
              <p:cNvGrpSpPr>
                <a:grpSpLocks/>
              </p:cNvGrpSpPr>
              <p:nvPr/>
            </p:nvGrpSpPr>
            <p:grpSpPr bwMode="auto">
              <a:xfrm rot="10800000">
                <a:off x="4551" y="2315"/>
                <a:ext cx="77" cy="181"/>
                <a:chOff x="781" y="1842"/>
                <a:chExt cx="499" cy="1165"/>
              </a:xfrm>
            </p:grpSpPr>
            <p:sp>
              <p:nvSpPr>
                <p:cNvPr id="126360" name="Freeform 3480"/>
                <p:cNvSpPr>
                  <a:spLocks/>
                </p:cNvSpPr>
                <p:nvPr/>
              </p:nvSpPr>
              <p:spPr bwMode="auto">
                <a:xfrm>
                  <a:off x="939"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61" name="Freeform 3481"/>
                <p:cNvSpPr>
                  <a:spLocks/>
                </p:cNvSpPr>
                <p:nvPr/>
              </p:nvSpPr>
              <p:spPr bwMode="auto">
                <a:xfrm>
                  <a:off x="106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62" name="Oval 3482"/>
                <p:cNvSpPr>
                  <a:spLocks noChangeArrowheads="1"/>
                </p:cNvSpPr>
                <p:nvPr/>
              </p:nvSpPr>
              <p:spPr bwMode="auto">
                <a:xfrm>
                  <a:off x="786"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8" name="Group 3483"/>
              <p:cNvGrpSpPr>
                <a:grpSpLocks/>
              </p:cNvGrpSpPr>
              <p:nvPr/>
            </p:nvGrpSpPr>
            <p:grpSpPr bwMode="auto">
              <a:xfrm rot="10800000">
                <a:off x="4472" y="2333"/>
                <a:ext cx="77" cy="181"/>
                <a:chOff x="781" y="1842"/>
                <a:chExt cx="499" cy="1165"/>
              </a:xfrm>
            </p:grpSpPr>
            <p:sp>
              <p:nvSpPr>
                <p:cNvPr id="126364" name="Freeform 3484"/>
                <p:cNvSpPr>
                  <a:spLocks/>
                </p:cNvSpPr>
                <p:nvPr/>
              </p:nvSpPr>
              <p:spPr bwMode="auto">
                <a:xfrm>
                  <a:off x="939"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65" name="Freeform 3485"/>
                <p:cNvSpPr>
                  <a:spLocks/>
                </p:cNvSpPr>
                <p:nvPr/>
              </p:nvSpPr>
              <p:spPr bwMode="auto">
                <a:xfrm>
                  <a:off x="106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66" name="Oval 3486"/>
                <p:cNvSpPr>
                  <a:spLocks noChangeArrowheads="1"/>
                </p:cNvSpPr>
                <p:nvPr/>
              </p:nvSpPr>
              <p:spPr bwMode="auto">
                <a:xfrm>
                  <a:off x="786"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39" name="Group 3487"/>
              <p:cNvGrpSpPr>
                <a:grpSpLocks/>
              </p:cNvGrpSpPr>
              <p:nvPr/>
            </p:nvGrpSpPr>
            <p:grpSpPr bwMode="auto">
              <a:xfrm rot="10800000">
                <a:off x="4397" y="2306"/>
                <a:ext cx="77" cy="181"/>
                <a:chOff x="781" y="1842"/>
                <a:chExt cx="499" cy="1165"/>
              </a:xfrm>
            </p:grpSpPr>
            <p:sp>
              <p:nvSpPr>
                <p:cNvPr id="126368" name="Freeform 3488"/>
                <p:cNvSpPr>
                  <a:spLocks/>
                </p:cNvSpPr>
                <p:nvPr/>
              </p:nvSpPr>
              <p:spPr bwMode="auto">
                <a:xfrm>
                  <a:off x="938" y="2120"/>
                  <a:ext cx="88"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69" name="Freeform 3489"/>
                <p:cNvSpPr>
                  <a:spLocks/>
                </p:cNvSpPr>
                <p:nvPr/>
              </p:nvSpPr>
              <p:spPr bwMode="auto">
                <a:xfrm>
                  <a:off x="1068"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70" name="Oval 3490"/>
                <p:cNvSpPr>
                  <a:spLocks noChangeArrowheads="1"/>
                </p:cNvSpPr>
                <p:nvPr/>
              </p:nvSpPr>
              <p:spPr bwMode="auto">
                <a:xfrm>
                  <a:off x="786" y="1850"/>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0" name="Group 3491"/>
              <p:cNvGrpSpPr>
                <a:grpSpLocks/>
              </p:cNvGrpSpPr>
              <p:nvPr/>
            </p:nvGrpSpPr>
            <p:grpSpPr bwMode="auto">
              <a:xfrm rot="10800000">
                <a:off x="4320" y="2273"/>
                <a:ext cx="77" cy="181"/>
                <a:chOff x="781" y="1842"/>
                <a:chExt cx="499" cy="1165"/>
              </a:xfrm>
            </p:grpSpPr>
            <p:sp>
              <p:nvSpPr>
                <p:cNvPr id="126372" name="Freeform 3492"/>
                <p:cNvSpPr>
                  <a:spLocks/>
                </p:cNvSpPr>
                <p:nvPr/>
              </p:nvSpPr>
              <p:spPr bwMode="auto">
                <a:xfrm>
                  <a:off x="929"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73" name="Freeform 3493"/>
                <p:cNvSpPr>
                  <a:spLocks/>
                </p:cNvSpPr>
                <p:nvPr/>
              </p:nvSpPr>
              <p:spPr bwMode="auto">
                <a:xfrm>
                  <a:off x="1066"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74" name="Oval 3494"/>
                <p:cNvSpPr>
                  <a:spLocks noChangeArrowheads="1"/>
                </p:cNvSpPr>
                <p:nvPr/>
              </p:nvSpPr>
              <p:spPr bwMode="auto">
                <a:xfrm>
                  <a:off x="784" y="1851"/>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1" name="Group 3495"/>
              <p:cNvGrpSpPr>
                <a:grpSpLocks/>
              </p:cNvGrpSpPr>
              <p:nvPr/>
            </p:nvGrpSpPr>
            <p:grpSpPr bwMode="auto">
              <a:xfrm rot="10800000">
                <a:off x="4251" y="2235"/>
                <a:ext cx="77" cy="181"/>
                <a:chOff x="781" y="1842"/>
                <a:chExt cx="499" cy="1165"/>
              </a:xfrm>
            </p:grpSpPr>
            <p:sp>
              <p:nvSpPr>
                <p:cNvPr id="126376" name="Freeform 3496"/>
                <p:cNvSpPr>
                  <a:spLocks/>
                </p:cNvSpPr>
                <p:nvPr/>
              </p:nvSpPr>
              <p:spPr bwMode="auto">
                <a:xfrm>
                  <a:off x="929"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77" name="Freeform 3497"/>
                <p:cNvSpPr>
                  <a:spLocks/>
                </p:cNvSpPr>
                <p:nvPr/>
              </p:nvSpPr>
              <p:spPr bwMode="auto">
                <a:xfrm>
                  <a:off x="1067"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78" name="Oval 3498"/>
                <p:cNvSpPr>
                  <a:spLocks noChangeArrowheads="1"/>
                </p:cNvSpPr>
                <p:nvPr/>
              </p:nvSpPr>
              <p:spPr bwMode="auto">
                <a:xfrm>
                  <a:off x="784"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2" name="Group 3499"/>
              <p:cNvGrpSpPr>
                <a:grpSpLocks/>
              </p:cNvGrpSpPr>
              <p:nvPr/>
            </p:nvGrpSpPr>
            <p:grpSpPr bwMode="auto">
              <a:xfrm rot="10800000">
                <a:off x="4180" y="2197"/>
                <a:ext cx="77" cy="181"/>
                <a:chOff x="781" y="1842"/>
                <a:chExt cx="499" cy="1165"/>
              </a:xfrm>
            </p:grpSpPr>
            <p:sp>
              <p:nvSpPr>
                <p:cNvPr id="126380" name="Freeform 3500"/>
                <p:cNvSpPr>
                  <a:spLocks/>
                </p:cNvSpPr>
                <p:nvPr/>
              </p:nvSpPr>
              <p:spPr bwMode="auto">
                <a:xfrm>
                  <a:off x="939" y="2117"/>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81" name="Freeform 3501"/>
                <p:cNvSpPr>
                  <a:spLocks/>
                </p:cNvSpPr>
                <p:nvPr/>
              </p:nvSpPr>
              <p:spPr bwMode="auto">
                <a:xfrm>
                  <a:off x="1069"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82" name="Oval 3502"/>
                <p:cNvSpPr>
                  <a:spLocks noChangeArrowheads="1"/>
                </p:cNvSpPr>
                <p:nvPr/>
              </p:nvSpPr>
              <p:spPr bwMode="auto">
                <a:xfrm>
                  <a:off x="786" y="1844"/>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3" name="Group 3503"/>
              <p:cNvGrpSpPr>
                <a:grpSpLocks/>
              </p:cNvGrpSpPr>
              <p:nvPr/>
            </p:nvGrpSpPr>
            <p:grpSpPr bwMode="auto">
              <a:xfrm rot="10800000">
                <a:off x="4109" y="2225"/>
                <a:ext cx="77" cy="181"/>
                <a:chOff x="781" y="1842"/>
                <a:chExt cx="499" cy="1165"/>
              </a:xfrm>
            </p:grpSpPr>
            <p:sp>
              <p:nvSpPr>
                <p:cNvPr id="126384" name="Freeform 3504"/>
                <p:cNvSpPr>
                  <a:spLocks/>
                </p:cNvSpPr>
                <p:nvPr/>
              </p:nvSpPr>
              <p:spPr bwMode="auto">
                <a:xfrm>
                  <a:off x="938"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85" name="Freeform 3505"/>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86" name="Oval 3506"/>
                <p:cNvSpPr>
                  <a:spLocks noChangeArrowheads="1"/>
                </p:cNvSpPr>
                <p:nvPr/>
              </p:nvSpPr>
              <p:spPr bwMode="auto">
                <a:xfrm>
                  <a:off x="785" y="1846"/>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4" name="Group 3507"/>
              <p:cNvGrpSpPr>
                <a:grpSpLocks/>
              </p:cNvGrpSpPr>
              <p:nvPr/>
            </p:nvGrpSpPr>
            <p:grpSpPr bwMode="auto">
              <a:xfrm rot="10800000">
                <a:off x="4030" y="2255"/>
                <a:ext cx="77" cy="181"/>
                <a:chOff x="781" y="1842"/>
                <a:chExt cx="499" cy="1165"/>
              </a:xfrm>
            </p:grpSpPr>
            <p:sp>
              <p:nvSpPr>
                <p:cNvPr id="126388" name="Freeform 3508"/>
                <p:cNvSpPr>
                  <a:spLocks/>
                </p:cNvSpPr>
                <p:nvPr/>
              </p:nvSpPr>
              <p:spPr bwMode="auto">
                <a:xfrm>
                  <a:off x="938" y="2118"/>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89" name="Freeform 3509"/>
                <p:cNvSpPr>
                  <a:spLocks/>
                </p:cNvSpPr>
                <p:nvPr/>
              </p:nvSpPr>
              <p:spPr bwMode="auto">
                <a:xfrm>
                  <a:off x="106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90" name="Oval 3510"/>
                <p:cNvSpPr>
                  <a:spLocks noChangeArrowheads="1"/>
                </p:cNvSpPr>
                <p:nvPr/>
              </p:nvSpPr>
              <p:spPr bwMode="auto">
                <a:xfrm>
                  <a:off x="785"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5" name="Group 3511"/>
              <p:cNvGrpSpPr>
                <a:grpSpLocks/>
              </p:cNvGrpSpPr>
              <p:nvPr/>
            </p:nvGrpSpPr>
            <p:grpSpPr bwMode="auto">
              <a:xfrm rot="10800000">
                <a:off x="3951" y="2281"/>
                <a:ext cx="77" cy="181"/>
                <a:chOff x="781" y="1842"/>
                <a:chExt cx="499" cy="1165"/>
              </a:xfrm>
            </p:grpSpPr>
            <p:sp>
              <p:nvSpPr>
                <p:cNvPr id="126392" name="Freeform 3512"/>
                <p:cNvSpPr>
                  <a:spLocks/>
                </p:cNvSpPr>
                <p:nvPr/>
              </p:nvSpPr>
              <p:spPr bwMode="auto">
                <a:xfrm>
                  <a:off x="938" y="2119"/>
                  <a:ext cx="88"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93" name="Freeform 3513"/>
                <p:cNvSpPr>
                  <a:spLocks/>
                </p:cNvSpPr>
                <p:nvPr/>
              </p:nvSpPr>
              <p:spPr bwMode="auto">
                <a:xfrm>
                  <a:off x="106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94" name="Oval 3514"/>
                <p:cNvSpPr>
                  <a:spLocks noChangeArrowheads="1"/>
                </p:cNvSpPr>
                <p:nvPr/>
              </p:nvSpPr>
              <p:spPr bwMode="auto">
                <a:xfrm>
                  <a:off x="786" y="1845"/>
                  <a:ext cx="497"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6" name="Group 3515"/>
              <p:cNvGrpSpPr>
                <a:grpSpLocks/>
              </p:cNvGrpSpPr>
              <p:nvPr/>
            </p:nvGrpSpPr>
            <p:grpSpPr bwMode="auto">
              <a:xfrm rot="10800000">
                <a:off x="3878" y="2291"/>
                <a:ext cx="77" cy="181"/>
                <a:chOff x="781" y="1842"/>
                <a:chExt cx="499" cy="1165"/>
              </a:xfrm>
            </p:grpSpPr>
            <p:sp>
              <p:nvSpPr>
                <p:cNvPr id="126396" name="Freeform 3516"/>
                <p:cNvSpPr>
                  <a:spLocks/>
                </p:cNvSpPr>
                <p:nvPr/>
              </p:nvSpPr>
              <p:spPr bwMode="auto">
                <a:xfrm>
                  <a:off x="92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97" name="Freeform 3517"/>
                <p:cNvSpPr>
                  <a:spLocks/>
                </p:cNvSpPr>
                <p:nvPr/>
              </p:nvSpPr>
              <p:spPr bwMode="auto">
                <a:xfrm>
                  <a:off x="1066"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398" name="Oval 3518"/>
                <p:cNvSpPr>
                  <a:spLocks noChangeArrowheads="1"/>
                </p:cNvSpPr>
                <p:nvPr/>
              </p:nvSpPr>
              <p:spPr bwMode="auto">
                <a:xfrm>
                  <a:off x="783"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7" name="Group 3519"/>
              <p:cNvGrpSpPr>
                <a:grpSpLocks/>
              </p:cNvGrpSpPr>
              <p:nvPr/>
            </p:nvGrpSpPr>
            <p:grpSpPr bwMode="auto">
              <a:xfrm rot="10800000">
                <a:off x="3806" y="2269"/>
                <a:ext cx="77" cy="181"/>
                <a:chOff x="781" y="1842"/>
                <a:chExt cx="499" cy="1165"/>
              </a:xfrm>
            </p:grpSpPr>
            <p:sp>
              <p:nvSpPr>
                <p:cNvPr id="126400" name="Freeform 3520"/>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01" name="Freeform 3521"/>
                <p:cNvSpPr>
                  <a:spLocks/>
                </p:cNvSpPr>
                <p:nvPr/>
              </p:nvSpPr>
              <p:spPr bwMode="auto">
                <a:xfrm>
                  <a:off x="1065"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02" name="Oval 3522"/>
                <p:cNvSpPr>
                  <a:spLocks noChangeArrowheads="1"/>
                </p:cNvSpPr>
                <p:nvPr/>
              </p:nvSpPr>
              <p:spPr bwMode="auto">
                <a:xfrm>
                  <a:off x="783"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8" name="Group 3523"/>
              <p:cNvGrpSpPr>
                <a:grpSpLocks/>
              </p:cNvGrpSpPr>
              <p:nvPr/>
            </p:nvGrpSpPr>
            <p:grpSpPr bwMode="auto">
              <a:xfrm rot="10800000">
                <a:off x="3730" y="2243"/>
                <a:ext cx="77" cy="181"/>
                <a:chOff x="781" y="1842"/>
                <a:chExt cx="499" cy="1165"/>
              </a:xfrm>
            </p:grpSpPr>
            <p:sp>
              <p:nvSpPr>
                <p:cNvPr id="126404" name="Freeform 3524"/>
                <p:cNvSpPr>
                  <a:spLocks/>
                </p:cNvSpPr>
                <p:nvPr/>
              </p:nvSpPr>
              <p:spPr bwMode="auto">
                <a:xfrm>
                  <a:off x="928"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05" name="Freeform 3525"/>
                <p:cNvSpPr>
                  <a:spLocks/>
                </p:cNvSpPr>
                <p:nvPr/>
              </p:nvSpPr>
              <p:spPr bwMode="auto">
                <a:xfrm>
                  <a:off x="1066" y="2117"/>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06" name="Oval 3526"/>
                <p:cNvSpPr>
                  <a:spLocks noChangeArrowheads="1"/>
                </p:cNvSpPr>
                <p:nvPr/>
              </p:nvSpPr>
              <p:spPr bwMode="auto">
                <a:xfrm>
                  <a:off x="783" y="1844"/>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49" name="Group 3527"/>
              <p:cNvGrpSpPr>
                <a:grpSpLocks/>
              </p:cNvGrpSpPr>
              <p:nvPr/>
            </p:nvGrpSpPr>
            <p:grpSpPr bwMode="auto">
              <a:xfrm rot="10800000">
                <a:off x="3652" y="2205"/>
                <a:ext cx="77" cy="181"/>
                <a:chOff x="781" y="1842"/>
                <a:chExt cx="499" cy="1165"/>
              </a:xfrm>
            </p:grpSpPr>
            <p:sp>
              <p:nvSpPr>
                <p:cNvPr id="126408" name="Freeform 3528"/>
                <p:cNvSpPr>
                  <a:spLocks/>
                </p:cNvSpPr>
                <p:nvPr/>
              </p:nvSpPr>
              <p:spPr bwMode="auto">
                <a:xfrm>
                  <a:off x="928"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09" name="Freeform 3529"/>
                <p:cNvSpPr>
                  <a:spLocks/>
                </p:cNvSpPr>
                <p:nvPr/>
              </p:nvSpPr>
              <p:spPr bwMode="auto">
                <a:xfrm>
                  <a:off x="1065" y="2119"/>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10" name="Oval 3530"/>
                <p:cNvSpPr>
                  <a:spLocks noChangeArrowheads="1"/>
                </p:cNvSpPr>
                <p:nvPr/>
              </p:nvSpPr>
              <p:spPr bwMode="auto">
                <a:xfrm>
                  <a:off x="782" y="1846"/>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50" name="Group 3531"/>
              <p:cNvGrpSpPr>
                <a:grpSpLocks/>
              </p:cNvGrpSpPr>
              <p:nvPr/>
            </p:nvGrpSpPr>
            <p:grpSpPr bwMode="auto">
              <a:xfrm rot="10800000">
                <a:off x="3576" y="2160"/>
                <a:ext cx="77" cy="181"/>
                <a:chOff x="781" y="1842"/>
                <a:chExt cx="499" cy="1165"/>
              </a:xfrm>
            </p:grpSpPr>
            <p:sp>
              <p:nvSpPr>
                <p:cNvPr id="126412" name="Freeform 3532"/>
                <p:cNvSpPr>
                  <a:spLocks/>
                </p:cNvSpPr>
                <p:nvPr/>
              </p:nvSpPr>
              <p:spPr bwMode="auto">
                <a:xfrm>
                  <a:off x="92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13" name="Freeform 3533"/>
                <p:cNvSpPr>
                  <a:spLocks/>
                </p:cNvSpPr>
                <p:nvPr/>
              </p:nvSpPr>
              <p:spPr bwMode="auto">
                <a:xfrm>
                  <a:off x="1066"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14" name="Oval 3534"/>
                <p:cNvSpPr>
                  <a:spLocks noChangeArrowheads="1"/>
                </p:cNvSpPr>
                <p:nvPr/>
              </p:nvSpPr>
              <p:spPr bwMode="auto">
                <a:xfrm>
                  <a:off x="783"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51" name="Group 3535"/>
              <p:cNvGrpSpPr>
                <a:grpSpLocks/>
              </p:cNvGrpSpPr>
              <p:nvPr/>
            </p:nvGrpSpPr>
            <p:grpSpPr bwMode="auto">
              <a:xfrm rot="10800000">
                <a:off x="3497" y="2136"/>
                <a:ext cx="77" cy="181"/>
                <a:chOff x="781" y="1842"/>
                <a:chExt cx="499" cy="1165"/>
              </a:xfrm>
            </p:grpSpPr>
            <p:sp>
              <p:nvSpPr>
                <p:cNvPr id="126416" name="Freeform 3536"/>
                <p:cNvSpPr>
                  <a:spLocks/>
                </p:cNvSpPr>
                <p:nvPr/>
              </p:nvSpPr>
              <p:spPr bwMode="auto">
                <a:xfrm>
                  <a:off x="929"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17" name="Freeform 3537"/>
                <p:cNvSpPr>
                  <a:spLocks/>
                </p:cNvSpPr>
                <p:nvPr/>
              </p:nvSpPr>
              <p:spPr bwMode="auto">
                <a:xfrm>
                  <a:off x="1066"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18" name="Oval 3538"/>
                <p:cNvSpPr>
                  <a:spLocks noChangeArrowheads="1"/>
                </p:cNvSpPr>
                <p:nvPr/>
              </p:nvSpPr>
              <p:spPr bwMode="auto">
                <a:xfrm>
                  <a:off x="783" y="185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52" name="Group 3539"/>
              <p:cNvGrpSpPr>
                <a:grpSpLocks/>
              </p:cNvGrpSpPr>
              <p:nvPr/>
            </p:nvGrpSpPr>
            <p:grpSpPr bwMode="auto">
              <a:xfrm rot="10800000">
                <a:off x="3416" y="2139"/>
                <a:ext cx="77" cy="181"/>
                <a:chOff x="781" y="1842"/>
                <a:chExt cx="499" cy="1165"/>
              </a:xfrm>
            </p:grpSpPr>
            <p:sp>
              <p:nvSpPr>
                <p:cNvPr id="126420" name="Freeform 3540"/>
                <p:cNvSpPr>
                  <a:spLocks/>
                </p:cNvSpPr>
                <p:nvPr/>
              </p:nvSpPr>
              <p:spPr bwMode="auto">
                <a:xfrm>
                  <a:off x="928"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21" name="Freeform 3541"/>
                <p:cNvSpPr>
                  <a:spLocks/>
                </p:cNvSpPr>
                <p:nvPr/>
              </p:nvSpPr>
              <p:spPr bwMode="auto">
                <a:xfrm>
                  <a:off x="1065" y="2120"/>
                  <a:ext cx="92" cy="889"/>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22" name="Oval 3542"/>
                <p:cNvSpPr>
                  <a:spLocks noChangeArrowheads="1"/>
                </p:cNvSpPr>
                <p:nvPr/>
              </p:nvSpPr>
              <p:spPr bwMode="auto">
                <a:xfrm>
                  <a:off x="782" y="1850"/>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53" name="Group 3543"/>
              <p:cNvGrpSpPr>
                <a:grpSpLocks/>
              </p:cNvGrpSpPr>
              <p:nvPr/>
            </p:nvGrpSpPr>
            <p:grpSpPr bwMode="auto">
              <a:xfrm rot="10800000">
                <a:off x="3334" y="2160"/>
                <a:ext cx="77" cy="181"/>
                <a:chOff x="781" y="1842"/>
                <a:chExt cx="499" cy="1165"/>
              </a:xfrm>
            </p:grpSpPr>
            <p:sp>
              <p:nvSpPr>
                <p:cNvPr id="126424" name="Freeform 3544"/>
                <p:cNvSpPr>
                  <a:spLocks/>
                </p:cNvSpPr>
                <p:nvPr/>
              </p:nvSpPr>
              <p:spPr bwMode="auto">
                <a:xfrm>
                  <a:off x="928"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25" name="Freeform 3545"/>
                <p:cNvSpPr>
                  <a:spLocks/>
                </p:cNvSpPr>
                <p:nvPr/>
              </p:nvSpPr>
              <p:spPr bwMode="auto">
                <a:xfrm>
                  <a:off x="1065" y="2118"/>
                  <a:ext cx="92"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26" name="Oval 3546"/>
                <p:cNvSpPr>
                  <a:spLocks noChangeArrowheads="1"/>
                </p:cNvSpPr>
                <p:nvPr/>
              </p:nvSpPr>
              <p:spPr bwMode="auto">
                <a:xfrm>
                  <a:off x="782" y="1845"/>
                  <a:ext cx="501"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3103" name="Group 3557"/>
            <p:cNvGrpSpPr>
              <a:grpSpLocks/>
            </p:cNvGrpSpPr>
            <p:nvPr/>
          </p:nvGrpSpPr>
          <p:grpSpPr bwMode="auto">
            <a:xfrm>
              <a:off x="3560" y="1655"/>
              <a:ext cx="150" cy="345"/>
              <a:chOff x="3229" y="2813"/>
              <a:chExt cx="262" cy="602"/>
            </a:xfrm>
          </p:grpSpPr>
          <p:sp>
            <p:nvSpPr>
              <p:cNvPr id="126427" name="Oval 3547"/>
              <p:cNvSpPr>
                <a:spLocks noChangeArrowheads="1"/>
              </p:cNvSpPr>
              <p:nvPr/>
            </p:nvSpPr>
            <p:spPr bwMode="auto">
              <a:xfrm>
                <a:off x="3288" y="3158"/>
                <a:ext cx="91" cy="92"/>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28" name="Oval 3548"/>
              <p:cNvSpPr>
                <a:spLocks noChangeArrowheads="1"/>
              </p:cNvSpPr>
              <p:nvPr/>
            </p:nvSpPr>
            <p:spPr bwMode="auto">
              <a:xfrm>
                <a:off x="3248" y="3079"/>
                <a:ext cx="92" cy="92"/>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29" name="Oval 3549"/>
              <p:cNvSpPr>
                <a:spLocks noChangeArrowheads="1"/>
              </p:cNvSpPr>
              <p:nvPr/>
            </p:nvSpPr>
            <p:spPr bwMode="auto">
              <a:xfrm>
                <a:off x="3237" y="2998"/>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30" name="Oval 3550"/>
              <p:cNvSpPr>
                <a:spLocks noChangeArrowheads="1"/>
              </p:cNvSpPr>
              <p:nvPr/>
            </p:nvSpPr>
            <p:spPr bwMode="auto">
              <a:xfrm>
                <a:off x="3229" y="2912"/>
                <a:ext cx="91" cy="92"/>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31" name="Oval 3551"/>
              <p:cNvSpPr>
                <a:spLocks noChangeArrowheads="1"/>
              </p:cNvSpPr>
              <p:nvPr/>
            </p:nvSpPr>
            <p:spPr bwMode="auto">
              <a:xfrm>
                <a:off x="3329" y="3060"/>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32" name="Oval 3552"/>
              <p:cNvSpPr>
                <a:spLocks noChangeArrowheads="1"/>
              </p:cNvSpPr>
              <p:nvPr/>
            </p:nvSpPr>
            <p:spPr bwMode="auto">
              <a:xfrm>
                <a:off x="3369" y="2984"/>
                <a:ext cx="91" cy="92"/>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33" name="Oval 3553"/>
              <p:cNvSpPr>
                <a:spLocks noChangeArrowheads="1"/>
              </p:cNvSpPr>
              <p:nvPr/>
            </p:nvSpPr>
            <p:spPr bwMode="auto">
              <a:xfrm>
                <a:off x="3386" y="2903"/>
                <a:ext cx="91" cy="92"/>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34" name="Oval 3554"/>
              <p:cNvSpPr>
                <a:spLocks noChangeArrowheads="1"/>
              </p:cNvSpPr>
              <p:nvPr/>
            </p:nvSpPr>
            <p:spPr bwMode="auto">
              <a:xfrm>
                <a:off x="3400" y="2813"/>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35" name="Oval 3555"/>
              <p:cNvSpPr>
                <a:spLocks noChangeArrowheads="1"/>
              </p:cNvSpPr>
              <p:nvPr/>
            </p:nvSpPr>
            <p:spPr bwMode="auto">
              <a:xfrm>
                <a:off x="3322" y="3242"/>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36" name="Oval 3556"/>
              <p:cNvSpPr>
                <a:spLocks noChangeArrowheads="1"/>
              </p:cNvSpPr>
              <p:nvPr/>
            </p:nvSpPr>
            <p:spPr bwMode="auto">
              <a:xfrm>
                <a:off x="3325" y="3325"/>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3104" name="Group 3572"/>
            <p:cNvGrpSpPr>
              <a:grpSpLocks/>
            </p:cNvGrpSpPr>
            <p:nvPr/>
          </p:nvGrpSpPr>
          <p:grpSpPr bwMode="auto">
            <a:xfrm>
              <a:off x="4740" y="1836"/>
              <a:ext cx="226" cy="363"/>
              <a:chOff x="3244" y="3294"/>
              <a:chExt cx="517" cy="526"/>
            </a:xfrm>
          </p:grpSpPr>
          <p:sp>
            <p:nvSpPr>
              <p:cNvPr id="126439" name="Oval 3559"/>
              <p:cNvSpPr>
                <a:spLocks noChangeArrowheads="1"/>
              </p:cNvSpPr>
              <p:nvPr/>
            </p:nvSpPr>
            <p:spPr bwMode="auto">
              <a:xfrm flipH="1">
                <a:off x="3379" y="3595"/>
                <a:ext cx="109" cy="8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0" name="Oval 3560"/>
              <p:cNvSpPr>
                <a:spLocks noChangeArrowheads="1"/>
              </p:cNvSpPr>
              <p:nvPr/>
            </p:nvSpPr>
            <p:spPr bwMode="auto">
              <a:xfrm flipH="1">
                <a:off x="3426" y="3526"/>
                <a:ext cx="109" cy="8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1" name="Oval 3561"/>
              <p:cNvSpPr>
                <a:spLocks noChangeArrowheads="1"/>
              </p:cNvSpPr>
              <p:nvPr/>
            </p:nvSpPr>
            <p:spPr bwMode="auto">
              <a:xfrm flipH="1">
                <a:off x="3441" y="3456"/>
                <a:ext cx="109" cy="8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2" name="Oval 3562"/>
              <p:cNvSpPr>
                <a:spLocks noChangeArrowheads="1"/>
              </p:cNvSpPr>
              <p:nvPr/>
            </p:nvSpPr>
            <p:spPr bwMode="auto">
              <a:xfrm flipH="1">
                <a:off x="3450" y="3381"/>
                <a:ext cx="109" cy="79"/>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3" name="Oval 3563"/>
              <p:cNvSpPr>
                <a:spLocks noChangeArrowheads="1"/>
              </p:cNvSpPr>
              <p:nvPr/>
            </p:nvSpPr>
            <p:spPr bwMode="auto">
              <a:xfrm flipH="1">
                <a:off x="3330" y="3510"/>
                <a:ext cx="108" cy="79"/>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4" name="Oval 3564"/>
              <p:cNvSpPr>
                <a:spLocks noChangeArrowheads="1"/>
              </p:cNvSpPr>
              <p:nvPr/>
            </p:nvSpPr>
            <p:spPr bwMode="auto">
              <a:xfrm flipH="1">
                <a:off x="3280" y="3443"/>
                <a:ext cx="111" cy="8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5" name="Oval 3565"/>
              <p:cNvSpPr>
                <a:spLocks noChangeArrowheads="1"/>
              </p:cNvSpPr>
              <p:nvPr/>
            </p:nvSpPr>
            <p:spPr bwMode="auto">
              <a:xfrm flipH="1">
                <a:off x="3261" y="3373"/>
                <a:ext cx="109" cy="8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6" name="Oval 3566"/>
              <p:cNvSpPr>
                <a:spLocks noChangeArrowheads="1"/>
              </p:cNvSpPr>
              <p:nvPr/>
            </p:nvSpPr>
            <p:spPr bwMode="auto">
              <a:xfrm flipH="1">
                <a:off x="3244" y="3294"/>
                <a:ext cx="109" cy="8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7" name="Oval 3567"/>
              <p:cNvSpPr>
                <a:spLocks noChangeArrowheads="1"/>
              </p:cNvSpPr>
              <p:nvPr/>
            </p:nvSpPr>
            <p:spPr bwMode="auto">
              <a:xfrm flipH="1">
                <a:off x="3338" y="3669"/>
                <a:ext cx="109" cy="8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8" name="Oval 3568"/>
              <p:cNvSpPr>
                <a:spLocks noChangeArrowheads="1"/>
              </p:cNvSpPr>
              <p:nvPr/>
            </p:nvSpPr>
            <p:spPr bwMode="auto">
              <a:xfrm flipH="1">
                <a:off x="3334" y="3740"/>
                <a:ext cx="109" cy="8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49" name="Oval 3569"/>
              <p:cNvSpPr>
                <a:spLocks noChangeArrowheads="1"/>
              </p:cNvSpPr>
              <p:nvPr/>
            </p:nvSpPr>
            <p:spPr bwMode="auto">
              <a:xfrm flipH="1">
                <a:off x="3515" y="3521"/>
                <a:ext cx="109" cy="8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50" name="Oval 3570"/>
              <p:cNvSpPr>
                <a:spLocks noChangeArrowheads="1"/>
              </p:cNvSpPr>
              <p:nvPr/>
            </p:nvSpPr>
            <p:spPr bwMode="auto">
              <a:xfrm flipH="1">
                <a:off x="3605" y="3566"/>
                <a:ext cx="111" cy="79"/>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51" name="Oval 3571"/>
              <p:cNvSpPr>
                <a:spLocks noChangeArrowheads="1"/>
              </p:cNvSpPr>
              <p:nvPr/>
            </p:nvSpPr>
            <p:spPr bwMode="auto">
              <a:xfrm flipH="1">
                <a:off x="3651" y="3612"/>
                <a:ext cx="109" cy="79"/>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126468" name="Group 3588"/>
          <p:cNvGrpSpPr>
            <a:grpSpLocks/>
          </p:cNvGrpSpPr>
          <p:nvPr/>
        </p:nvGrpSpPr>
        <p:grpSpPr bwMode="auto">
          <a:xfrm>
            <a:off x="1403350" y="1341438"/>
            <a:ext cx="4914900" cy="1236662"/>
            <a:chOff x="884" y="845"/>
            <a:chExt cx="3096" cy="779"/>
          </a:xfrm>
        </p:grpSpPr>
        <p:sp>
          <p:nvSpPr>
            <p:cNvPr id="126454" name="Text Box 3574"/>
            <p:cNvSpPr txBox="1">
              <a:spLocks noChangeArrowheads="1"/>
            </p:cNvSpPr>
            <p:nvPr/>
          </p:nvSpPr>
          <p:spPr bwMode="auto">
            <a:xfrm>
              <a:off x="884" y="845"/>
              <a:ext cx="953"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1400">
                  <a:cs typeface="+mn-cs"/>
                </a:rPr>
                <a:t>Carbohydrate chain</a:t>
              </a:r>
            </a:p>
          </p:txBody>
        </p:sp>
        <p:sp>
          <p:nvSpPr>
            <p:cNvPr id="126455" name="Freeform 3575"/>
            <p:cNvSpPr>
              <a:spLocks/>
            </p:cNvSpPr>
            <p:nvPr/>
          </p:nvSpPr>
          <p:spPr bwMode="auto">
            <a:xfrm>
              <a:off x="1610" y="1025"/>
              <a:ext cx="383" cy="467"/>
            </a:xfrm>
            <a:custGeom>
              <a:avLst/>
              <a:gdLst>
                <a:gd name="T0" fmla="*/ 0 w 383"/>
                <a:gd name="T1" fmla="*/ 0 h 467"/>
                <a:gd name="T2" fmla="*/ 153 w 383"/>
                <a:gd name="T3" fmla="*/ 467 h 467"/>
                <a:gd name="T4" fmla="*/ 383 w 383"/>
                <a:gd name="T5" fmla="*/ 444 h 467"/>
              </a:gdLst>
              <a:ahLst/>
              <a:cxnLst>
                <a:cxn ang="0">
                  <a:pos x="T0" y="T1"/>
                </a:cxn>
                <a:cxn ang="0">
                  <a:pos x="T2" y="T3"/>
                </a:cxn>
                <a:cxn ang="0">
                  <a:pos x="T4" y="T5"/>
                </a:cxn>
              </a:cxnLst>
              <a:rect l="0" t="0" r="r" b="b"/>
              <a:pathLst>
                <a:path w="383" h="467">
                  <a:moveTo>
                    <a:pt x="0" y="0"/>
                  </a:moveTo>
                  <a:lnTo>
                    <a:pt x="153" y="467"/>
                  </a:lnTo>
                  <a:lnTo>
                    <a:pt x="383" y="444"/>
                  </a:ln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56" name="Freeform 3576"/>
            <p:cNvSpPr>
              <a:spLocks/>
            </p:cNvSpPr>
            <p:nvPr/>
          </p:nvSpPr>
          <p:spPr bwMode="auto">
            <a:xfrm>
              <a:off x="1610" y="1025"/>
              <a:ext cx="2370" cy="599"/>
            </a:xfrm>
            <a:custGeom>
              <a:avLst/>
              <a:gdLst>
                <a:gd name="T0" fmla="*/ 0 w 2370"/>
                <a:gd name="T1" fmla="*/ 0 h 599"/>
                <a:gd name="T2" fmla="*/ 1639 w 2370"/>
                <a:gd name="T3" fmla="*/ 98 h 599"/>
                <a:gd name="T4" fmla="*/ 1978 w 2370"/>
                <a:gd name="T5" fmla="*/ 599 h 599"/>
                <a:gd name="T6" fmla="*/ 2370 w 2370"/>
                <a:gd name="T7" fmla="*/ 588 h 599"/>
              </a:gdLst>
              <a:ahLst/>
              <a:cxnLst>
                <a:cxn ang="0">
                  <a:pos x="T0" y="T1"/>
                </a:cxn>
                <a:cxn ang="0">
                  <a:pos x="T2" y="T3"/>
                </a:cxn>
                <a:cxn ang="0">
                  <a:pos x="T4" y="T5"/>
                </a:cxn>
                <a:cxn ang="0">
                  <a:pos x="T6" y="T7"/>
                </a:cxn>
              </a:cxnLst>
              <a:rect l="0" t="0" r="r" b="b"/>
              <a:pathLst>
                <a:path w="2370" h="599">
                  <a:moveTo>
                    <a:pt x="0" y="0"/>
                  </a:moveTo>
                  <a:lnTo>
                    <a:pt x="1639" y="98"/>
                  </a:lnTo>
                  <a:lnTo>
                    <a:pt x="1978" y="599"/>
                  </a:lnTo>
                  <a:lnTo>
                    <a:pt x="2370" y="588"/>
                  </a:ln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126471" name="Group 3591"/>
          <p:cNvGrpSpPr>
            <a:grpSpLocks/>
          </p:cNvGrpSpPr>
          <p:nvPr/>
        </p:nvGrpSpPr>
        <p:grpSpPr bwMode="auto">
          <a:xfrm>
            <a:off x="3635375" y="1844675"/>
            <a:ext cx="1531938" cy="576263"/>
            <a:chOff x="2290" y="1162"/>
            <a:chExt cx="965" cy="363"/>
          </a:xfrm>
        </p:grpSpPr>
        <p:sp>
          <p:nvSpPr>
            <p:cNvPr id="126457" name="AutoShape 3577"/>
            <p:cNvSpPr>
              <a:spLocks/>
            </p:cNvSpPr>
            <p:nvPr/>
          </p:nvSpPr>
          <p:spPr bwMode="auto">
            <a:xfrm>
              <a:off x="2290" y="1162"/>
              <a:ext cx="46" cy="363"/>
            </a:xfrm>
            <a:prstGeom prst="rightBrace">
              <a:avLst>
                <a:gd name="adj1" fmla="val 65761"/>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58" name="Text Box 3578"/>
            <p:cNvSpPr txBox="1">
              <a:spLocks noChangeArrowheads="1"/>
            </p:cNvSpPr>
            <p:nvPr/>
          </p:nvSpPr>
          <p:spPr bwMode="auto">
            <a:xfrm>
              <a:off x="2302" y="1241"/>
              <a:ext cx="953"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1400">
                  <a:cs typeface="+mn-cs"/>
                </a:rPr>
                <a:t>Glycoprotein</a:t>
              </a:r>
            </a:p>
          </p:txBody>
        </p:sp>
      </p:grpSp>
      <p:grpSp>
        <p:nvGrpSpPr>
          <p:cNvPr id="126467" name="Group 3587"/>
          <p:cNvGrpSpPr>
            <a:grpSpLocks/>
          </p:cNvGrpSpPr>
          <p:nvPr/>
        </p:nvGrpSpPr>
        <p:grpSpPr bwMode="auto">
          <a:xfrm>
            <a:off x="1116013" y="2708275"/>
            <a:ext cx="2016125" cy="517525"/>
            <a:chOff x="703" y="1706"/>
            <a:chExt cx="1270" cy="326"/>
          </a:xfrm>
        </p:grpSpPr>
        <p:sp>
          <p:nvSpPr>
            <p:cNvPr id="126459" name="Text Box 3579"/>
            <p:cNvSpPr txBox="1">
              <a:spLocks noChangeArrowheads="1"/>
            </p:cNvSpPr>
            <p:nvPr/>
          </p:nvSpPr>
          <p:spPr bwMode="auto">
            <a:xfrm>
              <a:off x="703" y="1706"/>
              <a:ext cx="81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1400">
                  <a:cs typeface="+mn-cs"/>
                </a:rPr>
                <a:t>Intrinsic Protein</a:t>
              </a:r>
            </a:p>
          </p:txBody>
        </p:sp>
        <p:sp>
          <p:nvSpPr>
            <p:cNvPr id="126460" name="Line 3580"/>
            <p:cNvSpPr>
              <a:spLocks noChangeShapeType="1"/>
            </p:cNvSpPr>
            <p:nvPr/>
          </p:nvSpPr>
          <p:spPr bwMode="auto">
            <a:xfrm flipV="1">
              <a:off x="1247" y="1797"/>
              <a:ext cx="726" cy="4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126469" name="Group 3589"/>
          <p:cNvGrpSpPr>
            <a:grpSpLocks/>
          </p:cNvGrpSpPr>
          <p:nvPr/>
        </p:nvGrpSpPr>
        <p:grpSpPr bwMode="auto">
          <a:xfrm>
            <a:off x="6429375" y="4043363"/>
            <a:ext cx="2330450" cy="1687512"/>
            <a:chOff x="4050" y="2547"/>
            <a:chExt cx="1468" cy="1063"/>
          </a:xfrm>
        </p:grpSpPr>
        <p:sp>
          <p:nvSpPr>
            <p:cNvPr id="126462" name="AutoShape 3582"/>
            <p:cNvSpPr>
              <a:spLocks/>
            </p:cNvSpPr>
            <p:nvPr/>
          </p:nvSpPr>
          <p:spPr bwMode="auto">
            <a:xfrm>
              <a:off x="5157" y="2547"/>
              <a:ext cx="46" cy="317"/>
            </a:xfrm>
            <a:prstGeom prst="rightBrace">
              <a:avLst>
                <a:gd name="adj1" fmla="val 57428"/>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26463" name="Freeform 3583"/>
            <p:cNvSpPr>
              <a:spLocks/>
            </p:cNvSpPr>
            <p:nvPr/>
          </p:nvSpPr>
          <p:spPr bwMode="auto">
            <a:xfrm>
              <a:off x="4792" y="2690"/>
              <a:ext cx="726" cy="829"/>
            </a:xfrm>
            <a:custGeom>
              <a:avLst/>
              <a:gdLst>
                <a:gd name="T0" fmla="*/ 448 w 726"/>
                <a:gd name="T1" fmla="*/ 14 h 829"/>
                <a:gd name="T2" fmla="*/ 726 w 726"/>
                <a:gd name="T3" fmla="*/ 0 h 829"/>
                <a:gd name="T4" fmla="*/ 640 w 726"/>
                <a:gd name="T5" fmla="*/ 766 h 829"/>
                <a:gd name="T6" fmla="*/ 0 w 726"/>
                <a:gd name="T7" fmla="*/ 829 h 829"/>
              </a:gdLst>
              <a:ahLst/>
              <a:cxnLst>
                <a:cxn ang="0">
                  <a:pos x="T0" y="T1"/>
                </a:cxn>
                <a:cxn ang="0">
                  <a:pos x="T2" y="T3"/>
                </a:cxn>
                <a:cxn ang="0">
                  <a:pos x="T4" y="T5"/>
                </a:cxn>
                <a:cxn ang="0">
                  <a:pos x="T6" y="T7"/>
                </a:cxn>
              </a:cxnLst>
              <a:rect l="0" t="0" r="r" b="b"/>
              <a:pathLst>
                <a:path w="726" h="829">
                  <a:moveTo>
                    <a:pt x="448" y="14"/>
                  </a:moveTo>
                  <a:lnTo>
                    <a:pt x="726" y="0"/>
                  </a:lnTo>
                  <a:lnTo>
                    <a:pt x="640" y="766"/>
                  </a:lnTo>
                  <a:lnTo>
                    <a:pt x="0" y="829"/>
                  </a:lnTo>
                </a:path>
              </a:pathLst>
            </a:custGeom>
            <a:noFill/>
            <a:ln w="9525">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64" name="Text Box 3584"/>
            <p:cNvSpPr txBox="1">
              <a:spLocks noChangeArrowheads="1"/>
            </p:cNvSpPr>
            <p:nvPr/>
          </p:nvSpPr>
          <p:spPr bwMode="auto">
            <a:xfrm>
              <a:off x="4050" y="3418"/>
              <a:ext cx="81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1400">
                  <a:cs typeface="+mn-cs"/>
                </a:rPr>
                <a:t>Phospholipids</a:t>
              </a:r>
            </a:p>
          </p:txBody>
        </p:sp>
      </p:grpSp>
      <p:grpSp>
        <p:nvGrpSpPr>
          <p:cNvPr id="126470" name="Group 3590"/>
          <p:cNvGrpSpPr>
            <a:grpSpLocks/>
          </p:cNvGrpSpPr>
          <p:nvPr/>
        </p:nvGrpSpPr>
        <p:grpSpPr bwMode="auto">
          <a:xfrm>
            <a:off x="1619250" y="3717925"/>
            <a:ext cx="2305050" cy="2173288"/>
            <a:chOff x="1020" y="2342"/>
            <a:chExt cx="1452" cy="1369"/>
          </a:xfrm>
        </p:grpSpPr>
        <p:sp>
          <p:nvSpPr>
            <p:cNvPr id="126465" name="Freeform 3585"/>
            <p:cNvSpPr>
              <a:spLocks/>
            </p:cNvSpPr>
            <p:nvPr/>
          </p:nvSpPr>
          <p:spPr bwMode="auto">
            <a:xfrm>
              <a:off x="1215" y="2342"/>
              <a:ext cx="395" cy="1051"/>
            </a:xfrm>
            <a:custGeom>
              <a:avLst/>
              <a:gdLst>
                <a:gd name="T0" fmla="*/ 116 w 395"/>
                <a:gd name="T1" fmla="*/ 1051 h 1051"/>
                <a:gd name="T2" fmla="*/ 0 w 395"/>
                <a:gd name="T3" fmla="*/ 2 h 1051"/>
                <a:gd name="T4" fmla="*/ 395 w 395"/>
                <a:gd name="T5" fmla="*/ 0 h 1051"/>
              </a:gdLst>
              <a:ahLst/>
              <a:cxnLst>
                <a:cxn ang="0">
                  <a:pos x="T0" y="T1"/>
                </a:cxn>
                <a:cxn ang="0">
                  <a:pos x="T2" y="T3"/>
                </a:cxn>
                <a:cxn ang="0">
                  <a:pos x="T4" y="T5"/>
                </a:cxn>
              </a:cxnLst>
              <a:rect l="0" t="0" r="r" b="b"/>
              <a:pathLst>
                <a:path w="395" h="1051">
                  <a:moveTo>
                    <a:pt x="116" y="1051"/>
                  </a:moveTo>
                  <a:lnTo>
                    <a:pt x="0" y="2"/>
                  </a:lnTo>
                  <a:lnTo>
                    <a:pt x="395" y="0"/>
                  </a:lnTo>
                </a:path>
              </a:pathLst>
            </a:custGeom>
            <a:noFill/>
            <a:ln w="9525">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26466" name="Text Box 3586"/>
            <p:cNvSpPr txBox="1">
              <a:spLocks noChangeArrowheads="1"/>
            </p:cNvSpPr>
            <p:nvPr/>
          </p:nvSpPr>
          <p:spPr bwMode="auto">
            <a:xfrm>
              <a:off x="1020" y="3385"/>
              <a:ext cx="1452"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1400">
                  <a:cs typeface="+mn-cs"/>
                </a:rPr>
                <a:t>Non-polar hydrophobic fatty acid</a:t>
              </a:r>
            </a:p>
          </p:txBody>
        </p:sp>
      </p:grpSp>
    </p:spTree>
    <p:extLst>
      <p:ext uri="{BB962C8B-B14F-4D97-AF65-F5344CB8AC3E}">
        <p14:creationId xmlns:p14="http://schemas.microsoft.com/office/powerpoint/2010/main" val="14939262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nodeType="clickEffect">
                                  <p:stCondLst>
                                    <p:cond delay="0"/>
                                  </p:stCondLst>
                                  <p:childTnLst>
                                    <p:set>
                                      <p:cBhvr>
                                        <p:cTn id="6" dur="1" fill="hold">
                                          <p:stCondLst>
                                            <p:cond delay="0"/>
                                          </p:stCondLst>
                                        </p:cTn>
                                        <p:tgtEl>
                                          <p:spTgt spid="126468"/>
                                        </p:tgtEl>
                                        <p:attrNameLst>
                                          <p:attrName>style.visibility</p:attrName>
                                        </p:attrNameLst>
                                      </p:cBhvr>
                                      <p:to>
                                        <p:strVal val="visible"/>
                                      </p:to>
                                    </p:set>
                                    <p:animEffect transition="in" filter="fade">
                                      <p:cBhvr>
                                        <p:cTn id="7" dur="800" decel="100000"/>
                                        <p:tgtEl>
                                          <p:spTgt spid="126468"/>
                                        </p:tgtEl>
                                      </p:cBhvr>
                                    </p:animEffect>
                                    <p:anim calcmode="lin" valueType="num">
                                      <p:cBhvr>
                                        <p:cTn id="8" dur="800" decel="100000" fill="hold"/>
                                        <p:tgtEl>
                                          <p:spTgt spid="126468"/>
                                        </p:tgtEl>
                                        <p:attrNameLst>
                                          <p:attrName>style.rotation</p:attrName>
                                        </p:attrNameLst>
                                      </p:cBhvr>
                                      <p:tavLst>
                                        <p:tav tm="0">
                                          <p:val>
                                            <p:fltVal val="-90"/>
                                          </p:val>
                                        </p:tav>
                                        <p:tav tm="100000">
                                          <p:val>
                                            <p:fltVal val="0"/>
                                          </p:val>
                                        </p:tav>
                                      </p:tavLst>
                                    </p:anim>
                                    <p:anim calcmode="lin" valueType="num">
                                      <p:cBhvr>
                                        <p:cTn id="9" dur="800" decel="100000" fill="hold"/>
                                        <p:tgtEl>
                                          <p:spTgt spid="126468"/>
                                        </p:tgtEl>
                                        <p:attrNameLst>
                                          <p:attrName>ppt_x</p:attrName>
                                        </p:attrNameLst>
                                      </p:cBhvr>
                                      <p:tavLst>
                                        <p:tav tm="0">
                                          <p:val>
                                            <p:strVal val="#ppt_x+0.4"/>
                                          </p:val>
                                        </p:tav>
                                        <p:tav tm="100000">
                                          <p:val>
                                            <p:strVal val="#ppt_x-0.05"/>
                                          </p:val>
                                        </p:tav>
                                      </p:tavLst>
                                    </p:anim>
                                    <p:anim calcmode="lin" valueType="num">
                                      <p:cBhvr>
                                        <p:cTn id="10" dur="800" decel="100000" fill="hold"/>
                                        <p:tgtEl>
                                          <p:spTgt spid="12646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646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6468"/>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0" presetClass="entr" presetSubtype="0" fill="hold" nodeType="clickEffect">
                                  <p:stCondLst>
                                    <p:cond delay="0"/>
                                  </p:stCondLst>
                                  <p:childTnLst>
                                    <p:set>
                                      <p:cBhvr>
                                        <p:cTn id="16" dur="1" fill="hold">
                                          <p:stCondLst>
                                            <p:cond delay="0"/>
                                          </p:stCondLst>
                                        </p:cTn>
                                        <p:tgtEl>
                                          <p:spTgt spid="126471"/>
                                        </p:tgtEl>
                                        <p:attrNameLst>
                                          <p:attrName>style.visibility</p:attrName>
                                        </p:attrNameLst>
                                      </p:cBhvr>
                                      <p:to>
                                        <p:strVal val="visible"/>
                                      </p:to>
                                    </p:set>
                                    <p:animEffect transition="in" filter="fade">
                                      <p:cBhvr>
                                        <p:cTn id="17" dur="800" decel="100000"/>
                                        <p:tgtEl>
                                          <p:spTgt spid="126471"/>
                                        </p:tgtEl>
                                      </p:cBhvr>
                                    </p:animEffect>
                                    <p:anim calcmode="lin" valueType="num">
                                      <p:cBhvr>
                                        <p:cTn id="18" dur="800" decel="100000" fill="hold"/>
                                        <p:tgtEl>
                                          <p:spTgt spid="126471"/>
                                        </p:tgtEl>
                                        <p:attrNameLst>
                                          <p:attrName>style.rotation</p:attrName>
                                        </p:attrNameLst>
                                      </p:cBhvr>
                                      <p:tavLst>
                                        <p:tav tm="0">
                                          <p:val>
                                            <p:fltVal val="-90"/>
                                          </p:val>
                                        </p:tav>
                                        <p:tav tm="100000">
                                          <p:val>
                                            <p:fltVal val="0"/>
                                          </p:val>
                                        </p:tav>
                                      </p:tavLst>
                                    </p:anim>
                                    <p:anim calcmode="lin" valueType="num">
                                      <p:cBhvr>
                                        <p:cTn id="19" dur="800" decel="100000" fill="hold"/>
                                        <p:tgtEl>
                                          <p:spTgt spid="126471"/>
                                        </p:tgtEl>
                                        <p:attrNameLst>
                                          <p:attrName>ppt_x</p:attrName>
                                        </p:attrNameLst>
                                      </p:cBhvr>
                                      <p:tavLst>
                                        <p:tav tm="0">
                                          <p:val>
                                            <p:strVal val="#ppt_x+0.4"/>
                                          </p:val>
                                        </p:tav>
                                        <p:tav tm="100000">
                                          <p:val>
                                            <p:strVal val="#ppt_x-0.05"/>
                                          </p:val>
                                        </p:tav>
                                      </p:tavLst>
                                    </p:anim>
                                    <p:anim calcmode="lin" valueType="num">
                                      <p:cBhvr>
                                        <p:cTn id="20" dur="800" decel="100000" fill="hold"/>
                                        <p:tgtEl>
                                          <p:spTgt spid="126471"/>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26471"/>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26471"/>
                                        </p:tgtEl>
                                        <p:attrNameLst>
                                          <p:attrName>ppt_y</p:attrName>
                                        </p:attrNameLst>
                                      </p:cBhvr>
                                      <p:tavLst>
                                        <p:tav tm="0">
                                          <p:val>
                                            <p:strVal val="#ppt_y+0.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0" presetClass="entr" presetSubtype="0" fill="hold" nodeType="clickEffect">
                                  <p:stCondLst>
                                    <p:cond delay="0"/>
                                  </p:stCondLst>
                                  <p:childTnLst>
                                    <p:set>
                                      <p:cBhvr>
                                        <p:cTn id="26" dur="1" fill="hold">
                                          <p:stCondLst>
                                            <p:cond delay="0"/>
                                          </p:stCondLst>
                                        </p:cTn>
                                        <p:tgtEl>
                                          <p:spTgt spid="126467"/>
                                        </p:tgtEl>
                                        <p:attrNameLst>
                                          <p:attrName>style.visibility</p:attrName>
                                        </p:attrNameLst>
                                      </p:cBhvr>
                                      <p:to>
                                        <p:strVal val="visible"/>
                                      </p:to>
                                    </p:set>
                                    <p:animEffect transition="in" filter="fade">
                                      <p:cBhvr>
                                        <p:cTn id="27" dur="800" decel="100000"/>
                                        <p:tgtEl>
                                          <p:spTgt spid="126467"/>
                                        </p:tgtEl>
                                      </p:cBhvr>
                                    </p:animEffect>
                                    <p:anim calcmode="lin" valueType="num">
                                      <p:cBhvr>
                                        <p:cTn id="28" dur="800" decel="100000" fill="hold"/>
                                        <p:tgtEl>
                                          <p:spTgt spid="126467"/>
                                        </p:tgtEl>
                                        <p:attrNameLst>
                                          <p:attrName>style.rotation</p:attrName>
                                        </p:attrNameLst>
                                      </p:cBhvr>
                                      <p:tavLst>
                                        <p:tav tm="0">
                                          <p:val>
                                            <p:fltVal val="-90"/>
                                          </p:val>
                                        </p:tav>
                                        <p:tav tm="100000">
                                          <p:val>
                                            <p:fltVal val="0"/>
                                          </p:val>
                                        </p:tav>
                                      </p:tavLst>
                                    </p:anim>
                                    <p:anim calcmode="lin" valueType="num">
                                      <p:cBhvr>
                                        <p:cTn id="29" dur="800" decel="100000" fill="hold"/>
                                        <p:tgtEl>
                                          <p:spTgt spid="126467"/>
                                        </p:tgtEl>
                                        <p:attrNameLst>
                                          <p:attrName>ppt_x</p:attrName>
                                        </p:attrNameLst>
                                      </p:cBhvr>
                                      <p:tavLst>
                                        <p:tav tm="0">
                                          <p:val>
                                            <p:strVal val="#ppt_x+0.4"/>
                                          </p:val>
                                        </p:tav>
                                        <p:tav tm="100000">
                                          <p:val>
                                            <p:strVal val="#ppt_x-0.05"/>
                                          </p:val>
                                        </p:tav>
                                      </p:tavLst>
                                    </p:anim>
                                    <p:anim calcmode="lin" valueType="num">
                                      <p:cBhvr>
                                        <p:cTn id="30" dur="800" decel="100000" fill="hold"/>
                                        <p:tgtEl>
                                          <p:spTgt spid="126467"/>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26467"/>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26467"/>
                                        </p:tgtEl>
                                        <p:attrNameLst>
                                          <p:attrName>ppt_y</p:attrName>
                                        </p:attrNameLst>
                                      </p:cBhvr>
                                      <p:tavLst>
                                        <p:tav tm="0">
                                          <p:val>
                                            <p:strVal val="#ppt_y+0.1"/>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30" presetClass="entr" presetSubtype="0" fill="hold" nodeType="clickEffect">
                                  <p:stCondLst>
                                    <p:cond delay="0"/>
                                  </p:stCondLst>
                                  <p:childTnLst>
                                    <p:set>
                                      <p:cBhvr>
                                        <p:cTn id="36" dur="1" fill="hold">
                                          <p:stCondLst>
                                            <p:cond delay="0"/>
                                          </p:stCondLst>
                                        </p:cTn>
                                        <p:tgtEl>
                                          <p:spTgt spid="126470"/>
                                        </p:tgtEl>
                                        <p:attrNameLst>
                                          <p:attrName>style.visibility</p:attrName>
                                        </p:attrNameLst>
                                      </p:cBhvr>
                                      <p:to>
                                        <p:strVal val="visible"/>
                                      </p:to>
                                    </p:set>
                                    <p:animEffect transition="in" filter="fade">
                                      <p:cBhvr>
                                        <p:cTn id="37" dur="800" decel="100000"/>
                                        <p:tgtEl>
                                          <p:spTgt spid="126470"/>
                                        </p:tgtEl>
                                      </p:cBhvr>
                                    </p:animEffect>
                                    <p:anim calcmode="lin" valueType="num">
                                      <p:cBhvr>
                                        <p:cTn id="38" dur="800" decel="100000" fill="hold"/>
                                        <p:tgtEl>
                                          <p:spTgt spid="126470"/>
                                        </p:tgtEl>
                                        <p:attrNameLst>
                                          <p:attrName>style.rotation</p:attrName>
                                        </p:attrNameLst>
                                      </p:cBhvr>
                                      <p:tavLst>
                                        <p:tav tm="0">
                                          <p:val>
                                            <p:fltVal val="-90"/>
                                          </p:val>
                                        </p:tav>
                                        <p:tav tm="100000">
                                          <p:val>
                                            <p:fltVal val="0"/>
                                          </p:val>
                                        </p:tav>
                                      </p:tavLst>
                                    </p:anim>
                                    <p:anim calcmode="lin" valueType="num">
                                      <p:cBhvr>
                                        <p:cTn id="39" dur="800" decel="100000" fill="hold"/>
                                        <p:tgtEl>
                                          <p:spTgt spid="126470"/>
                                        </p:tgtEl>
                                        <p:attrNameLst>
                                          <p:attrName>ppt_x</p:attrName>
                                        </p:attrNameLst>
                                      </p:cBhvr>
                                      <p:tavLst>
                                        <p:tav tm="0">
                                          <p:val>
                                            <p:strVal val="#ppt_x+0.4"/>
                                          </p:val>
                                        </p:tav>
                                        <p:tav tm="100000">
                                          <p:val>
                                            <p:strVal val="#ppt_x-0.05"/>
                                          </p:val>
                                        </p:tav>
                                      </p:tavLst>
                                    </p:anim>
                                    <p:anim calcmode="lin" valueType="num">
                                      <p:cBhvr>
                                        <p:cTn id="40" dur="800" decel="100000" fill="hold"/>
                                        <p:tgtEl>
                                          <p:spTgt spid="126470"/>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26470"/>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26470"/>
                                        </p:tgtEl>
                                        <p:attrNameLst>
                                          <p:attrName>ppt_y</p:attrName>
                                        </p:attrNameLst>
                                      </p:cBhvr>
                                      <p:tavLst>
                                        <p:tav tm="0">
                                          <p:val>
                                            <p:strVal val="#ppt_y+0.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0" presetClass="entr" presetSubtype="0" fill="hold" nodeType="clickEffect">
                                  <p:stCondLst>
                                    <p:cond delay="0"/>
                                  </p:stCondLst>
                                  <p:childTnLst>
                                    <p:set>
                                      <p:cBhvr>
                                        <p:cTn id="46" dur="1" fill="hold">
                                          <p:stCondLst>
                                            <p:cond delay="0"/>
                                          </p:stCondLst>
                                        </p:cTn>
                                        <p:tgtEl>
                                          <p:spTgt spid="126469"/>
                                        </p:tgtEl>
                                        <p:attrNameLst>
                                          <p:attrName>style.visibility</p:attrName>
                                        </p:attrNameLst>
                                      </p:cBhvr>
                                      <p:to>
                                        <p:strVal val="visible"/>
                                      </p:to>
                                    </p:set>
                                    <p:animEffect transition="in" filter="fade">
                                      <p:cBhvr>
                                        <p:cTn id="47" dur="800" decel="100000"/>
                                        <p:tgtEl>
                                          <p:spTgt spid="126469"/>
                                        </p:tgtEl>
                                      </p:cBhvr>
                                    </p:animEffect>
                                    <p:anim calcmode="lin" valueType="num">
                                      <p:cBhvr>
                                        <p:cTn id="48" dur="800" decel="100000" fill="hold"/>
                                        <p:tgtEl>
                                          <p:spTgt spid="126469"/>
                                        </p:tgtEl>
                                        <p:attrNameLst>
                                          <p:attrName>style.rotation</p:attrName>
                                        </p:attrNameLst>
                                      </p:cBhvr>
                                      <p:tavLst>
                                        <p:tav tm="0">
                                          <p:val>
                                            <p:fltVal val="-90"/>
                                          </p:val>
                                        </p:tav>
                                        <p:tav tm="100000">
                                          <p:val>
                                            <p:fltVal val="0"/>
                                          </p:val>
                                        </p:tav>
                                      </p:tavLst>
                                    </p:anim>
                                    <p:anim calcmode="lin" valueType="num">
                                      <p:cBhvr>
                                        <p:cTn id="49" dur="800" decel="100000" fill="hold"/>
                                        <p:tgtEl>
                                          <p:spTgt spid="126469"/>
                                        </p:tgtEl>
                                        <p:attrNameLst>
                                          <p:attrName>ppt_x</p:attrName>
                                        </p:attrNameLst>
                                      </p:cBhvr>
                                      <p:tavLst>
                                        <p:tav tm="0">
                                          <p:val>
                                            <p:strVal val="#ppt_x+0.4"/>
                                          </p:val>
                                        </p:tav>
                                        <p:tav tm="100000">
                                          <p:val>
                                            <p:strVal val="#ppt_x-0.05"/>
                                          </p:val>
                                        </p:tav>
                                      </p:tavLst>
                                    </p:anim>
                                    <p:anim calcmode="lin" valueType="num">
                                      <p:cBhvr>
                                        <p:cTn id="50" dur="800" decel="100000" fill="hold"/>
                                        <p:tgtEl>
                                          <p:spTgt spid="126469"/>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126469"/>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12646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187450" y="274638"/>
            <a:ext cx="7499350" cy="1143000"/>
          </a:xfrm>
        </p:spPr>
        <p:txBody>
          <a:bodyPr>
            <a:normAutofit fontScale="90000"/>
          </a:bodyPr>
          <a:lstStyle/>
          <a:p>
            <a:pPr eaLnBrk="1" hangingPunct="1">
              <a:defRPr/>
            </a:pPr>
            <a:r>
              <a:rPr lang="en-GB" sz="4000" smtClean="0">
                <a:latin typeface="Afallon" charset="0"/>
                <a:cs typeface="+mj-cs"/>
              </a:rPr>
              <a:t>Appearance of the Cell Membrane</a:t>
            </a:r>
          </a:p>
        </p:txBody>
      </p:sp>
      <p:sp>
        <p:nvSpPr>
          <p:cNvPr id="56323" name="Rectangle 3"/>
          <p:cNvSpPr>
            <a:spLocks noGrp="1" noChangeArrowheads="1"/>
          </p:cNvSpPr>
          <p:nvPr>
            <p:ph type="body" idx="1"/>
          </p:nvPr>
        </p:nvSpPr>
        <p:spPr>
          <a:xfrm>
            <a:off x="879475" y="1600200"/>
            <a:ext cx="8229600" cy="4525963"/>
          </a:xfrm>
        </p:spPr>
        <p:txBody>
          <a:bodyPr/>
          <a:lstStyle/>
          <a:p>
            <a:pPr eaLnBrk="1" hangingPunct="1">
              <a:buFontTx/>
              <a:buNone/>
              <a:defRPr/>
            </a:pPr>
            <a:r>
              <a:rPr lang="en-GB" smtClean="0">
                <a:cs typeface="+mn-cs"/>
              </a:rPr>
              <a:t>	</a:t>
            </a:r>
            <a:r>
              <a:rPr lang="en-GB" smtClean="0">
                <a:latin typeface="Afallon" charset="0"/>
                <a:cs typeface="+mn-cs"/>
              </a:rPr>
              <a:t>Seen using a light microscope, the cell membrane appears as a thin line, but  with an electron microscope, it appears as a double line. </a:t>
            </a:r>
            <a:endParaRPr lang="en-GB" smtClean="0">
              <a:cs typeface="+mn-cs"/>
            </a:endParaRPr>
          </a:p>
        </p:txBody>
      </p:sp>
      <p:sp>
        <p:nvSpPr>
          <p:cNvPr id="56324" name="Line 4"/>
          <p:cNvSpPr>
            <a:spLocks noChangeShapeType="1"/>
          </p:cNvSpPr>
          <p:nvPr/>
        </p:nvSpPr>
        <p:spPr bwMode="auto">
          <a:xfrm>
            <a:off x="1692275" y="4365625"/>
            <a:ext cx="4751388"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6325" name="Line 5"/>
          <p:cNvSpPr>
            <a:spLocks noChangeShapeType="1"/>
          </p:cNvSpPr>
          <p:nvPr/>
        </p:nvSpPr>
        <p:spPr bwMode="auto">
          <a:xfrm>
            <a:off x="1692275" y="4581525"/>
            <a:ext cx="4751388"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56326" name="Text Box 6"/>
          <p:cNvSpPr txBox="1">
            <a:spLocks noChangeArrowheads="1"/>
          </p:cNvSpPr>
          <p:nvPr/>
        </p:nvSpPr>
        <p:spPr bwMode="auto">
          <a:xfrm>
            <a:off x="6516688" y="4203700"/>
            <a:ext cx="1511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2400">
                <a:cs typeface="+mn-cs"/>
              </a:rPr>
              <a:t>}</a:t>
            </a:r>
            <a:r>
              <a:rPr lang="en-GB">
                <a:cs typeface="+mn-cs"/>
              </a:rPr>
              <a:t>  7 – 8 nm</a:t>
            </a:r>
          </a:p>
        </p:txBody>
      </p:sp>
      <p:sp>
        <p:nvSpPr>
          <p:cNvPr id="56327" name="Text Box 7"/>
          <p:cNvSpPr txBox="1">
            <a:spLocks noChangeArrowheads="1"/>
          </p:cNvSpPr>
          <p:nvPr/>
        </p:nvSpPr>
        <p:spPr bwMode="auto">
          <a:xfrm>
            <a:off x="8316913" y="6237288"/>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a:solidFill>
                  <a:schemeClr val="bg1"/>
                </a:solidFill>
                <a:cs typeface="+mn-cs"/>
              </a:rPr>
              <a:t>4.6</a:t>
            </a:r>
          </a:p>
        </p:txBody>
      </p:sp>
    </p:spTree>
    <p:extLst>
      <p:ext uri="{BB962C8B-B14F-4D97-AF65-F5344CB8AC3E}">
        <p14:creationId xmlns:p14="http://schemas.microsoft.com/office/powerpoint/2010/main" val="340578149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2"/>
          <p:cNvGrpSpPr>
            <a:grpSpLocks/>
          </p:cNvGrpSpPr>
          <p:nvPr/>
        </p:nvGrpSpPr>
        <p:grpSpPr bwMode="auto">
          <a:xfrm>
            <a:off x="1042988" y="1050925"/>
            <a:ext cx="1092200" cy="2449513"/>
            <a:chOff x="158" y="1207"/>
            <a:chExt cx="1012" cy="2269"/>
          </a:xfrm>
        </p:grpSpPr>
        <p:sp>
          <p:nvSpPr>
            <p:cNvPr id="66563" name="Freeform 3"/>
            <p:cNvSpPr>
              <a:spLocks/>
            </p:cNvSpPr>
            <p:nvPr/>
          </p:nvSpPr>
          <p:spPr bwMode="auto">
            <a:xfrm>
              <a:off x="249" y="1753"/>
              <a:ext cx="921" cy="1723"/>
            </a:xfrm>
            <a:custGeom>
              <a:avLst/>
              <a:gdLst>
                <a:gd name="T0" fmla="*/ 438 w 974"/>
                <a:gd name="T1" fmla="*/ 0 h 1821"/>
                <a:gd name="T2" fmla="*/ 211 w 974"/>
                <a:gd name="T3" fmla="*/ 136 h 1821"/>
                <a:gd name="T4" fmla="*/ 30 w 974"/>
                <a:gd name="T5" fmla="*/ 544 h 1821"/>
                <a:gd name="T6" fmla="*/ 166 w 974"/>
                <a:gd name="T7" fmla="*/ 1179 h 1821"/>
                <a:gd name="T8" fmla="*/ 30 w 974"/>
                <a:gd name="T9" fmla="*/ 1633 h 1821"/>
                <a:gd name="T10" fmla="*/ 347 w 974"/>
                <a:gd name="T11" fmla="*/ 1814 h 1821"/>
                <a:gd name="T12" fmla="*/ 891 w 974"/>
                <a:gd name="T13" fmla="*/ 1588 h 1821"/>
                <a:gd name="T14" fmla="*/ 846 w 974"/>
                <a:gd name="T15" fmla="*/ 1134 h 1821"/>
                <a:gd name="T16" fmla="*/ 619 w 974"/>
                <a:gd name="T17" fmla="*/ 590 h 1821"/>
                <a:gd name="T18" fmla="*/ 619 w 974"/>
                <a:gd name="T19" fmla="*/ 136 h 1821"/>
                <a:gd name="T20" fmla="*/ 438 w 974"/>
                <a:gd name="T21" fmla="*/ 0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4" h="1821">
                  <a:moveTo>
                    <a:pt x="438" y="0"/>
                  </a:moveTo>
                  <a:cubicBezTo>
                    <a:pt x="370" y="0"/>
                    <a:pt x="279" y="45"/>
                    <a:pt x="211" y="136"/>
                  </a:cubicBezTo>
                  <a:cubicBezTo>
                    <a:pt x="143" y="227"/>
                    <a:pt x="37" y="370"/>
                    <a:pt x="30" y="544"/>
                  </a:cubicBezTo>
                  <a:cubicBezTo>
                    <a:pt x="23" y="718"/>
                    <a:pt x="166" y="998"/>
                    <a:pt x="166" y="1179"/>
                  </a:cubicBezTo>
                  <a:cubicBezTo>
                    <a:pt x="166" y="1360"/>
                    <a:pt x="0" y="1527"/>
                    <a:pt x="30" y="1633"/>
                  </a:cubicBezTo>
                  <a:cubicBezTo>
                    <a:pt x="60" y="1739"/>
                    <a:pt x="204" y="1821"/>
                    <a:pt x="347" y="1814"/>
                  </a:cubicBezTo>
                  <a:cubicBezTo>
                    <a:pt x="490" y="1807"/>
                    <a:pt x="808" y="1701"/>
                    <a:pt x="891" y="1588"/>
                  </a:cubicBezTo>
                  <a:cubicBezTo>
                    <a:pt x="974" y="1475"/>
                    <a:pt x="891" y="1300"/>
                    <a:pt x="846" y="1134"/>
                  </a:cubicBezTo>
                  <a:cubicBezTo>
                    <a:pt x="801" y="968"/>
                    <a:pt x="657" y="756"/>
                    <a:pt x="619" y="590"/>
                  </a:cubicBezTo>
                  <a:cubicBezTo>
                    <a:pt x="581" y="424"/>
                    <a:pt x="649" y="234"/>
                    <a:pt x="619" y="136"/>
                  </a:cubicBezTo>
                  <a:cubicBezTo>
                    <a:pt x="589" y="38"/>
                    <a:pt x="476" y="28"/>
                    <a:pt x="438" y="0"/>
                  </a:cubicBezTo>
                  <a:close/>
                </a:path>
              </a:pathLst>
            </a:custGeom>
            <a:gradFill rotWithShape="1">
              <a:gsLst>
                <a:gs pos="0">
                  <a:schemeClr val="accent1"/>
                </a:gs>
                <a:gs pos="100000">
                  <a:schemeClr val="accent1">
                    <a:gamma/>
                    <a:shade val="46275"/>
                    <a:invGamma/>
                  </a:schemeClr>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5615" name="Group 4"/>
            <p:cNvGrpSpPr>
              <a:grpSpLocks/>
            </p:cNvGrpSpPr>
            <p:nvPr/>
          </p:nvGrpSpPr>
          <p:grpSpPr bwMode="auto">
            <a:xfrm rot="-860533">
              <a:off x="158" y="1207"/>
              <a:ext cx="408" cy="726"/>
              <a:chOff x="1701" y="3067"/>
              <a:chExt cx="408" cy="726"/>
            </a:xfrm>
          </p:grpSpPr>
          <p:sp>
            <p:nvSpPr>
              <p:cNvPr id="66565" name="Oval 5"/>
              <p:cNvSpPr>
                <a:spLocks noChangeArrowheads="1"/>
              </p:cNvSpPr>
              <p:nvPr/>
            </p:nvSpPr>
            <p:spPr bwMode="auto">
              <a:xfrm>
                <a:off x="1925" y="3248"/>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66" name="Oval 6"/>
              <p:cNvSpPr>
                <a:spLocks noChangeArrowheads="1"/>
              </p:cNvSpPr>
              <p:nvPr/>
            </p:nvSpPr>
            <p:spPr bwMode="auto">
              <a:xfrm>
                <a:off x="1926" y="3157"/>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67" name="Oval 7"/>
              <p:cNvSpPr>
                <a:spLocks noChangeArrowheads="1"/>
              </p:cNvSpPr>
              <p:nvPr/>
            </p:nvSpPr>
            <p:spPr bwMode="auto">
              <a:xfrm>
                <a:off x="1882" y="3067"/>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68" name="Oval 8"/>
              <p:cNvSpPr>
                <a:spLocks noChangeArrowheads="1"/>
              </p:cNvSpPr>
              <p:nvPr/>
            </p:nvSpPr>
            <p:spPr bwMode="auto">
              <a:xfrm>
                <a:off x="1925" y="3338"/>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69" name="Oval 9"/>
              <p:cNvSpPr>
                <a:spLocks noChangeArrowheads="1"/>
              </p:cNvSpPr>
              <p:nvPr/>
            </p:nvSpPr>
            <p:spPr bwMode="auto">
              <a:xfrm>
                <a:off x="1973" y="3429"/>
                <a:ext cx="90"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70" name="Oval 10"/>
              <p:cNvSpPr>
                <a:spLocks noChangeArrowheads="1"/>
              </p:cNvSpPr>
              <p:nvPr/>
            </p:nvSpPr>
            <p:spPr bwMode="auto">
              <a:xfrm>
                <a:off x="2016" y="3520"/>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71" name="Oval 11"/>
              <p:cNvSpPr>
                <a:spLocks noChangeArrowheads="1"/>
              </p:cNvSpPr>
              <p:nvPr/>
            </p:nvSpPr>
            <p:spPr bwMode="auto">
              <a:xfrm>
                <a:off x="2017" y="3612"/>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72" name="Oval 12"/>
              <p:cNvSpPr>
                <a:spLocks noChangeArrowheads="1"/>
              </p:cNvSpPr>
              <p:nvPr/>
            </p:nvSpPr>
            <p:spPr bwMode="auto">
              <a:xfrm>
                <a:off x="2017" y="3701"/>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73" name="Oval 13"/>
              <p:cNvSpPr>
                <a:spLocks noChangeArrowheads="1"/>
              </p:cNvSpPr>
              <p:nvPr/>
            </p:nvSpPr>
            <p:spPr bwMode="auto">
              <a:xfrm>
                <a:off x="1836" y="3383"/>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74" name="Oval 14"/>
              <p:cNvSpPr>
                <a:spLocks noChangeArrowheads="1"/>
              </p:cNvSpPr>
              <p:nvPr/>
            </p:nvSpPr>
            <p:spPr bwMode="auto">
              <a:xfrm>
                <a:off x="1790" y="3338"/>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575" name="Oval 15"/>
              <p:cNvSpPr>
                <a:spLocks noChangeArrowheads="1"/>
              </p:cNvSpPr>
              <p:nvPr/>
            </p:nvSpPr>
            <p:spPr bwMode="auto">
              <a:xfrm>
                <a:off x="1701" y="3293"/>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66576" name="Freeform 16"/>
          <p:cNvSpPr>
            <a:spLocks/>
          </p:cNvSpPr>
          <p:nvPr/>
        </p:nvSpPr>
        <p:spPr bwMode="auto">
          <a:xfrm>
            <a:off x="1466850" y="2203450"/>
            <a:ext cx="615950" cy="1152525"/>
          </a:xfrm>
          <a:custGeom>
            <a:avLst/>
            <a:gdLst>
              <a:gd name="T0" fmla="*/ 438 w 974"/>
              <a:gd name="T1" fmla="*/ 0 h 1821"/>
              <a:gd name="T2" fmla="*/ 211 w 974"/>
              <a:gd name="T3" fmla="*/ 136 h 1821"/>
              <a:gd name="T4" fmla="*/ 30 w 974"/>
              <a:gd name="T5" fmla="*/ 544 h 1821"/>
              <a:gd name="T6" fmla="*/ 166 w 974"/>
              <a:gd name="T7" fmla="*/ 1179 h 1821"/>
              <a:gd name="T8" fmla="*/ 30 w 974"/>
              <a:gd name="T9" fmla="*/ 1633 h 1821"/>
              <a:gd name="T10" fmla="*/ 347 w 974"/>
              <a:gd name="T11" fmla="*/ 1814 h 1821"/>
              <a:gd name="T12" fmla="*/ 891 w 974"/>
              <a:gd name="T13" fmla="*/ 1588 h 1821"/>
              <a:gd name="T14" fmla="*/ 846 w 974"/>
              <a:gd name="T15" fmla="*/ 1134 h 1821"/>
              <a:gd name="T16" fmla="*/ 619 w 974"/>
              <a:gd name="T17" fmla="*/ 590 h 1821"/>
              <a:gd name="T18" fmla="*/ 619 w 974"/>
              <a:gd name="T19" fmla="*/ 136 h 1821"/>
              <a:gd name="T20" fmla="*/ 438 w 974"/>
              <a:gd name="T21" fmla="*/ 0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4" h="1821">
                <a:moveTo>
                  <a:pt x="438" y="0"/>
                </a:moveTo>
                <a:cubicBezTo>
                  <a:pt x="370" y="0"/>
                  <a:pt x="279" y="45"/>
                  <a:pt x="211" y="136"/>
                </a:cubicBezTo>
                <a:cubicBezTo>
                  <a:pt x="143" y="227"/>
                  <a:pt x="37" y="370"/>
                  <a:pt x="30" y="544"/>
                </a:cubicBezTo>
                <a:cubicBezTo>
                  <a:pt x="23" y="718"/>
                  <a:pt x="166" y="998"/>
                  <a:pt x="166" y="1179"/>
                </a:cubicBezTo>
                <a:cubicBezTo>
                  <a:pt x="166" y="1360"/>
                  <a:pt x="0" y="1527"/>
                  <a:pt x="30" y="1633"/>
                </a:cubicBezTo>
                <a:cubicBezTo>
                  <a:pt x="60" y="1739"/>
                  <a:pt x="204" y="1821"/>
                  <a:pt x="347" y="1814"/>
                </a:cubicBezTo>
                <a:cubicBezTo>
                  <a:pt x="490" y="1807"/>
                  <a:pt x="808" y="1701"/>
                  <a:pt x="891" y="1588"/>
                </a:cubicBezTo>
                <a:cubicBezTo>
                  <a:pt x="974" y="1475"/>
                  <a:pt x="891" y="1300"/>
                  <a:pt x="846" y="1134"/>
                </a:cubicBezTo>
                <a:cubicBezTo>
                  <a:pt x="801" y="968"/>
                  <a:pt x="657" y="756"/>
                  <a:pt x="619" y="590"/>
                </a:cubicBezTo>
                <a:cubicBezTo>
                  <a:pt x="581" y="424"/>
                  <a:pt x="649" y="234"/>
                  <a:pt x="619" y="136"/>
                </a:cubicBezTo>
                <a:cubicBezTo>
                  <a:pt x="589" y="38"/>
                  <a:pt x="476" y="28"/>
                  <a:pt x="438" y="0"/>
                </a:cubicBezTo>
                <a:close/>
              </a:path>
            </a:pathLst>
          </a:custGeom>
          <a:gradFill rotWithShape="1">
            <a:gsLst>
              <a:gs pos="0">
                <a:schemeClr val="accent1"/>
              </a:gs>
              <a:gs pos="100000">
                <a:schemeClr val="accent1">
                  <a:gamma/>
                  <a:shade val="46275"/>
                  <a:invGamma/>
                </a:schemeClr>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66577" name="Group 17"/>
          <p:cNvGrpSpPr>
            <a:grpSpLocks/>
          </p:cNvGrpSpPr>
          <p:nvPr/>
        </p:nvGrpSpPr>
        <p:grpSpPr bwMode="auto">
          <a:xfrm>
            <a:off x="1177925" y="1703388"/>
            <a:ext cx="246063" cy="576262"/>
            <a:chOff x="781" y="1842"/>
            <a:chExt cx="499" cy="1165"/>
          </a:xfrm>
        </p:grpSpPr>
        <p:sp>
          <p:nvSpPr>
            <p:cNvPr id="66578" name="Freeform 1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79" name="Freeform 1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80" name="Oval 2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581" name="Group 21"/>
          <p:cNvGrpSpPr>
            <a:grpSpLocks/>
          </p:cNvGrpSpPr>
          <p:nvPr/>
        </p:nvGrpSpPr>
        <p:grpSpPr bwMode="auto">
          <a:xfrm>
            <a:off x="1466850" y="1703388"/>
            <a:ext cx="246063" cy="576262"/>
            <a:chOff x="781" y="1842"/>
            <a:chExt cx="499" cy="1165"/>
          </a:xfrm>
        </p:grpSpPr>
        <p:sp>
          <p:nvSpPr>
            <p:cNvPr id="66582" name="Freeform 2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83" name="Freeform 2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84" name="Oval 2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585" name="Group 25"/>
          <p:cNvGrpSpPr>
            <a:grpSpLocks/>
          </p:cNvGrpSpPr>
          <p:nvPr/>
        </p:nvGrpSpPr>
        <p:grpSpPr bwMode="auto">
          <a:xfrm>
            <a:off x="1754188" y="1703388"/>
            <a:ext cx="246062" cy="576262"/>
            <a:chOff x="781" y="1842"/>
            <a:chExt cx="499" cy="1165"/>
          </a:xfrm>
        </p:grpSpPr>
        <p:sp>
          <p:nvSpPr>
            <p:cNvPr id="66586" name="Freeform 2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87" name="Freeform 2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88" name="Oval 2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589" name="Group 29"/>
          <p:cNvGrpSpPr>
            <a:grpSpLocks/>
          </p:cNvGrpSpPr>
          <p:nvPr/>
        </p:nvGrpSpPr>
        <p:grpSpPr bwMode="auto">
          <a:xfrm>
            <a:off x="2043113" y="1703388"/>
            <a:ext cx="246062" cy="576262"/>
            <a:chOff x="781" y="1842"/>
            <a:chExt cx="499" cy="1165"/>
          </a:xfrm>
        </p:grpSpPr>
        <p:sp>
          <p:nvSpPr>
            <p:cNvPr id="66590" name="Freeform 3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91" name="Freeform 3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92" name="Oval 3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593" name="Group 33"/>
          <p:cNvGrpSpPr>
            <a:grpSpLocks/>
          </p:cNvGrpSpPr>
          <p:nvPr/>
        </p:nvGrpSpPr>
        <p:grpSpPr bwMode="auto">
          <a:xfrm>
            <a:off x="2330450" y="1703388"/>
            <a:ext cx="246063" cy="576262"/>
            <a:chOff x="781" y="1842"/>
            <a:chExt cx="499" cy="1165"/>
          </a:xfrm>
        </p:grpSpPr>
        <p:sp>
          <p:nvSpPr>
            <p:cNvPr id="66594" name="Freeform 3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95" name="Freeform 3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96" name="Oval 3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597" name="Group 37"/>
          <p:cNvGrpSpPr>
            <a:grpSpLocks/>
          </p:cNvGrpSpPr>
          <p:nvPr/>
        </p:nvGrpSpPr>
        <p:grpSpPr bwMode="auto">
          <a:xfrm>
            <a:off x="2617788" y="1703388"/>
            <a:ext cx="246062" cy="576262"/>
            <a:chOff x="781" y="1842"/>
            <a:chExt cx="499" cy="1165"/>
          </a:xfrm>
        </p:grpSpPr>
        <p:sp>
          <p:nvSpPr>
            <p:cNvPr id="66598" name="Freeform 3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599" name="Freeform 3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00" name="Oval 4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01" name="Group 41"/>
          <p:cNvGrpSpPr>
            <a:grpSpLocks/>
          </p:cNvGrpSpPr>
          <p:nvPr/>
        </p:nvGrpSpPr>
        <p:grpSpPr bwMode="auto">
          <a:xfrm>
            <a:off x="2906713" y="1703388"/>
            <a:ext cx="246062" cy="576262"/>
            <a:chOff x="781" y="1842"/>
            <a:chExt cx="499" cy="1165"/>
          </a:xfrm>
        </p:grpSpPr>
        <p:sp>
          <p:nvSpPr>
            <p:cNvPr id="66602" name="Freeform 4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03" name="Freeform 4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04" name="Oval 4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05" name="Group 45"/>
          <p:cNvGrpSpPr>
            <a:grpSpLocks/>
          </p:cNvGrpSpPr>
          <p:nvPr/>
        </p:nvGrpSpPr>
        <p:grpSpPr bwMode="auto">
          <a:xfrm>
            <a:off x="3194050" y="1703388"/>
            <a:ext cx="246063" cy="576262"/>
            <a:chOff x="781" y="1842"/>
            <a:chExt cx="499" cy="1165"/>
          </a:xfrm>
        </p:grpSpPr>
        <p:sp>
          <p:nvSpPr>
            <p:cNvPr id="66606" name="Freeform 4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07" name="Freeform 4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08" name="Oval 4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09" name="Group 49"/>
          <p:cNvGrpSpPr>
            <a:grpSpLocks/>
          </p:cNvGrpSpPr>
          <p:nvPr/>
        </p:nvGrpSpPr>
        <p:grpSpPr bwMode="auto">
          <a:xfrm>
            <a:off x="3482975" y="1703388"/>
            <a:ext cx="246063" cy="576262"/>
            <a:chOff x="781" y="1842"/>
            <a:chExt cx="499" cy="1165"/>
          </a:xfrm>
        </p:grpSpPr>
        <p:sp>
          <p:nvSpPr>
            <p:cNvPr id="66610" name="Freeform 5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11" name="Freeform 5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12" name="Oval 5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13" name="Group 53"/>
          <p:cNvGrpSpPr>
            <a:grpSpLocks/>
          </p:cNvGrpSpPr>
          <p:nvPr/>
        </p:nvGrpSpPr>
        <p:grpSpPr bwMode="auto">
          <a:xfrm>
            <a:off x="3770313" y="1703388"/>
            <a:ext cx="246062" cy="576262"/>
            <a:chOff x="781" y="1842"/>
            <a:chExt cx="499" cy="1165"/>
          </a:xfrm>
        </p:grpSpPr>
        <p:sp>
          <p:nvSpPr>
            <p:cNvPr id="66614" name="Freeform 5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15" name="Freeform 5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16" name="Oval 5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17" name="Group 57"/>
          <p:cNvGrpSpPr>
            <a:grpSpLocks/>
          </p:cNvGrpSpPr>
          <p:nvPr/>
        </p:nvGrpSpPr>
        <p:grpSpPr bwMode="auto">
          <a:xfrm>
            <a:off x="4059238" y="1703388"/>
            <a:ext cx="246062" cy="576262"/>
            <a:chOff x="781" y="1842"/>
            <a:chExt cx="499" cy="1165"/>
          </a:xfrm>
        </p:grpSpPr>
        <p:sp>
          <p:nvSpPr>
            <p:cNvPr id="66618" name="Freeform 5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19" name="Freeform 5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20" name="Oval 6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21" name="Group 61"/>
          <p:cNvGrpSpPr>
            <a:grpSpLocks/>
          </p:cNvGrpSpPr>
          <p:nvPr/>
        </p:nvGrpSpPr>
        <p:grpSpPr bwMode="auto">
          <a:xfrm>
            <a:off x="4346575" y="1703388"/>
            <a:ext cx="246063" cy="576262"/>
            <a:chOff x="781" y="1842"/>
            <a:chExt cx="499" cy="1165"/>
          </a:xfrm>
        </p:grpSpPr>
        <p:sp>
          <p:nvSpPr>
            <p:cNvPr id="66622" name="Freeform 6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23" name="Freeform 6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24" name="Oval 6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25" name="Group 65"/>
          <p:cNvGrpSpPr>
            <a:grpSpLocks/>
          </p:cNvGrpSpPr>
          <p:nvPr/>
        </p:nvGrpSpPr>
        <p:grpSpPr bwMode="auto">
          <a:xfrm>
            <a:off x="4633913" y="1703388"/>
            <a:ext cx="246062" cy="576262"/>
            <a:chOff x="781" y="1842"/>
            <a:chExt cx="499" cy="1165"/>
          </a:xfrm>
        </p:grpSpPr>
        <p:sp>
          <p:nvSpPr>
            <p:cNvPr id="66626" name="Freeform 6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27" name="Freeform 6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28" name="Oval 6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29" name="Group 69"/>
          <p:cNvGrpSpPr>
            <a:grpSpLocks/>
          </p:cNvGrpSpPr>
          <p:nvPr/>
        </p:nvGrpSpPr>
        <p:grpSpPr bwMode="auto">
          <a:xfrm>
            <a:off x="4922838" y="1703388"/>
            <a:ext cx="246062" cy="576262"/>
            <a:chOff x="781" y="1842"/>
            <a:chExt cx="499" cy="1165"/>
          </a:xfrm>
        </p:grpSpPr>
        <p:sp>
          <p:nvSpPr>
            <p:cNvPr id="66630" name="Freeform 7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31" name="Freeform 7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32" name="Oval 7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33" name="Group 73"/>
          <p:cNvGrpSpPr>
            <a:grpSpLocks/>
          </p:cNvGrpSpPr>
          <p:nvPr/>
        </p:nvGrpSpPr>
        <p:grpSpPr bwMode="auto">
          <a:xfrm>
            <a:off x="5210175" y="1703388"/>
            <a:ext cx="246063" cy="576262"/>
            <a:chOff x="781" y="1842"/>
            <a:chExt cx="499" cy="1165"/>
          </a:xfrm>
        </p:grpSpPr>
        <p:sp>
          <p:nvSpPr>
            <p:cNvPr id="66634" name="Freeform 7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35" name="Freeform 7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36" name="Oval 7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37" name="Group 77"/>
          <p:cNvGrpSpPr>
            <a:grpSpLocks/>
          </p:cNvGrpSpPr>
          <p:nvPr/>
        </p:nvGrpSpPr>
        <p:grpSpPr bwMode="auto">
          <a:xfrm>
            <a:off x="5499100" y="1703388"/>
            <a:ext cx="246063" cy="576262"/>
            <a:chOff x="781" y="1842"/>
            <a:chExt cx="499" cy="1165"/>
          </a:xfrm>
        </p:grpSpPr>
        <p:sp>
          <p:nvSpPr>
            <p:cNvPr id="66638" name="Freeform 7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39" name="Freeform 7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40" name="Oval 8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41" name="Group 81"/>
          <p:cNvGrpSpPr>
            <a:grpSpLocks/>
          </p:cNvGrpSpPr>
          <p:nvPr/>
        </p:nvGrpSpPr>
        <p:grpSpPr bwMode="auto">
          <a:xfrm>
            <a:off x="5786438" y="1703388"/>
            <a:ext cx="246062" cy="576262"/>
            <a:chOff x="781" y="1842"/>
            <a:chExt cx="499" cy="1165"/>
          </a:xfrm>
        </p:grpSpPr>
        <p:sp>
          <p:nvSpPr>
            <p:cNvPr id="66642" name="Freeform 8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43" name="Freeform 8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44" name="Oval 8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45" name="Group 85"/>
          <p:cNvGrpSpPr>
            <a:grpSpLocks/>
          </p:cNvGrpSpPr>
          <p:nvPr/>
        </p:nvGrpSpPr>
        <p:grpSpPr bwMode="auto">
          <a:xfrm>
            <a:off x="6075363" y="1703388"/>
            <a:ext cx="246062" cy="576262"/>
            <a:chOff x="781" y="1842"/>
            <a:chExt cx="499" cy="1165"/>
          </a:xfrm>
        </p:grpSpPr>
        <p:sp>
          <p:nvSpPr>
            <p:cNvPr id="66646" name="Freeform 8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47" name="Freeform 8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48" name="Oval 8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49" name="Group 89"/>
          <p:cNvGrpSpPr>
            <a:grpSpLocks/>
          </p:cNvGrpSpPr>
          <p:nvPr/>
        </p:nvGrpSpPr>
        <p:grpSpPr bwMode="auto">
          <a:xfrm>
            <a:off x="6362700" y="1703388"/>
            <a:ext cx="246063" cy="576262"/>
            <a:chOff x="781" y="1842"/>
            <a:chExt cx="499" cy="1165"/>
          </a:xfrm>
        </p:grpSpPr>
        <p:sp>
          <p:nvSpPr>
            <p:cNvPr id="66650" name="Freeform 9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51" name="Freeform 9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52" name="Oval 9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53" name="Group 93"/>
          <p:cNvGrpSpPr>
            <a:grpSpLocks/>
          </p:cNvGrpSpPr>
          <p:nvPr/>
        </p:nvGrpSpPr>
        <p:grpSpPr bwMode="auto">
          <a:xfrm>
            <a:off x="6651625" y="1703388"/>
            <a:ext cx="246063" cy="576262"/>
            <a:chOff x="781" y="1842"/>
            <a:chExt cx="499" cy="1165"/>
          </a:xfrm>
        </p:grpSpPr>
        <p:sp>
          <p:nvSpPr>
            <p:cNvPr id="66654" name="Freeform 9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55" name="Freeform 9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56" name="Oval 9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57" name="Group 97"/>
          <p:cNvGrpSpPr>
            <a:grpSpLocks/>
          </p:cNvGrpSpPr>
          <p:nvPr/>
        </p:nvGrpSpPr>
        <p:grpSpPr bwMode="auto">
          <a:xfrm>
            <a:off x="6938963" y="1703388"/>
            <a:ext cx="246062" cy="576262"/>
            <a:chOff x="781" y="1842"/>
            <a:chExt cx="499" cy="1165"/>
          </a:xfrm>
        </p:grpSpPr>
        <p:sp>
          <p:nvSpPr>
            <p:cNvPr id="66658" name="Freeform 9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59" name="Freeform 9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60" name="Oval 10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61" name="Group 101"/>
          <p:cNvGrpSpPr>
            <a:grpSpLocks/>
          </p:cNvGrpSpPr>
          <p:nvPr/>
        </p:nvGrpSpPr>
        <p:grpSpPr bwMode="auto">
          <a:xfrm>
            <a:off x="7226300" y="1703388"/>
            <a:ext cx="246063" cy="576262"/>
            <a:chOff x="781" y="1842"/>
            <a:chExt cx="499" cy="1165"/>
          </a:xfrm>
        </p:grpSpPr>
        <p:sp>
          <p:nvSpPr>
            <p:cNvPr id="66662" name="Freeform 10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63" name="Freeform 10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64" name="Oval 10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65" name="Group 105"/>
          <p:cNvGrpSpPr>
            <a:grpSpLocks/>
          </p:cNvGrpSpPr>
          <p:nvPr/>
        </p:nvGrpSpPr>
        <p:grpSpPr bwMode="auto">
          <a:xfrm>
            <a:off x="7515225" y="1703388"/>
            <a:ext cx="246063" cy="576262"/>
            <a:chOff x="781" y="1842"/>
            <a:chExt cx="499" cy="1165"/>
          </a:xfrm>
        </p:grpSpPr>
        <p:sp>
          <p:nvSpPr>
            <p:cNvPr id="66666" name="Freeform 10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67" name="Freeform 10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68" name="Oval 10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69" name="Group 109"/>
          <p:cNvGrpSpPr>
            <a:grpSpLocks/>
          </p:cNvGrpSpPr>
          <p:nvPr/>
        </p:nvGrpSpPr>
        <p:grpSpPr bwMode="auto">
          <a:xfrm>
            <a:off x="7802563" y="1703388"/>
            <a:ext cx="246062" cy="576262"/>
            <a:chOff x="781" y="1842"/>
            <a:chExt cx="499" cy="1165"/>
          </a:xfrm>
        </p:grpSpPr>
        <p:sp>
          <p:nvSpPr>
            <p:cNvPr id="66670" name="Freeform 11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71" name="Freeform 11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72" name="Oval 11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73" name="Group 113"/>
          <p:cNvGrpSpPr>
            <a:grpSpLocks/>
          </p:cNvGrpSpPr>
          <p:nvPr/>
        </p:nvGrpSpPr>
        <p:grpSpPr bwMode="auto">
          <a:xfrm>
            <a:off x="8091488" y="1703388"/>
            <a:ext cx="246062" cy="576262"/>
            <a:chOff x="781" y="1842"/>
            <a:chExt cx="499" cy="1165"/>
          </a:xfrm>
        </p:grpSpPr>
        <p:sp>
          <p:nvSpPr>
            <p:cNvPr id="66674" name="Freeform 11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75" name="Freeform 11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76" name="Oval 11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77" name="Group 117"/>
          <p:cNvGrpSpPr>
            <a:grpSpLocks/>
          </p:cNvGrpSpPr>
          <p:nvPr/>
        </p:nvGrpSpPr>
        <p:grpSpPr bwMode="auto">
          <a:xfrm>
            <a:off x="8378825" y="1703388"/>
            <a:ext cx="246063" cy="576262"/>
            <a:chOff x="781" y="1842"/>
            <a:chExt cx="499" cy="1165"/>
          </a:xfrm>
        </p:grpSpPr>
        <p:sp>
          <p:nvSpPr>
            <p:cNvPr id="66678" name="Freeform 11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79" name="Freeform 11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80" name="Oval 12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81" name="Group 121"/>
          <p:cNvGrpSpPr>
            <a:grpSpLocks/>
          </p:cNvGrpSpPr>
          <p:nvPr/>
        </p:nvGrpSpPr>
        <p:grpSpPr bwMode="auto">
          <a:xfrm>
            <a:off x="8667750" y="1703388"/>
            <a:ext cx="246063" cy="576262"/>
            <a:chOff x="781" y="1842"/>
            <a:chExt cx="499" cy="1165"/>
          </a:xfrm>
        </p:grpSpPr>
        <p:sp>
          <p:nvSpPr>
            <p:cNvPr id="66682" name="Freeform 12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83" name="Freeform 12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84" name="Oval 12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85" name="Group 125"/>
          <p:cNvGrpSpPr>
            <a:grpSpLocks/>
          </p:cNvGrpSpPr>
          <p:nvPr/>
        </p:nvGrpSpPr>
        <p:grpSpPr bwMode="auto">
          <a:xfrm rot="10800000">
            <a:off x="1177925" y="2565400"/>
            <a:ext cx="246063" cy="576263"/>
            <a:chOff x="781" y="1842"/>
            <a:chExt cx="499" cy="1165"/>
          </a:xfrm>
        </p:grpSpPr>
        <p:sp>
          <p:nvSpPr>
            <p:cNvPr id="66686" name="Freeform 12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87" name="Freeform 12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88" name="Oval 12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89" name="Group 129"/>
          <p:cNvGrpSpPr>
            <a:grpSpLocks/>
          </p:cNvGrpSpPr>
          <p:nvPr/>
        </p:nvGrpSpPr>
        <p:grpSpPr bwMode="auto">
          <a:xfrm rot="10800000">
            <a:off x="1466850" y="2565400"/>
            <a:ext cx="246063" cy="576263"/>
            <a:chOff x="781" y="1842"/>
            <a:chExt cx="499" cy="1165"/>
          </a:xfrm>
        </p:grpSpPr>
        <p:sp>
          <p:nvSpPr>
            <p:cNvPr id="66690" name="Freeform 13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91" name="Freeform 13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92" name="Oval 13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93" name="Group 133"/>
          <p:cNvGrpSpPr>
            <a:grpSpLocks/>
          </p:cNvGrpSpPr>
          <p:nvPr/>
        </p:nvGrpSpPr>
        <p:grpSpPr bwMode="auto">
          <a:xfrm rot="10800000">
            <a:off x="1754188" y="2565400"/>
            <a:ext cx="246062" cy="576263"/>
            <a:chOff x="781" y="1842"/>
            <a:chExt cx="499" cy="1165"/>
          </a:xfrm>
        </p:grpSpPr>
        <p:sp>
          <p:nvSpPr>
            <p:cNvPr id="66694" name="Freeform 13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95" name="Freeform 13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96" name="Oval 13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97" name="Group 137"/>
          <p:cNvGrpSpPr>
            <a:grpSpLocks/>
          </p:cNvGrpSpPr>
          <p:nvPr/>
        </p:nvGrpSpPr>
        <p:grpSpPr bwMode="auto">
          <a:xfrm rot="10800000">
            <a:off x="2043113" y="2565400"/>
            <a:ext cx="246062" cy="576263"/>
            <a:chOff x="781" y="1842"/>
            <a:chExt cx="499" cy="1165"/>
          </a:xfrm>
        </p:grpSpPr>
        <p:sp>
          <p:nvSpPr>
            <p:cNvPr id="66698" name="Freeform 13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699" name="Freeform 13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00" name="Oval 14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01" name="Group 141"/>
          <p:cNvGrpSpPr>
            <a:grpSpLocks/>
          </p:cNvGrpSpPr>
          <p:nvPr/>
        </p:nvGrpSpPr>
        <p:grpSpPr bwMode="auto">
          <a:xfrm rot="10800000">
            <a:off x="2330450" y="2565400"/>
            <a:ext cx="246063" cy="576263"/>
            <a:chOff x="781" y="1842"/>
            <a:chExt cx="499" cy="1165"/>
          </a:xfrm>
        </p:grpSpPr>
        <p:sp>
          <p:nvSpPr>
            <p:cNvPr id="66702" name="Freeform 14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03" name="Freeform 14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04" name="Oval 14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05" name="Group 145"/>
          <p:cNvGrpSpPr>
            <a:grpSpLocks/>
          </p:cNvGrpSpPr>
          <p:nvPr/>
        </p:nvGrpSpPr>
        <p:grpSpPr bwMode="auto">
          <a:xfrm rot="10800000">
            <a:off x="2617788" y="2565400"/>
            <a:ext cx="246062" cy="576263"/>
            <a:chOff x="781" y="1842"/>
            <a:chExt cx="499" cy="1165"/>
          </a:xfrm>
        </p:grpSpPr>
        <p:sp>
          <p:nvSpPr>
            <p:cNvPr id="66706" name="Freeform 14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07" name="Freeform 14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08" name="Oval 14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09" name="Group 149"/>
          <p:cNvGrpSpPr>
            <a:grpSpLocks/>
          </p:cNvGrpSpPr>
          <p:nvPr/>
        </p:nvGrpSpPr>
        <p:grpSpPr bwMode="auto">
          <a:xfrm rot="10800000">
            <a:off x="2906713" y="2565400"/>
            <a:ext cx="246062" cy="576263"/>
            <a:chOff x="781" y="1842"/>
            <a:chExt cx="499" cy="1165"/>
          </a:xfrm>
        </p:grpSpPr>
        <p:sp>
          <p:nvSpPr>
            <p:cNvPr id="66710" name="Freeform 15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11" name="Freeform 15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12" name="Oval 15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13" name="Group 153"/>
          <p:cNvGrpSpPr>
            <a:grpSpLocks/>
          </p:cNvGrpSpPr>
          <p:nvPr/>
        </p:nvGrpSpPr>
        <p:grpSpPr bwMode="auto">
          <a:xfrm rot="10800000">
            <a:off x="3194050" y="2565400"/>
            <a:ext cx="246063" cy="576263"/>
            <a:chOff x="781" y="1842"/>
            <a:chExt cx="499" cy="1165"/>
          </a:xfrm>
        </p:grpSpPr>
        <p:sp>
          <p:nvSpPr>
            <p:cNvPr id="66714" name="Freeform 15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15" name="Freeform 15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16" name="Oval 15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17" name="Group 157"/>
          <p:cNvGrpSpPr>
            <a:grpSpLocks/>
          </p:cNvGrpSpPr>
          <p:nvPr/>
        </p:nvGrpSpPr>
        <p:grpSpPr bwMode="auto">
          <a:xfrm rot="10800000">
            <a:off x="3482975" y="2565400"/>
            <a:ext cx="246063" cy="576263"/>
            <a:chOff x="781" y="1842"/>
            <a:chExt cx="499" cy="1165"/>
          </a:xfrm>
        </p:grpSpPr>
        <p:sp>
          <p:nvSpPr>
            <p:cNvPr id="66718" name="Freeform 15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19" name="Freeform 15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20" name="Oval 16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21" name="Group 161"/>
          <p:cNvGrpSpPr>
            <a:grpSpLocks/>
          </p:cNvGrpSpPr>
          <p:nvPr/>
        </p:nvGrpSpPr>
        <p:grpSpPr bwMode="auto">
          <a:xfrm rot="10800000">
            <a:off x="3770313" y="2565400"/>
            <a:ext cx="246062" cy="576263"/>
            <a:chOff x="781" y="1842"/>
            <a:chExt cx="499" cy="1165"/>
          </a:xfrm>
        </p:grpSpPr>
        <p:sp>
          <p:nvSpPr>
            <p:cNvPr id="66722" name="Freeform 16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23" name="Freeform 16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24" name="Oval 16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25" name="Group 165"/>
          <p:cNvGrpSpPr>
            <a:grpSpLocks/>
          </p:cNvGrpSpPr>
          <p:nvPr/>
        </p:nvGrpSpPr>
        <p:grpSpPr bwMode="auto">
          <a:xfrm rot="10800000">
            <a:off x="4059238" y="2565400"/>
            <a:ext cx="246062" cy="576263"/>
            <a:chOff x="781" y="1842"/>
            <a:chExt cx="499" cy="1165"/>
          </a:xfrm>
        </p:grpSpPr>
        <p:sp>
          <p:nvSpPr>
            <p:cNvPr id="66726" name="Freeform 16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27" name="Freeform 16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28" name="Oval 16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29" name="Group 169"/>
          <p:cNvGrpSpPr>
            <a:grpSpLocks/>
          </p:cNvGrpSpPr>
          <p:nvPr/>
        </p:nvGrpSpPr>
        <p:grpSpPr bwMode="auto">
          <a:xfrm rot="10800000">
            <a:off x="4346575" y="2565400"/>
            <a:ext cx="246063" cy="576263"/>
            <a:chOff x="781" y="1842"/>
            <a:chExt cx="499" cy="1165"/>
          </a:xfrm>
        </p:grpSpPr>
        <p:sp>
          <p:nvSpPr>
            <p:cNvPr id="66730" name="Freeform 17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31" name="Freeform 17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32" name="Oval 17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33" name="Group 173"/>
          <p:cNvGrpSpPr>
            <a:grpSpLocks/>
          </p:cNvGrpSpPr>
          <p:nvPr/>
        </p:nvGrpSpPr>
        <p:grpSpPr bwMode="auto">
          <a:xfrm rot="10800000">
            <a:off x="4633913" y="2565400"/>
            <a:ext cx="246062" cy="576263"/>
            <a:chOff x="781" y="1842"/>
            <a:chExt cx="499" cy="1165"/>
          </a:xfrm>
        </p:grpSpPr>
        <p:sp>
          <p:nvSpPr>
            <p:cNvPr id="66734" name="Freeform 17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35" name="Freeform 17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36" name="Oval 17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37" name="Group 177"/>
          <p:cNvGrpSpPr>
            <a:grpSpLocks/>
          </p:cNvGrpSpPr>
          <p:nvPr/>
        </p:nvGrpSpPr>
        <p:grpSpPr bwMode="auto">
          <a:xfrm rot="10800000">
            <a:off x="4922838" y="2565400"/>
            <a:ext cx="246062" cy="576263"/>
            <a:chOff x="781" y="1842"/>
            <a:chExt cx="499" cy="1165"/>
          </a:xfrm>
        </p:grpSpPr>
        <p:sp>
          <p:nvSpPr>
            <p:cNvPr id="66738" name="Freeform 17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39" name="Freeform 17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40" name="Oval 18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41" name="Group 181"/>
          <p:cNvGrpSpPr>
            <a:grpSpLocks/>
          </p:cNvGrpSpPr>
          <p:nvPr/>
        </p:nvGrpSpPr>
        <p:grpSpPr bwMode="auto">
          <a:xfrm rot="10800000">
            <a:off x="5210175" y="2565400"/>
            <a:ext cx="246063" cy="576263"/>
            <a:chOff x="781" y="1842"/>
            <a:chExt cx="499" cy="1165"/>
          </a:xfrm>
        </p:grpSpPr>
        <p:sp>
          <p:nvSpPr>
            <p:cNvPr id="66742" name="Freeform 18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43" name="Freeform 18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44" name="Oval 18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45" name="Group 185"/>
          <p:cNvGrpSpPr>
            <a:grpSpLocks/>
          </p:cNvGrpSpPr>
          <p:nvPr/>
        </p:nvGrpSpPr>
        <p:grpSpPr bwMode="auto">
          <a:xfrm rot="10800000">
            <a:off x="5499100" y="2565400"/>
            <a:ext cx="246063" cy="576263"/>
            <a:chOff x="781" y="1842"/>
            <a:chExt cx="499" cy="1165"/>
          </a:xfrm>
        </p:grpSpPr>
        <p:sp>
          <p:nvSpPr>
            <p:cNvPr id="66746" name="Freeform 18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47" name="Freeform 18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48" name="Oval 18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49" name="Group 189"/>
          <p:cNvGrpSpPr>
            <a:grpSpLocks/>
          </p:cNvGrpSpPr>
          <p:nvPr/>
        </p:nvGrpSpPr>
        <p:grpSpPr bwMode="auto">
          <a:xfrm rot="10800000">
            <a:off x="5786438" y="2565400"/>
            <a:ext cx="246062" cy="576263"/>
            <a:chOff x="781" y="1842"/>
            <a:chExt cx="499" cy="1165"/>
          </a:xfrm>
        </p:grpSpPr>
        <p:sp>
          <p:nvSpPr>
            <p:cNvPr id="66750" name="Freeform 19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51" name="Freeform 19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52" name="Oval 19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53" name="Group 193"/>
          <p:cNvGrpSpPr>
            <a:grpSpLocks/>
          </p:cNvGrpSpPr>
          <p:nvPr/>
        </p:nvGrpSpPr>
        <p:grpSpPr bwMode="auto">
          <a:xfrm rot="10800000">
            <a:off x="6075363" y="2565400"/>
            <a:ext cx="246062" cy="576263"/>
            <a:chOff x="781" y="1842"/>
            <a:chExt cx="499" cy="1165"/>
          </a:xfrm>
        </p:grpSpPr>
        <p:sp>
          <p:nvSpPr>
            <p:cNvPr id="66754" name="Freeform 19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55" name="Freeform 19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56" name="Oval 19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57" name="Group 197"/>
          <p:cNvGrpSpPr>
            <a:grpSpLocks/>
          </p:cNvGrpSpPr>
          <p:nvPr/>
        </p:nvGrpSpPr>
        <p:grpSpPr bwMode="auto">
          <a:xfrm rot="10800000">
            <a:off x="6362700" y="2565400"/>
            <a:ext cx="246063" cy="576263"/>
            <a:chOff x="781" y="1842"/>
            <a:chExt cx="499" cy="1165"/>
          </a:xfrm>
        </p:grpSpPr>
        <p:sp>
          <p:nvSpPr>
            <p:cNvPr id="66758" name="Freeform 19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59" name="Freeform 19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60" name="Oval 20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61" name="Group 201"/>
          <p:cNvGrpSpPr>
            <a:grpSpLocks/>
          </p:cNvGrpSpPr>
          <p:nvPr/>
        </p:nvGrpSpPr>
        <p:grpSpPr bwMode="auto">
          <a:xfrm rot="10800000">
            <a:off x="6651625" y="2565400"/>
            <a:ext cx="246063" cy="576263"/>
            <a:chOff x="781" y="1842"/>
            <a:chExt cx="499" cy="1165"/>
          </a:xfrm>
        </p:grpSpPr>
        <p:sp>
          <p:nvSpPr>
            <p:cNvPr id="66762" name="Freeform 20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63" name="Freeform 20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64" name="Oval 20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65" name="Group 205"/>
          <p:cNvGrpSpPr>
            <a:grpSpLocks/>
          </p:cNvGrpSpPr>
          <p:nvPr/>
        </p:nvGrpSpPr>
        <p:grpSpPr bwMode="auto">
          <a:xfrm rot="10800000">
            <a:off x="6938963" y="2565400"/>
            <a:ext cx="246062" cy="576263"/>
            <a:chOff x="781" y="1842"/>
            <a:chExt cx="499" cy="1165"/>
          </a:xfrm>
        </p:grpSpPr>
        <p:sp>
          <p:nvSpPr>
            <p:cNvPr id="66766" name="Freeform 20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67" name="Freeform 20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68" name="Oval 20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69" name="Group 209"/>
          <p:cNvGrpSpPr>
            <a:grpSpLocks/>
          </p:cNvGrpSpPr>
          <p:nvPr/>
        </p:nvGrpSpPr>
        <p:grpSpPr bwMode="auto">
          <a:xfrm rot="10800000">
            <a:off x="7226300" y="2565400"/>
            <a:ext cx="246063" cy="576263"/>
            <a:chOff x="781" y="1842"/>
            <a:chExt cx="499" cy="1165"/>
          </a:xfrm>
        </p:grpSpPr>
        <p:sp>
          <p:nvSpPr>
            <p:cNvPr id="66770" name="Freeform 21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71" name="Freeform 21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72" name="Oval 21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73" name="Group 213"/>
          <p:cNvGrpSpPr>
            <a:grpSpLocks/>
          </p:cNvGrpSpPr>
          <p:nvPr/>
        </p:nvGrpSpPr>
        <p:grpSpPr bwMode="auto">
          <a:xfrm rot="10800000">
            <a:off x="7515225" y="2565400"/>
            <a:ext cx="246063" cy="576263"/>
            <a:chOff x="781" y="1842"/>
            <a:chExt cx="499" cy="1165"/>
          </a:xfrm>
        </p:grpSpPr>
        <p:sp>
          <p:nvSpPr>
            <p:cNvPr id="66774" name="Freeform 21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75" name="Freeform 21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76" name="Oval 21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77" name="Group 217"/>
          <p:cNvGrpSpPr>
            <a:grpSpLocks/>
          </p:cNvGrpSpPr>
          <p:nvPr/>
        </p:nvGrpSpPr>
        <p:grpSpPr bwMode="auto">
          <a:xfrm rot="10800000">
            <a:off x="7802563" y="2565400"/>
            <a:ext cx="246062" cy="576263"/>
            <a:chOff x="781" y="1842"/>
            <a:chExt cx="499" cy="1165"/>
          </a:xfrm>
        </p:grpSpPr>
        <p:sp>
          <p:nvSpPr>
            <p:cNvPr id="66778" name="Freeform 21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79" name="Freeform 21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80" name="Oval 22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81" name="Group 221"/>
          <p:cNvGrpSpPr>
            <a:grpSpLocks/>
          </p:cNvGrpSpPr>
          <p:nvPr/>
        </p:nvGrpSpPr>
        <p:grpSpPr bwMode="auto">
          <a:xfrm rot="10800000">
            <a:off x="8091488" y="2565400"/>
            <a:ext cx="246062" cy="576263"/>
            <a:chOff x="781" y="1842"/>
            <a:chExt cx="499" cy="1165"/>
          </a:xfrm>
        </p:grpSpPr>
        <p:sp>
          <p:nvSpPr>
            <p:cNvPr id="66782" name="Freeform 22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83" name="Freeform 22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84" name="Oval 22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85" name="Group 225"/>
          <p:cNvGrpSpPr>
            <a:grpSpLocks/>
          </p:cNvGrpSpPr>
          <p:nvPr/>
        </p:nvGrpSpPr>
        <p:grpSpPr bwMode="auto">
          <a:xfrm rot="10800000">
            <a:off x="8378825" y="2565400"/>
            <a:ext cx="246063" cy="576263"/>
            <a:chOff x="781" y="1842"/>
            <a:chExt cx="499" cy="1165"/>
          </a:xfrm>
        </p:grpSpPr>
        <p:sp>
          <p:nvSpPr>
            <p:cNvPr id="66786" name="Freeform 22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87" name="Freeform 22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88" name="Oval 22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789" name="Group 229"/>
          <p:cNvGrpSpPr>
            <a:grpSpLocks/>
          </p:cNvGrpSpPr>
          <p:nvPr/>
        </p:nvGrpSpPr>
        <p:grpSpPr bwMode="auto">
          <a:xfrm rot="10800000">
            <a:off x="8667750" y="2565400"/>
            <a:ext cx="246063" cy="576263"/>
            <a:chOff x="781" y="1842"/>
            <a:chExt cx="499" cy="1165"/>
          </a:xfrm>
        </p:grpSpPr>
        <p:sp>
          <p:nvSpPr>
            <p:cNvPr id="66790" name="Freeform 23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91" name="Freeform 23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66792" name="Oval 23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66793" name="Text Box 233"/>
          <p:cNvSpPr txBox="1">
            <a:spLocks noChangeArrowheads="1"/>
          </p:cNvSpPr>
          <p:nvPr/>
        </p:nvSpPr>
        <p:spPr bwMode="auto">
          <a:xfrm>
            <a:off x="1547813" y="822325"/>
            <a:ext cx="2232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2400">
                <a:cs typeface="+mn-cs"/>
              </a:rPr>
              <a:t>Side view</a:t>
            </a:r>
          </a:p>
        </p:txBody>
      </p:sp>
      <p:sp>
        <p:nvSpPr>
          <p:cNvPr id="66794" name="Text Box 234"/>
          <p:cNvSpPr txBox="1">
            <a:spLocks noChangeArrowheads="1"/>
          </p:cNvSpPr>
          <p:nvPr/>
        </p:nvSpPr>
        <p:spPr bwMode="auto">
          <a:xfrm>
            <a:off x="1568450" y="4068763"/>
            <a:ext cx="23034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2400">
                <a:cs typeface="+mn-cs"/>
              </a:rPr>
              <a:t>Surface view</a:t>
            </a:r>
          </a:p>
        </p:txBody>
      </p:sp>
      <p:sp>
        <p:nvSpPr>
          <p:cNvPr id="66795" name="Oval 235"/>
          <p:cNvSpPr>
            <a:spLocks noChangeArrowheads="1"/>
          </p:cNvSpPr>
          <p:nvPr/>
        </p:nvSpPr>
        <p:spPr bwMode="auto">
          <a:xfrm>
            <a:off x="3116263" y="47593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796" name="Oval 236"/>
          <p:cNvSpPr>
            <a:spLocks noChangeArrowheads="1"/>
          </p:cNvSpPr>
          <p:nvPr/>
        </p:nvSpPr>
        <p:spPr bwMode="auto">
          <a:xfrm>
            <a:off x="3116263" y="49133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797" name="Oval 237"/>
          <p:cNvSpPr>
            <a:spLocks noChangeArrowheads="1"/>
          </p:cNvSpPr>
          <p:nvPr/>
        </p:nvSpPr>
        <p:spPr bwMode="auto">
          <a:xfrm>
            <a:off x="3116263" y="50673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798" name="Oval 238"/>
          <p:cNvSpPr>
            <a:spLocks noChangeArrowheads="1"/>
          </p:cNvSpPr>
          <p:nvPr/>
        </p:nvSpPr>
        <p:spPr bwMode="auto">
          <a:xfrm>
            <a:off x="3116263" y="52212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799" name="Oval 239"/>
          <p:cNvSpPr>
            <a:spLocks noChangeArrowheads="1"/>
          </p:cNvSpPr>
          <p:nvPr/>
        </p:nvSpPr>
        <p:spPr bwMode="auto">
          <a:xfrm>
            <a:off x="3116263" y="537686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0" name="Oval 240"/>
          <p:cNvSpPr>
            <a:spLocks noChangeArrowheads="1"/>
          </p:cNvSpPr>
          <p:nvPr/>
        </p:nvSpPr>
        <p:spPr bwMode="auto">
          <a:xfrm>
            <a:off x="3116263" y="553243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1" name="Oval 241"/>
          <p:cNvSpPr>
            <a:spLocks noChangeArrowheads="1"/>
          </p:cNvSpPr>
          <p:nvPr/>
        </p:nvSpPr>
        <p:spPr bwMode="auto">
          <a:xfrm>
            <a:off x="3116263" y="56864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2" name="Oval 242"/>
          <p:cNvSpPr>
            <a:spLocks noChangeArrowheads="1"/>
          </p:cNvSpPr>
          <p:nvPr/>
        </p:nvSpPr>
        <p:spPr bwMode="auto">
          <a:xfrm>
            <a:off x="3116263" y="58404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3" name="Oval 243"/>
          <p:cNvSpPr>
            <a:spLocks noChangeArrowheads="1"/>
          </p:cNvSpPr>
          <p:nvPr/>
        </p:nvSpPr>
        <p:spPr bwMode="auto">
          <a:xfrm>
            <a:off x="3116263" y="599916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4" name="Oval 244"/>
          <p:cNvSpPr>
            <a:spLocks noChangeArrowheads="1"/>
          </p:cNvSpPr>
          <p:nvPr/>
        </p:nvSpPr>
        <p:spPr bwMode="auto">
          <a:xfrm>
            <a:off x="3116263" y="61563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5" name="Oval 245"/>
          <p:cNvSpPr>
            <a:spLocks noChangeArrowheads="1"/>
          </p:cNvSpPr>
          <p:nvPr/>
        </p:nvSpPr>
        <p:spPr bwMode="auto">
          <a:xfrm>
            <a:off x="3116263" y="630713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6" name="Oval 246"/>
          <p:cNvSpPr>
            <a:spLocks noChangeArrowheads="1"/>
          </p:cNvSpPr>
          <p:nvPr/>
        </p:nvSpPr>
        <p:spPr bwMode="auto">
          <a:xfrm>
            <a:off x="3267075"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7" name="Oval 247"/>
          <p:cNvSpPr>
            <a:spLocks noChangeArrowheads="1"/>
          </p:cNvSpPr>
          <p:nvPr/>
        </p:nvSpPr>
        <p:spPr bwMode="auto">
          <a:xfrm>
            <a:off x="3267075"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8" name="Oval 248"/>
          <p:cNvSpPr>
            <a:spLocks noChangeArrowheads="1"/>
          </p:cNvSpPr>
          <p:nvPr/>
        </p:nvSpPr>
        <p:spPr bwMode="auto">
          <a:xfrm>
            <a:off x="3267075"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09" name="Oval 249"/>
          <p:cNvSpPr>
            <a:spLocks noChangeArrowheads="1"/>
          </p:cNvSpPr>
          <p:nvPr/>
        </p:nvSpPr>
        <p:spPr bwMode="auto">
          <a:xfrm>
            <a:off x="3267075"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0" name="Oval 250"/>
          <p:cNvSpPr>
            <a:spLocks noChangeArrowheads="1"/>
          </p:cNvSpPr>
          <p:nvPr/>
        </p:nvSpPr>
        <p:spPr bwMode="auto">
          <a:xfrm>
            <a:off x="3267075"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1" name="Oval 251"/>
          <p:cNvSpPr>
            <a:spLocks noChangeArrowheads="1"/>
          </p:cNvSpPr>
          <p:nvPr/>
        </p:nvSpPr>
        <p:spPr bwMode="auto">
          <a:xfrm>
            <a:off x="3267075"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2" name="Oval 252"/>
          <p:cNvSpPr>
            <a:spLocks noChangeArrowheads="1"/>
          </p:cNvSpPr>
          <p:nvPr/>
        </p:nvSpPr>
        <p:spPr bwMode="auto">
          <a:xfrm>
            <a:off x="3267075"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3" name="Oval 253"/>
          <p:cNvSpPr>
            <a:spLocks noChangeArrowheads="1"/>
          </p:cNvSpPr>
          <p:nvPr/>
        </p:nvSpPr>
        <p:spPr bwMode="auto">
          <a:xfrm>
            <a:off x="3267075"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4" name="Oval 254"/>
          <p:cNvSpPr>
            <a:spLocks noChangeArrowheads="1"/>
          </p:cNvSpPr>
          <p:nvPr/>
        </p:nvSpPr>
        <p:spPr bwMode="auto">
          <a:xfrm>
            <a:off x="3267075"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5" name="Oval 255"/>
          <p:cNvSpPr>
            <a:spLocks noChangeArrowheads="1"/>
          </p:cNvSpPr>
          <p:nvPr/>
        </p:nvSpPr>
        <p:spPr bwMode="auto">
          <a:xfrm>
            <a:off x="3267075"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6" name="Oval 256"/>
          <p:cNvSpPr>
            <a:spLocks noChangeArrowheads="1"/>
          </p:cNvSpPr>
          <p:nvPr/>
        </p:nvSpPr>
        <p:spPr bwMode="auto">
          <a:xfrm>
            <a:off x="3267075"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7" name="Oval 257"/>
          <p:cNvSpPr>
            <a:spLocks noChangeArrowheads="1"/>
          </p:cNvSpPr>
          <p:nvPr/>
        </p:nvSpPr>
        <p:spPr bwMode="auto">
          <a:xfrm>
            <a:off x="3414713" y="4760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8" name="Oval 258"/>
          <p:cNvSpPr>
            <a:spLocks noChangeArrowheads="1"/>
          </p:cNvSpPr>
          <p:nvPr/>
        </p:nvSpPr>
        <p:spPr bwMode="auto">
          <a:xfrm>
            <a:off x="3414713" y="49149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19" name="Oval 259"/>
          <p:cNvSpPr>
            <a:spLocks noChangeArrowheads="1"/>
          </p:cNvSpPr>
          <p:nvPr/>
        </p:nvSpPr>
        <p:spPr bwMode="auto">
          <a:xfrm>
            <a:off x="3414713" y="50688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0" name="Oval 260"/>
          <p:cNvSpPr>
            <a:spLocks noChangeArrowheads="1"/>
          </p:cNvSpPr>
          <p:nvPr/>
        </p:nvSpPr>
        <p:spPr bwMode="auto">
          <a:xfrm>
            <a:off x="3414713" y="522287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1" name="Oval 261"/>
          <p:cNvSpPr>
            <a:spLocks noChangeArrowheads="1"/>
          </p:cNvSpPr>
          <p:nvPr/>
        </p:nvSpPr>
        <p:spPr bwMode="auto">
          <a:xfrm>
            <a:off x="3414713" y="53784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2" name="Oval 262"/>
          <p:cNvSpPr>
            <a:spLocks noChangeArrowheads="1"/>
          </p:cNvSpPr>
          <p:nvPr/>
        </p:nvSpPr>
        <p:spPr bwMode="auto">
          <a:xfrm>
            <a:off x="3414713" y="55340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3" name="Oval 263"/>
          <p:cNvSpPr>
            <a:spLocks noChangeArrowheads="1"/>
          </p:cNvSpPr>
          <p:nvPr/>
        </p:nvSpPr>
        <p:spPr bwMode="auto">
          <a:xfrm>
            <a:off x="3414713" y="56880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4" name="Oval 264"/>
          <p:cNvSpPr>
            <a:spLocks noChangeArrowheads="1"/>
          </p:cNvSpPr>
          <p:nvPr/>
        </p:nvSpPr>
        <p:spPr bwMode="auto">
          <a:xfrm>
            <a:off x="3414713" y="58420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5" name="Oval 265"/>
          <p:cNvSpPr>
            <a:spLocks noChangeArrowheads="1"/>
          </p:cNvSpPr>
          <p:nvPr/>
        </p:nvSpPr>
        <p:spPr bwMode="auto">
          <a:xfrm>
            <a:off x="3414713" y="60007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6" name="Oval 266"/>
          <p:cNvSpPr>
            <a:spLocks noChangeArrowheads="1"/>
          </p:cNvSpPr>
          <p:nvPr/>
        </p:nvSpPr>
        <p:spPr bwMode="auto">
          <a:xfrm>
            <a:off x="3414713" y="6157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7" name="Oval 267"/>
          <p:cNvSpPr>
            <a:spLocks noChangeArrowheads="1"/>
          </p:cNvSpPr>
          <p:nvPr/>
        </p:nvSpPr>
        <p:spPr bwMode="auto">
          <a:xfrm>
            <a:off x="3414713" y="63087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8" name="Oval 268"/>
          <p:cNvSpPr>
            <a:spLocks noChangeArrowheads="1"/>
          </p:cNvSpPr>
          <p:nvPr/>
        </p:nvSpPr>
        <p:spPr bwMode="auto">
          <a:xfrm>
            <a:off x="3568700"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29" name="Oval 269"/>
          <p:cNvSpPr>
            <a:spLocks noChangeArrowheads="1"/>
          </p:cNvSpPr>
          <p:nvPr/>
        </p:nvSpPr>
        <p:spPr bwMode="auto">
          <a:xfrm>
            <a:off x="3568700"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0" name="Oval 270"/>
          <p:cNvSpPr>
            <a:spLocks noChangeArrowheads="1"/>
          </p:cNvSpPr>
          <p:nvPr/>
        </p:nvSpPr>
        <p:spPr bwMode="auto">
          <a:xfrm>
            <a:off x="3568700"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1" name="Oval 271"/>
          <p:cNvSpPr>
            <a:spLocks noChangeArrowheads="1"/>
          </p:cNvSpPr>
          <p:nvPr/>
        </p:nvSpPr>
        <p:spPr bwMode="auto">
          <a:xfrm>
            <a:off x="3568700"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2" name="Oval 272"/>
          <p:cNvSpPr>
            <a:spLocks noChangeArrowheads="1"/>
          </p:cNvSpPr>
          <p:nvPr/>
        </p:nvSpPr>
        <p:spPr bwMode="auto">
          <a:xfrm>
            <a:off x="3568700"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3" name="Oval 273"/>
          <p:cNvSpPr>
            <a:spLocks noChangeArrowheads="1"/>
          </p:cNvSpPr>
          <p:nvPr/>
        </p:nvSpPr>
        <p:spPr bwMode="auto">
          <a:xfrm>
            <a:off x="3568700"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4" name="Oval 274"/>
          <p:cNvSpPr>
            <a:spLocks noChangeArrowheads="1"/>
          </p:cNvSpPr>
          <p:nvPr/>
        </p:nvSpPr>
        <p:spPr bwMode="auto">
          <a:xfrm>
            <a:off x="3568700"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5" name="Oval 275"/>
          <p:cNvSpPr>
            <a:spLocks noChangeArrowheads="1"/>
          </p:cNvSpPr>
          <p:nvPr/>
        </p:nvSpPr>
        <p:spPr bwMode="auto">
          <a:xfrm>
            <a:off x="3568700"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6" name="Oval 276"/>
          <p:cNvSpPr>
            <a:spLocks noChangeArrowheads="1"/>
          </p:cNvSpPr>
          <p:nvPr/>
        </p:nvSpPr>
        <p:spPr bwMode="auto">
          <a:xfrm>
            <a:off x="3568700"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7" name="Oval 277"/>
          <p:cNvSpPr>
            <a:spLocks noChangeArrowheads="1"/>
          </p:cNvSpPr>
          <p:nvPr/>
        </p:nvSpPr>
        <p:spPr bwMode="auto">
          <a:xfrm>
            <a:off x="3568700"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8" name="Oval 278"/>
          <p:cNvSpPr>
            <a:spLocks noChangeArrowheads="1"/>
          </p:cNvSpPr>
          <p:nvPr/>
        </p:nvSpPr>
        <p:spPr bwMode="auto">
          <a:xfrm>
            <a:off x="3568700"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39" name="Oval 279"/>
          <p:cNvSpPr>
            <a:spLocks noChangeArrowheads="1"/>
          </p:cNvSpPr>
          <p:nvPr/>
        </p:nvSpPr>
        <p:spPr bwMode="auto">
          <a:xfrm>
            <a:off x="3727450"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0" name="Oval 280"/>
          <p:cNvSpPr>
            <a:spLocks noChangeArrowheads="1"/>
          </p:cNvSpPr>
          <p:nvPr/>
        </p:nvSpPr>
        <p:spPr bwMode="auto">
          <a:xfrm>
            <a:off x="3727450"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1" name="Oval 281"/>
          <p:cNvSpPr>
            <a:spLocks noChangeArrowheads="1"/>
          </p:cNvSpPr>
          <p:nvPr/>
        </p:nvSpPr>
        <p:spPr bwMode="auto">
          <a:xfrm>
            <a:off x="3727450"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2" name="Oval 282"/>
          <p:cNvSpPr>
            <a:spLocks noChangeArrowheads="1"/>
          </p:cNvSpPr>
          <p:nvPr/>
        </p:nvSpPr>
        <p:spPr bwMode="auto">
          <a:xfrm>
            <a:off x="3727450"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3" name="Oval 283"/>
          <p:cNvSpPr>
            <a:spLocks noChangeArrowheads="1"/>
          </p:cNvSpPr>
          <p:nvPr/>
        </p:nvSpPr>
        <p:spPr bwMode="auto">
          <a:xfrm>
            <a:off x="3727450"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4" name="Oval 284"/>
          <p:cNvSpPr>
            <a:spLocks noChangeArrowheads="1"/>
          </p:cNvSpPr>
          <p:nvPr/>
        </p:nvSpPr>
        <p:spPr bwMode="auto">
          <a:xfrm>
            <a:off x="3727450"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5" name="Oval 285"/>
          <p:cNvSpPr>
            <a:spLocks noChangeArrowheads="1"/>
          </p:cNvSpPr>
          <p:nvPr/>
        </p:nvSpPr>
        <p:spPr bwMode="auto">
          <a:xfrm>
            <a:off x="3727450"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6" name="Oval 286"/>
          <p:cNvSpPr>
            <a:spLocks noChangeArrowheads="1"/>
          </p:cNvSpPr>
          <p:nvPr/>
        </p:nvSpPr>
        <p:spPr bwMode="auto">
          <a:xfrm>
            <a:off x="3727450"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7" name="Oval 287"/>
          <p:cNvSpPr>
            <a:spLocks noChangeArrowheads="1"/>
          </p:cNvSpPr>
          <p:nvPr/>
        </p:nvSpPr>
        <p:spPr bwMode="auto">
          <a:xfrm>
            <a:off x="3727450"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8" name="Oval 288"/>
          <p:cNvSpPr>
            <a:spLocks noChangeArrowheads="1"/>
          </p:cNvSpPr>
          <p:nvPr/>
        </p:nvSpPr>
        <p:spPr bwMode="auto">
          <a:xfrm>
            <a:off x="3727450"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49" name="Oval 289"/>
          <p:cNvSpPr>
            <a:spLocks noChangeArrowheads="1"/>
          </p:cNvSpPr>
          <p:nvPr/>
        </p:nvSpPr>
        <p:spPr bwMode="auto">
          <a:xfrm>
            <a:off x="3727450"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0" name="Oval 290"/>
          <p:cNvSpPr>
            <a:spLocks noChangeArrowheads="1"/>
          </p:cNvSpPr>
          <p:nvPr/>
        </p:nvSpPr>
        <p:spPr bwMode="auto">
          <a:xfrm>
            <a:off x="3871913" y="4760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1" name="Oval 291"/>
          <p:cNvSpPr>
            <a:spLocks noChangeArrowheads="1"/>
          </p:cNvSpPr>
          <p:nvPr/>
        </p:nvSpPr>
        <p:spPr bwMode="auto">
          <a:xfrm>
            <a:off x="3871913" y="49149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2" name="Oval 292"/>
          <p:cNvSpPr>
            <a:spLocks noChangeArrowheads="1"/>
          </p:cNvSpPr>
          <p:nvPr/>
        </p:nvSpPr>
        <p:spPr bwMode="auto">
          <a:xfrm>
            <a:off x="3871913" y="50688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3" name="Oval 293"/>
          <p:cNvSpPr>
            <a:spLocks noChangeArrowheads="1"/>
          </p:cNvSpPr>
          <p:nvPr/>
        </p:nvSpPr>
        <p:spPr bwMode="auto">
          <a:xfrm>
            <a:off x="3871913" y="522287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4" name="Oval 294"/>
          <p:cNvSpPr>
            <a:spLocks noChangeArrowheads="1"/>
          </p:cNvSpPr>
          <p:nvPr/>
        </p:nvSpPr>
        <p:spPr bwMode="auto">
          <a:xfrm>
            <a:off x="3871913" y="53784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5" name="Oval 295"/>
          <p:cNvSpPr>
            <a:spLocks noChangeArrowheads="1"/>
          </p:cNvSpPr>
          <p:nvPr/>
        </p:nvSpPr>
        <p:spPr bwMode="auto">
          <a:xfrm>
            <a:off x="3871913" y="55340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6" name="Oval 296"/>
          <p:cNvSpPr>
            <a:spLocks noChangeArrowheads="1"/>
          </p:cNvSpPr>
          <p:nvPr/>
        </p:nvSpPr>
        <p:spPr bwMode="auto">
          <a:xfrm>
            <a:off x="3871913" y="56880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7" name="Oval 297"/>
          <p:cNvSpPr>
            <a:spLocks noChangeArrowheads="1"/>
          </p:cNvSpPr>
          <p:nvPr/>
        </p:nvSpPr>
        <p:spPr bwMode="auto">
          <a:xfrm>
            <a:off x="3871913" y="58420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8" name="Oval 298"/>
          <p:cNvSpPr>
            <a:spLocks noChangeArrowheads="1"/>
          </p:cNvSpPr>
          <p:nvPr/>
        </p:nvSpPr>
        <p:spPr bwMode="auto">
          <a:xfrm>
            <a:off x="3871913" y="60007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59" name="Oval 299"/>
          <p:cNvSpPr>
            <a:spLocks noChangeArrowheads="1"/>
          </p:cNvSpPr>
          <p:nvPr/>
        </p:nvSpPr>
        <p:spPr bwMode="auto">
          <a:xfrm>
            <a:off x="3871913" y="6157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0" name="Oval 300"/>
          <p:cNvSpPr>
            <a:spLocks noChangeArrowheads="1"/>
          </p:cNvSpPr>
          <p:nvPr/>
        </p:nvSpPr>
        <p:spPr bwMode="auto">
          <a:xfrm>
            <a:off x="3871913" y="63087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1" name="Oval 301"/>
          <p:cNvSpPr>
            <a:spLocks noChangeArrowheads="1"/>
          </p:cNvSpPr>
          <p:nvPr/>
        </p:nvSpPr>
        <p:spPr bwMode="auto">
          <a:xfrm>
            <a:off x="4030663" y="4760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2" name="Oval 302"/>
          <p:cNvSpPr>
            <a:spLocks noChangeArrowheads="1"/>
          </p:cNvSpPr>
          <p:nvPr/>
        </p:nvSpPr>
        <p:spPr bwMode="auto">
          <a:xfrm>
            <a:off x="4030663" y="49149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3" name="Oval 303"/>
          <p:cNvSpPr>
            <a:spLocks noChangeArrowheads="1"/>
          </p:cNvSpPr>
          <p:nvPr/>
        </p:nvSpPr>
        <p:spPr bwMode="auto">
          <a:xfrm>
            <a:off x="4030663" y="50688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4" name="Oval 304"/>
          <p:cNvSpPr>
            <a:spLocks noChangeArrowheads="1"/>
          </p:cNvSpPr>
          <p:nvPr/>
        </p:nvSpPr>
        <p:spPr bwMode="auto">
          <a:xfrm>
            <a:off x="4030663" y="522287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5" name="Oval 305"/>
          <p:cNvSpPr>
            <a:spLocks noChangeArrowheads="1"/>
          </p:cNvSpPr>
          <p:nvPr/>
        </p:nvSpPr>
        <p:spPr bwMode="auto">
          <a:xfrm>
            <a:off x="4030663" y="53784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6" name="Oval 306"/>
          <p:cNvSpPr>
            <a:spLocks noChangeArrowheads="1"/>
          </p:cNvSpPr>
          <p:nvPr/>
        </p:nvSpPr>
        <p:spPr bwMode="auto">
          <a:xfrm>
            <a:off x="4030663" y="55340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7" name="Oval 307"/>
          <p:cNvSpPr>
            <a:spLocks noChangeArrowheads="1"/>
          </p:cNvSpPr>
          <p:nvPr/>
        </p:nvSpPr>
        <p:spPr bwMode="auto">
          <a:xfrm>
            <a:off x="4030663" y="56880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8" name="Oval 308"/>
          <p:cNvSpPr>
            <a:spLocks noChangeArrowheads="1"/>
          </p:cNvSpPr>
          <p:nvPr/>
        </p:nvSpPr>
        <p:spPr bwMode="auto">
          <a:xfrm>
            <a:off x="4030663" y="58420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69" name="Oval 309"/>
          <p:cNvSpPr>
            <a:spLocks noChangeArrowheads="1"/>
          </p:cNvSpPr>
          <p:nvPr/>
        </p:nvSpPr>
        <p:spPr bwMode="auto">
          <a:xfrm>
            <a:off x="4030663" y="60007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0" name="Oval 310"/>
          <p:cNvSpPr>
            <a:spLocks noChangeArrowheads="1"/>
          </p:cNvSpPr>
          <p:nvPr/>
        </p:nvSpPr>
        <p:spPr bwMode="auto">
          <a:xfrm>
            <a:off x="4030663" y="6157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1" name="Oval 311"/>
          <p:cNvSpPr>
            <a:spLocks noChangeArrowheads="1"/>
          </p:cNvSpPr>
          <p:nvPr/>
        </p:nvSpPr>
        <p:spPr bwMode="auto">
          <a:xfrm>
            <a:off x="4030663" y="63087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2" name="Oval 312"/>
          <p:cNvSpPr>
            <a:spLocks noChangeArrowheads="1"/>
          </p:cNvSpPr>
          <p:nvPr/>
        </p:nvSpPr>
        <p:spPr bwMode="auto">
          <a:xfrm>
            <a:off x="4184650"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3" name="Oval 313"/>
          <p:cNvSpPr>
            <a:spLocks noChangeArrowheads="1"/>
          </p:cNvSpPr>
          <p:nvPr/>
        </p:nvSpPr>
        <p:spPr bwMode="auto">
          <a:xfrm>
            <a:off x="4184650"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4" name="Oval 314"/>
          <p:cNvSpPr>
            <a:spLocks noChangeArrowheads="1"/>
          </p:cNvSpPr>
          <p:nvPr/>
        </p:nvSpPr>
        <p:spPr bwMode="auto">
          <a:xfrm>
            <a:off x="4184650"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5" name="Oval 315"/>
          <p:cNvSpPr>
            <a:spLocks noChangeArrowheads="1"/>
          </p:cNvSpPr>
          <p:nvPr/>
        </p:nvSpPr>
        <p:spPr bwMode="auto">
          <a:xfrm>
            <a:off x="4184650"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6" name="Oval 316"/>
          <p:cNvSpPr>
            <a:spLocks noChangeArrowheads="1"/>
          </p:cNvSpPr>
          <p:nvPr/>
        </p:nvSpPr>
        <p:spPr bwMode="auto">
          <a:xfrm>
            <a:off x="4184650"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7" name="Oval 317"/>
          <p:cNvSpPr>
            <a:spLocks noChangeArrowheads="1"/>
          </p:cNvSpPr>
          <p:nvPr/>
        </p:nvSpPr>
        <p:spPr bwMode="auto">
          <a:xfrm>
            <a:off x="4184650"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8" name="Oval 318"/>
          <p:cNvSpPr>
            <a:spLocks noChangeArrowheads="1"/>
          </p:cNvSpPr>
          <p:nvPr/>
        </p:nvSpPr>
        <p:spPr bwMode="auto">
          <a:xfrm>
            <a:off x="4184650"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79" name="Oval 319"/>
          <p:cNvSpPr>
            <a:spLocks noChangeArrowheads="1"/>
          </p:cNvSpPr>
          <p:nvPr/>
        </p:nvSpPr>
        <p:spPr bwMode="auto">
          <a:xfrm>
            <a:off x="4184650"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0" name="Oval 320"/>
          <p:cNvSpPr>
            <a:spLocks noChangeArrowheads="1"/>
          </p:cNvSpPr>
          <p:nvPr/>
        </p:nvSpPr>
        <p:spPr bwMode="auto">
          <a:xfrm>
            <a:off x="4184650"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1" name="Oval 321"/>
          <p:cNvSpPr>
            <a:spLocks noChangeArrowheads="1"/>
          </p:cNvSpPr>
          <p:nvPr/>
        </p:nvSpPr>
        <p:spPr bwMode="auto">
          <a:xfrm>
            <a:off x="4184650"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2" name="Oval 322"/>
          <p:cNvSpPr>
            <a:spLocks noChangeArrowheads="1"/>
          </p:cNvSpPr>
          <p:nvPr/>
        </p:nvSpPr>
        <p:spPr bwMode="auto">
          <a:xfrm>
            <a:off x="4184650"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3" name="Oval 323"/>
          <p:cNvSpPr>
            <a:spLocks noChangeArrowheads="1"/>
          </p:cNvSpPr>
          <p:nvPr/>
        </p:nvSpPr>
        <p:spPr bwMode="auto">
          <a:xfrm>
            <a:off x="4337050"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4" name="Oval 324"/>
          <p:cNvSpPr>
            <a:spLocks noChangeArrowheads="1"/>
          </p:cNvSpPr>
          <p:nvPr/>
        </p:nvSpPr>
        <p:spPr bwMode="auto">
          <a:xfrm>
            <a:off x="4337050"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5" name="Oval 325"/>
          <p:cNvSpPr>
            <a:spLocks noChangeArrowheads="1"/>
          </p:cNvSpPr>
          <p:nvPr/>
        </p:nvSpPr>
        <p:spPr bwMode="auto">
          <a:xfrm>
            <a:off x="4337050"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6" name="Oval 326"/>
          <p:cNvSpPr>
            <a:spLocks noChangeArrowheads="1"/>
          </p:cNvSpPr>
          <p:nvPr/>
        </p:nvSpPr>
        <p:spPr bwMode="auto">
          <a:xfrm>
            <a:off x="4337050"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7" name="Oval 327"/>
          <p:cNvSpPr>
            <a:spLocks noChangeArrowheads="1"/>
          </p:cNvSpPr>
          <p:nvPr/>
        </p:nvSpPr>
        <p:spPr bwMode="auto">
          <a:xfrm>
            <a:off x="4337050"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8" name="Oval 328"/>
          <p:cNvSpPr>
            <a:spLocks noChangeArrowheads="1"/>
          </p:cNvSpPr>
          <p:nvPr/>
        </p:nvSpPr>
        <p:spPr bwMode="auto">
          <a:xfrm>
            <a:off x="4337050"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89" name="Oval 329"/>
          <p:cNvSpPr>
            <a:spLocks noChangeArrowheads="1"/>
          </p:cNvSpPr>
          <p:nvPr/>
        </p:nvSpPr>
        <p:spPr bwMode="auto">
          <a:xfrm>
            <a:off x="4337050"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0" name="Oval 330"/>
          <p:cNvSpPr>
            <a:spLocks noChangeArrowheads="1"/>
          </p:cNvSpPr>
          <p:nvPr/>
        </p:nvSpPr>
        <p:spPr bwMode="auto">
          <a:xfrm>
            <a:off x="4337050"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1" name="Oval 331"/>
          <p:cNvSpPr>
            <a:spLocks noChangeArrowheads="1"/>
          </p:cNvSpPr>
          <p:nvPr/>
        </p:nvSpPr>
        <p:spPr bwMode="auto">
          <a:xfrm>
            <a:off x="4337050"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2" name="Oval 332"/>
          <p:cNvSpPr>
            <a:spLocks noChangeArrowheads="1"/>
          </p:cNvSpPr>
          <p:nvPr/>
        </p:nvSpPr>
        <p:spPr bwMode="auto">
          <a:xfrm>
            <a:off x="4337050"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3" name="Oval 333"/>
          <p:cNvSpPr>
            <a:spLocks noChangeArrowheads="1"/>
          </p:cNvSpPr>
          <p:nvPr/>
        </p:nvSpPr>
        <p:spPr bwMode="auto">
          <a:xfrm>
            <a:off x="4337050"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4" name="Oval 334"/>
          <p:cNvSpPr>
            <a:spLocks noChangeArrowheads="1"/>
          </p:cNvSpPr>
          <p:nvPr/>
        </p:nvSpPr>
        <p:spPr bwMode="auto">
          <a:xfrm>
            <a:off x="4481513" y="4760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5" name="Oval 335"/>
          <p:cNvSpPr>
            <a:spLocks noChangeArrowheads="1"/>
          </p:cNvSpPr>
          <p:nvPr/>
        </p:nvSpPr>
        <p:spPr bwMode="auto">
          <a:xfrm>
            <a:off x="4481513" y="49149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6" name="Oval 336"/>
          <p:cNvSpPr>
            <a:spLocks noChangeArrowheads="1"/>
          </p:cNvSpPr>
          <p:nvPr/>
        </p:nvSpPr>
        <p:spPr bwMode="auto">
          <a:xfrm>
            <a:off x="4481513" y="50688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7" name="Oval 337"/>
          <p:cNvSpPr>
            <a:spLocks noChangeArrowheads="1"/>
          </p:cNvSpPr>
          <p:nvPr/>
        </p:nvSpPr>
        <p:spPr bwMode="auto">
          <a:xfrm>
            <a:off x="4481513" y="522287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8" name="Oval 338"/>
          <p:cNvSpPr>
            <a:spLocks noChangeArrowheads="1"/>
          </p:cNvSpPr>
          <p:nvPr/>
        </p:nvSpPr>
        <p:spPr bwMode="auto">
          <a:xfrm>
            <a:off x="4481513" y="53784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899" name="Oval 339"/>
          <p:cNvSpPr>
            <a:spLocks noChangeArrowheads="1"/>
          </p:cNvSpPr>
          <p:nvPr/>
        </p:nvSpPr>
        <p:spPr bwMode="auto">
          <a:xfrm>
            <a:off x="4481513" y="55340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0" name="Oval 340"/>
          <p:cNvSpPr>
            <a:spLocks noChangeArrowheads="1"/>
          </p:cNvSpPr>
          <p:nvPr/>
        </p:nvSpPr>
        <p:spPr bwMode="auto">
          <a:xfrm>
            <a:off x="4481513" y="56880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1" name="Oval 341"/>
          <p:cNvSpPr>
            <a:spLocks noChangeArrowheads="1"/>
          </p:cNvSpPr>
          <p:nvPr/>
        </p:nvSpPr>
        <p:spPr bwMode="auto">
          <a:xfrm>
            <a:off x="4481513" y="58420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2" name="Oval 342"/>
          <p:cNvSpPr>
            <a:spLocks noChangeArrowheads="1"/>
          </p:cNvSpPr>
          <p:nvPr/>
        </p:nvSpPr>
        <p:spPr bwMode="auto">
          <a:xfrm>
            <a:off x="4481513" y="60007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3" name="Oval 343"/>
          <p:cNvSpPr>
            <a:spLocks noChangeArrowheads="1"/>
          </p:cNvSpPr>
          <p:nvPr/>
        </p:nvSpPr>
        <p:spPr bwMode="auto">
          <a:xfrm>
            <a:off x="4481513" y="6157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4" name="Oval 344"/>
          <p:cNvSpPr>
            <a:spLocks noChangeArrowheads="1"/>
          </p:cNvSpPr>
          <p:nvPr/>
        </p:nvSpPr>
        <p:spPr bwMode="auto">
          <a:xfrm>
            <a:off x="4481513" y="63087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5" name="Oval 345"/>
          <p:cNvSpPr>
            <a:spLocks noChangeArrowheads="1"/>
          </p:cNvSpPr>
          <p:nvPr/>
        </p:nvSpPr>
        <p:spPr bwMode="auto">
          <a:xfrm>
            <a:off x="4640263" y="4760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6" name="Oval 346"/>
          <p:cNvSpPr>
            <a:spLocks noChangeArrowheads="1"/>
          </p:cNvSpPr>
          <p:nvPr/>
        </p:nvSpPr>
        <p:spPr bwMode="auto">
          <a:xfrm>
            <a:off x="4640263" y="49149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7" name="Oval 347"/>
          <p:cNvSpPr>
            <a:spLocks noChangeArrowheads="1"/>
          </p:cNvSpPr>
          <p:nvPr/>
        </p:nvSpPr>
        <p:spPr bwMode="auto">
          <a:xfrm>
            <a:off x="4640263" y="50688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8" name="Oval 348"/>
          <p:cNvSpPr>
            <a:spLocks noChangeArrowheads="1"/>
          </p:cNvSpPr>
          <p:nvPr/>
        </p:nvSpPr>
        <p:spPr bwMode="auto">
          <a:xfrm>
            <a:off x="4640263" y="522287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09" name="Oval 349"/>
          <p:cNvSpPr>
            <a:spLocks noChangeArrowheads="1"/>
          </p:cNvSpPr>
          <p:nvPr/>
        </p:nvSpPr>
        <p:spPr bwMode="auto">
          <a:xfrm>
            <a:off x="4640263" y="53784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0" name="Oval 350"/>
          <p:cNvSpPr>
            <a:spLocks noChangeArrowheads="1"/>
          </p:cNvSpPr>
          <p:nvPr/>
        </p:nvSpPr>
        <p:spPr bwMode="auto">
          <a:xfrm>
            <a:off x="4640263" y="55340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1" name="Oval 351"/>
          <p:cNvSpPr>
            <a:spLocks noChangeArrowheads="1"/>
          </p:cNvSpPr>
          <p:nvPr/>
        </p:nvSpPr>
        <p:spPr bwMode="auto">
          <a:xfrm>
            <a:off x="4640263" y="56880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2" name="Oval 352"/>
          <p:cNvSpPr>
            <a:spLocks noChangeArrowheads="1"/>
          </p:cNvSpPr>
          <p:nvPr/>
        </p:nvSpPr>
        <p:spPr bwMode="auto">
          <a:xfrm>
            <a:off x="4640263" y="58420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3" name="Oval 353"/>
          <p:cNvSpPr>
            <a:spLocks noChangeArrowheads="1"/>
          </p:cNvSpPr>
          <p:nvPr/>
        </p:nvSpPr>
        <p:spPr bwMode="auto">
          <a:xfrm>
            <a:off x="4640263" y="60007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4" name="Oval 354"/>
          <p:cNvSpPr>
            <a:spLocks noChangeArrowheads="1"/>
          </p:cNvSpPr>
          <p:nvPr/>
        </p:nvSpPr>
        <p:spPr bwMode="auto">
          <a:xfrm>
            <a:off x="4640263" y="6157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5" name="Oval 355"/>
          <p:cNvSpPr>
            <a:spLocks noChangeArrowheads="1"/>
          </p:cNvSpPr>
          <p:nvPr/>
        </p:nvSpPr>
        <p:spPr bwMode="auto">
          <a:xfrm>
            <a:off x="4640263" y="63087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6" name="Oval 356"/>
          <p:cNvSpPr>
            <a:spLocks noChangeArrowheads="1"/>
          </p:cNvSpPr>
          <p:nvPr/>
        </p:nvSpPr>
        <p:spPr bwMode="auto">
          <a:xfrm>
            <a:off x="4786313" y="4760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7" name="Oval 357"/>
          <p:cNvSpPr>
            <a:spLocks noChangeArrowheads="1"/>
          </p:cNvSpPr>
          <p:nvPr/>
        </p:nvSpPr>
        <p:spPr bwMode="auto">
          <a:xfrm>
            <a:off x="4786313" y="49149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8" name="Oval 358"/>
          <p:cNvSpPr>
            <a:spLocks noChangeArrowheads="1"/>
          </p:cNvSpPr>
          <p:nvPr/>
        </p:nvSpPr>
        <p:spPr bwMode="auto">
          <a:xfrm>
            <a:off x="4786313" y="50688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19" name="Oval 359"/>
          <p:cNvSpPr>
            <a:spLocks noChangeArrowheads="1"/>
          </p:cNvSpPr>
          <p:nvPr/>
        </p:nvSpPr>
        <p:spPr bwMode="auto">
          <a:xfrm>
            <a:off x="4786313" y="522287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0" name="Oval 360"/>
          <p:cNvSpPr>
            <a:spLocks noChangeArrowheads="1"/>
          </p:cNvSpPr>
          <p:nvPr/>
        </p:nvSpPr>
        <p:spPr bwMode="auto">
          <a:xfrm>
            <a:off x="4786313" y="53784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1" name="Oval 361"/>
          <p:cNvSpPr>
            <a:spLocks noChangeArrowheads="1"/>
          </p:cNvSpPr>
          <p:nvPr/>
        </p:nvSpPr>
        <p:spPr bwMode="auto">
          <a:xfrm>
            <a:off x="4786313" y="55340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2" name="Oval 362"/>
          <p:cNvSpPr>
            <a:spLocks noChangeArrowheads="1"/>
          </p:cNvSpPr>
          <p:nvPr/>
        </p:nvSpPr>
        <p:spPr bwMode="auto">
          <a:xfrm>
            <a:off x="4786313" y="56880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3" name="Oval 363"/>
          <p:cNvSpPr>
            <a:spLocks noChangeArrowheads="1"/>
          </p:cNvSpPr>
          <p:nvPr/>
        </p:nvSpPr>
        <p:spPr bwMode="auto">
          <a:xfrm>
            <a:off x="4786313" y="58420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4" name="Oval 364"/>
          <p:cNvSpPr>
            <a:spLocks noChangeArrowheads="1"/>
          </p:cNvSpPr>
          <p:nvPr/>
        </p:nvSpPr>
        <p:spPr bwMode="auto">
          <a:xfrm>
            <a:off x="4786313" y="60007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5" name="Oval 365"/>
          <p:cNvSpPr>
            <a:spLocks noChangeArrowheads="1"/>
          </p:cNvSpPr>
          <p:nvPr/>
        </p:nvSpPr>
        <p:spPr bwMode="auto">
          <a:xfrm>
            <a:off x="4786313" y="6157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6" name="Oval 366"/>
          <p:cNvSpPr>
            <a:spLocks noChangeArrowheads="1"/>
          </p:cNvSpPr>
          <p:nvPr/>
        </p:nvSpPr>
        <p:spPr bwMode="auto">
          <a:xfrm>
            <a:off x="4786313" y="63087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7" name="Oval 367"/>
          <p:cNvSpPr>
            <a:spLocks noChangeArrowheads="1"/>
          </p:cNvSpPr>
          <p:nvPr/>
        </p:nvSpPr>
        <p:spPr bwMode="auto">
          <a:xfrm>
            <a:off x="4940300"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8" name="Oval 368"/>
          <p:cNvSpPr>
            <a:spLocks noChangeArrowheads="1"/>
          </p:cNvSpPr>
          <p:nvPr/>
        </p:nvSpPr>
        <p:spPr bwMode="auto">
          <a:xfrm>
            <a:off x="4940300"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29" name="Oval 369"/>
          <p:cNvSpPr>
            <a:spLocks noChangeArrowheads="1"/>
          </p:cNvSpPr>
          <p:nvPr/>
        </p:nvSpPr>
        <p:spPr bwMode="auto">
          <a:xfrm>
            <a:off x="4940300"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0" name="Oval 370"/>
          <p:cNvSpPr>
            <a:spLocks noChangeArrowheads="1"/>
          </p:cNvSpPr>
          <p:nvPr/>
        </p:nvSpPr>
        <p:spPr bwMode="auto">
          <a:xfrm>
            <a:off x="4940300"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1" name="Oval 371"/>
          <p:cNvSpPr>
            <a:spLocks noChangeArrowheads="1"/>
          </p:cNvSpPr>
          <p:nvPr/>
        </p:nvSpPr>
        <p:spPr bwMode="auto">
          <a:xfrm>
            <a:off x="4940300"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2" name="Oval 372"/>
          <p:cNvSpPr>
            <a:spLocks noChangeArrowheads="1"/>
          </p:cNvSpPr>
          <p:nvPr/>
        </p:nvSpPr>
        <p:spPr bwMode="auto">
          <a:xfrm>
            <a:off x="4940300"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3" name="Oval 373"/>
          <p:cNvSpPr>
            <a:spLocks noChangeArrowheads="1"/>
          </p:cNvSpPr>
          <p:nvPr/>
        </p:nvSpPr>
        <p:spPr bwMode="auto">
          <a:xfrm>
            <a:off x="4940300"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4" name="Oval 374"/>
          <p:cNvSpPr>
            <a:spLocks noChangeArrowheads="1"/>
          </p:cNvSpPr>
          <p:nvPr/>
        </p:nvSpPr>
        <p:spPr bwMode="auto">
          <a:xfrm>
            <a:off x="4940300"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5" name="Oval 375"/>
          <p:cNvSpPr>
            <a:spLocks noChangeArrowheads="1"/>
          </p:cNvSpPr>
          <p:nvPr/>
        </p:nvSpPr>
        <p:spPr bwMode="auto">
          <a:xfrm>
            <a:off x="4940300"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6" name="Oval 376"/>
          <p:cNvSpPr>
            <a:spLocks noChangeArrowheads="1"/>
          </p:cNvSpPr>
          <p:nvPr/>
        </p:nvSpPr>
        <p:spPr bwMode="auto">
          <a:xfrm>
            <a:off x="4940300"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7" name="Oval 377"/>
          <p:cNvSpPr>
            <a:spLocks noChangeArrowheads="1"/>
          </p:cNvSpPr>
          <p:nvPr/>
        </p:nvSpPr>
        <p:spPr bwMode="auto">
          <a:xfrm>
            <a:off x="4940300"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8" name="Oval 378"/>
          <p:cNvSpPr>
            <a:spLocks noChangeArrowheads="1"/>
          </p:cNvSpPr>
          <p:nvPr/>
        </p:nvSpPr>
        <p:spPr bwMode="auto">
          <a:xfrm>
            <a:off x="5095875"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39" name="Oval 379"/>
          <p:cNvSpPr>
            <a:spLocks noChangeArrowheads="1"/>
          </p:cNvSpPr>
          <p:nvPr/>
        </p:nvSpPr>
        <p:spPr bwMode="auto">
          <a:xfrm>
            <a:off x="5095875"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0" name="Oval 380"/>
          <p:cNvSpPr>
            <a:spLocks noChangeArrowheads="1"/>
          </p:cNvSpPr>
          <p:nvPr/>
        </p:nvSpPr>
        <p:spPr bwMode="auto">
          <a:xfrm>
            <a:off x="5095875"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1" name="Oval 381"/>
          <p:cNvSpPr>
            <a:spLocks noChangeArrowheads="1"/>
          </p:cNvSpPr>
          <p:nvPr/>
        </p:nvSpPr>
        <p:spPr bwMode="auto">
          <a:xfrm>
            <a:off x="5095875"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2" name="Oval 382"/>
          <p:cNvSpPr>
            <a:spLocks noChangeArrowheads="1"/>
          </p:cNvSpPr>
          <p:nvPr/>
        </p:nvSpPr>
        <p:spPr bwMode="auto">
          <a:xfrm>
            <a:off x="5095875"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3" name="Oval 383"/>
          <p:cNvSpPr>
            <a:spLocks noChangeArrowheads="1"/>
          </p:cNvSpPr>
          <p:nvPr/>
        </p:nvSpPr>
        <p:spPr bwMode="auto">
          <a:xfrm>
            <a:off x="5095875"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4" name="Oval 384"/>
          <p:cNvSpPr>
            <a:spLocks noChangeArrowheads="1"/>
          </p:cNvSpPr>
          <p:nvPr/>
        </p:nvSpPr>
        <p:spPr bwMode="auto">
          <a:xfrm>
            <a:off x="5095875"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5" name="Oval 385"/>
          <p:cNvSpPr>
            <a:spLocks noChangeArrowheads="1"/>
          </p:cNvSpPr>
          <p:nvPr/>
        </p:nvSpPr>
        <p:spPr bwMode="auto">
          <a:xfrm>
            <a:off x="5095875"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6" name="Oval 386"/>
          <p:cNvSpPr>
            <a:spLocks noChangeArrowheads="1"/>
          </p:cNvSpPr>
          <p:nvPr/>
        </p:nvSpPr>
        <p:spPr bwMode="auto">
          <a:xfrm>
            <a:off x="5095875"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7" name="Oval 387"/>
          <p:cNvSpPr>
            <a:spLocks noChangeArrowheads="1"/>
          </p:cNvSpPr>
          <p:nvPr/>
        </p:nvSpPr>
        <p:spPr bwMode="auto">
          <a:xfrm>
            <a:off x="5095875"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8" name="Oval 388"/>
          <p:cNvSpPr>
            <a:spLocks noChangeArrowheads="1"/>
          </p:cNvSpPr>
          <p:nvPr/>
        </p:nvSpPr>
        <p:spPr bwMode="auto">
          <a:xfrm>
            <a:off x="5095875"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49" name="Oval 389"/>
          <p:cNvSpPr>
            <a:spLocks noChangeArrowheads="1"/>
          </p:cNvSpPr>
          <p:nvPr/>
        </p:nvSpPr>
        <p:spPr bwMode="auto">
          <a:xfrm>
            <a:off x="5249863" y="4760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0" name="Oval 390"/>
          <p:cNvSpPr>
            <a:spLocks noChangeArrowheads="1"/>
          </p:cNvSpPr>
          <p:nvPr/>
        </p:nvSpPr>
        <p:spPr bwMode="auto">
          <a:xfrm>
            <a:off x="5249863" y="49149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1" name="Oval 391"/>
          <p:cNvSpPr>
            <a:spLocks noChangeArrowheads="1"/>
          </p:cNvSpPr>
          <p:nvPr/>
        </p:nvSpPr>
        <p:spPr bwMode="auto">
          <a:xfrm>
            <a:off x="5249863" y="50688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2" name="Oval 392"/>
          <p:cNvSpPr>
            <a:spLocks noChangeArrowheads="1"/>
          </p:cNvSpPr>
          <p:nvPr/>
        </p:nvSpPr>
        <p:spPr bwMode="auto">
          <a:xfrm>
            <a:off x="5249863" y="522287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3" name="Oval 393"/>
          <p:cNvSpPr>
            <a:spLocks noChangeArrowheads="1"/>
          </p:cNvSpPr>
          <p:nvPr/>
        </p:nvSpPr>
        <p:spPr bwMode="auto">
          <a:xfrm>
            <a:off x="5249863" y="53784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4" name="Oval 394"/>
          <p:cNvSpPr>
            <a:spLocks noChangeArrowheads="1"/>
          </p:cNvSpPr>
          <p:nvPr/>
        </p:nvSpPr>
        <p:spPr bwMode="auto">
          <a:xfrm>
            <a:off x="5249863" y="55340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5" name="Oval 395"/>
          <p:cNvSpPr>
            <a:spLocks noChangeArrowheads="1"/>
          </p:cNvSpPr>
          <p:nvPr/>
        </p:nvSpPr>
        <p:spPr bwMode="auto">
          <a:xfrm>
            <a:off x="5249863" y="56880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6" name="Oval 396"/>
          <p:cNvSpPr>
            <a:spLocks noChangeArrowheads="1"/>
          </p:cNvSpPr>
          <p:nvPr/>
        </p:nvSpPr>
        <p:spPr bwMode="auto">
          <a:xfrm>
            <a:off x="5249863" y="58420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7" name="Oval 397"/>
          <p:cNvSpPr>
            <a:spLocks noChangeArrowheads="1"/>
          </p:cNvSpPr>
          <p:nvPr/>
        </p:nvSpPr>
        <p:spPr bwMode="auto">
          <a:xfrm>
            <a:off x="5249863" y="60007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8" name="Oval 398"/>
          <p:cNvSpPr>
            <a:spLocks noChangeArrowheads="1"/>
          </p:cNvSpPr>
          <p:nvPr/>
        </p:nvSpPr>
        <p:spPr bwMode="auto">
          <a:xfrm>
            <a:off x="5249863" y="6157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59" name="Oval 399"/>
          <p:cNvSpPr>
            <a:spLocks noChangeArrowheads="1"/>
          </p:cNvSpPr>
          <p:nvPr/>
        </p:nvSpPr>
        <p:spPr bwMode="auto">
          <a:xfrm>
            <a:off x="5249863" y="63087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0" name="Oval 400"/>
          <p:cNvSpPr>
            <a:spLocks noChangeArrowheads="1"/>
          </p:cNvSpPr>
          <p:nvPr/>
        </p:nvSpPr>
        <p:spPr bwMode="auto">
          <a:xfrm>
            <a:off x="5403850"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1" name="Oval 401"/>
          <p:cNvSpPr>
            <a:spLocks noChangeArrowheads="1"/>
          </p:cNvSpPr>
          <p:nvPr/>
        </p:nvSpPr>
        <p:spPr bwMode="auto">
          <a:xfrm>
            <a:off x="5403850"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2" name="Oval 402"/>
          <p:cNvSpPr>
            <a:spLocks noChangeArrowheads="1"/>
          </p:cNvSpPr>
          <p:nvPr/>
        </p:nvSpPr>
        <p:spPr bwMode="auto">
          <a:xfrm>
            <a:off x="5403850"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3" name="Oval 403"/>
          <p:cNvSpPr>
            <a:spLocks noChangeArrowheads="1"/>
          </p:cNvSpPr>
          <p:nvPr/>
        </p:nvSpPr>
        <p:spPr bwMode="auto">
          <a:xfrm>
            <a:off x="5403850"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4" name="Oval 404"/>
          <p:cNvSpPr>
            <a:spLocks noChangeArrowheads="1"/>
          </p:cNvSpPr>
          <p:nvPr/>
        </p:nvSpPr>
        <p:spPr bwMode="auto">
          <a:xfrm>
            <a:off x="5403850"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5" name="Oval 405"/>
          <p:cNvSpPr>
            <a:spLocks noChangeArrowheads="1"/>
          </p:cNvSpPr>
          <p:nvPr/>
        </p:nvSpPr>
        <p:spPr bwMode="auto">
          <a:xfrm>
            <a:off x="5403850"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6" name="Oval 406"/>
          <p:cNvSpPr>
            <a:spLocks noChangeArrowheads="1"/>
          </p:cNvSpPr>
          <p:nvPr/>
        </p:nvSpPr>
        <p:spPr bwMode="auto">
          <a:xfrm>
            <a:off x="5403850"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7" name="Oval 407"/>
          <p:cNvSpPr>
            <a:spLocks noChangeArrowheads="1"/>
          </p:cNvSpPr>
          <p:nvPr/>
        </p:nvSpPr>
        <p:spPr bwMode="auto">
          <a:xfrm>
            <a:off x="5403850"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8" name="Oval 408"/>
          <p:cNvSpPr>
            <a:spLocks noChangeArrowheads="1"/>
          </p:cNvSpPr>
          <p:nvPr/>
        </p:nvSpPr>
        <p:spPr bwMode="auto">
          <a:xfrm>
            <a:off x="5403850"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69" name="Oval 409"/>
          <p:cNvSpPr>
            <a:spLocks noChangeArrowheads="1"/>
          </p:cNvSpPr>
          <p:nvPr/>
        </p:nvSpPr>
        <p:spPr bwMode="auto">
          <a:xfrm>
            <a:off x="5403850"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0" name="Oval 410"/>
          <p:cNvSpPr>
            <a:spLocks noChangeArrowheads="1"/>
          </p:cNvSpPr>
          <p:nvPr/>
        </p:nvSpPr>
        <p:spPr bwMode="auto">
          <a:xfrm>
            <a:off x="5403850"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1" name="Oval 411"/>
          <p:cNvSpPr>
            <a:spLocks noChangeArrowheads="1"/>
          </p:cNvSpPr>
          <p:nvPr/>
        </p:nvSpPr>
        <p:spPr bwMode="auto">
          <a:xfrm>
            <a:off x="5562600"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2" name="Oval 412"/>
          <p:cNvSpPr>
            <a:spLocks noChangeArrowheads="1"/>
          </p:cNvSpPr>
          <p:nvPr/>
        </p:nvSpPr>
        <p:spPr bwMode="auto">
          <a:xfrm>
            <a:off x="5562600"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3" name="Oval 413"/>
          <p:cNvSpPr>
            <a:spLocks noChangeArrowheads="1"/>
          </p:cNvSpPr>
          <p:nvPr/>
        </p:nvSpPr>
        <p:spPr bwMode="auto">
          <a:xfrm>
            <a:off x="5562600"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4" name="Oval 414"/>
          <p:cNvSpPr>
            <a:spLocks noChangeArrowheads="1"/>
          </p:cNvSpPr>
          <p:nvPr/>
        </p:nvSpPr>
        <p:spPr bwMode="auto">
          <a:xfrm>
            <a:off x="5562600"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5" name="Oval 415"/>
          <p:cNvSpPr>
            <a:spLocks noChangeArrowheads="1"/>
          </p:cNvSpPr>
          <p:nvPr/>
        </p:nvSpPr>
        <p:spPr bwMode="auto">
          <a:xfrm>
            <a:off x="5562600"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6" name="Oval 416"/>
          <p:cNvSpPr>
            <a:spLocks noChangeArrowheads="1"/>
          </p:cNvSpPr>
          <p:nvPr/>
        </p:nvSpPr>
        <p:spPr bwMode="auto">
          <a:xfrm>
            <a:off x="5562600"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7" name="Oval 417"/>
          <p:cNvSpPr>
            <a:spLocks noChangeArrowheads="1"/>
          </p:cNvSpPr>
          <p:nvPr/>
        </p:nvSpPr>
        <p:spPr bwMode="auto">
          <a:xfrm>
            <a:off x="5562600"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8" name="Oval 418"/>
          <p:cNvSpPr>
            <a:spLocks noChangeArrowheads="1"/>
          </p:cNvSpPr>
          <p:nvPr/>
        </p:nvSpPr>
        <p:spPr bwMode="auto">
          <a:xfrm>
            <a:off x="5562600"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79" name="Oval 419"/>
          <p:cNvSpPr>
            <a:spLocks noChangeArrowheads="1"/>
          </p:cNvSpPr>
          <p:nvPr/>
        </p:nvSpPr>
        <p:spPr bwMode="auto">
          <a:xfrm>
            <a:off x="5562600"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0" name="Oval 420"/>
          <p:cNvSpPr>
            <a:spLocks noChangeArrowheads="1"/>
          </p:cNvSpPr>
          <p:nvPr/>
        </p:nvSpPr>
        <p:spPr bwMode="auto">
          <a:xfrm>
            <a:off x="5562600"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1" name="Oval 421"/>
          <p:cNvSpPr>
            <a:spLocks noChangeArrowheads="1"/>
          </p:cNvSpPr>
          <p:nvPr/>
        </p:nvSpPr>
        <p:spPr bwMode="auto">
          <a:xfrm>
            <a:off x="5562600"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2" name="Oval 422"/>
          <p:cNvSpPr>
            <a:spLocks noChangeArrowheads="1"/>
          </p:cNvSpPr>
          <p:nvPr/>
        </p:nvSpPr>
        <p:spPr bwMode="auto">
          <a:xfrm>
            <a:off x="5716588" y="4760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3" name="Oval 423"/>
          <p:cNvSpPr>
            <a:spLocks noChangeArrowheads="1"/>
          </p:cNvSpPr>
          <p:nvPr/>
        </p:nvSpPr>
        <p:spPr bwMode="auto">
          <a:xfrm>
            <a:off x="5716588" y="49149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4" name="Oval 424"/>
          <p:cNvSpPr>
            <a:spLocks noChangeArrowheads="1"/>
          </p:cNvSpPr>
          <p:nvPr/>
        </p:nvSpPr>
        <p:spPr bwMode="auto">
          <a:xfrm>
            <a:off x="5716588" y="50688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5" name="Oval 425"/>
          <p:cNvSpPr>
            <a:spLocks noChangeArrowheads="1"/>
          </p:cNvSpPr>
          <p:nvPr/>
        </p:nvSpPr>
        <p:spPr bwMode="auto">
          <a:xfrm>
            <a:off x="5716588" y="522287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6" name="Oval 426"/>
          <p:cNvSpPr>
            <a:spLocks noChangeArrowheads="1"/>
          </p:cNvSpPr>
          <p:nvPr/>
        </p:nvSpPr>
        <p:spPr bwMode="auto">
          <a:xfrm>
            <a:off x="5716588" y="53784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7" name="Oval 427"/>
          <p:cNvSpPr>
            <a:spLocks noChangeArrowheads="1"/>
          </p:cNvSpPr>
          <p:nvPr/>
        </p:nvSpPr>
        <p:spPr bwMode="auto">
          <a:xfrm>
            <a:off x="5716588" y="55340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8" name="Oval 428"/>
          <p:cNvSpPr>
            <a:spLocks noChangeArrowheads="1"/>
          </p:cNvSpPr>
          <p:nvPr/>
        </p:nvSpPr>
        <p:spPr bwMode="auto">
          <a:xfrm>
            <a:off x="5716588" y="56880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89" name="Oval 429"/>
          <p:cNvSpPr>
            <a:spLocks noChangeArrowheads="1"/>
          </p:cNvSpPr>
          <p:nvPr/>
        </p:nvSpPr>
        <p:spPr bwMode="auto">
          <a:xfrm>
            <a:off x="5716588" y="58420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0" name="Oval 430"/>
          <p:cNvSpPr>
            <a:spLocks noChangeArrowheads="1"/>
          </p:cNvSpPr>
          <p:nvPr/>
        </p:nvSpPr>
        <p:spPr bwMode="auto">
          <a:xfrm>
            <a:off x="5716588" y="60007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1" name="Oval 431"/>
          <p:cNvSpPr>
            <a:spLocks noChangeArrowheads="1"/>
          </p:cNvSpPr>
          <p:nvPr/>
        </p:nvSpPr>
        <p:spPr bwMode="auto">
          <a:xfrm>
            <a:off x="5716588" y="6157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2" name="Oval 432"/>
          <p:cNvSpPr>
            <a:spLocks noChangeArrowheads="1"/>
          </p:cNvSpPr>
          <p:nvPr/>
        </p:nvSpPr>
        <p:spPr bwMode="auto">
          <a:xfrm>
            <a:off x="5716588" y="63087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3" name="Oval 433"/>
          <p:cNvSpPr>
            <a:spLocks noChangeArrowheads="1"/>
          </p:cNvSpPr>
          <p:nvPr/>
        </p:nvSpPr>
        <p:spPr bwMode="auto">
          <a:xfrm>
            <a:off x="5870575"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4" name="Oval 434"/>
          <p:cNvSpPr>
            <a:spLocks noChangeArrowheads="1"/>
          </p:cNvSpPr>
          <p:nvPr/>
        </p:nvSpPr>
        <p:spPr bwMode="auto">
          <a:xfrm>
            <a:off x="5870575"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5" name="Oval 435"/>
          <p:cNvSpPr>
            <a:spLocks noChangeArrowheads="1"/>
          </p:cNvSpPr>
          <p:nvPr/>
        </p:nvSpPr>
        <p:spPr bwMode="auto">
          <a:xfrm>
            <a:off x="5870575"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6" name="Oval 436"/>
          <p:cNvSpPr>
            <a:spLocks noChangeArrowheads="1"/>
          </p:cNvSpPr>
          <p:nvPr/>
        </p:nvSpPr>
        <p:spPr bwMode="auto">
          <a:xfrm>
            <a:off x="5870575"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7" name="Oval 437"/>
          <p:cNvSpPr>
            <a:spLocks noChangeArrowheads="1"/>
          </p:cNvSpPr>
          <p:nvPr/>
        </p:nvSpPr>
        <p:spPr bwMode="auto">
          <a:xfrm>
            <a:off x="5870575"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8" name="Oval 438"/>
          <p:cNvSpPr>
            <a:spLocks noChangeArrowheads="1"/>
          </p:cNvSpPr>
          <p:nvPr/>
        </p:nvSpPr>
        <p:spPr bwMode="auto">
          <a:xfrm>
            <a:off x="5870575"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6999" name="Oval 439"/>
          <p:cNvSpPr>
            <a:spLocks noChangeArrowheads="1"/>
          </p:cNvSpPr>
          <p:nvPr/>
        </p:nvSpPr>
        <p:spPr bwMode="auto">
          <a:xfrm>
            <a:off x="5870575"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0" name="Oval 440"/>
          <p:cNvSpPr>
            <a:spLocks noChangeArrowheads="1"/>
          </p:cNvSpPr>
          <p:nvPr/>
        </p:nvSpPr>
        <p:spPr bwMode="auto">
          <a:xfrm>
            <a:off x="5870575"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1" name="Oval 441"/>
          <p:cNvSpPr>
            <a:spLocks noChangeArrowheads="1"/>
          </p:cNvSpPr>
          <p:nvPr/>
        </p:nvSpPr>
        <p:spPr bwMode="auto">
          <a:xfrm>
            <a:off x="5870575"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2" name="Oval 442"/>
          <p:cNvSpPr>
            <a:spLocks noChangeArrowheads="1"/>
          </p:cNvSpPr>
          <p:nvPr/>
        </p:nvSpPr>
        <p:spPr bwMode="auto">
          <a:xfrm>
            <a:off x="5870575"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3" name="Oval 443"/>
          <p:cNvSpPr>
            <a:spLocks noChangeArrowheads="1"/>
          </p:cNvSpPr>
          <p:nvPr/>
        </p:nvSpPr>
        <p:spPr bwMode="auto">
          <a:xfrm>
            <a:off x="5870575"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4" name="Oval 444"/>
          <p:cNvSpPr>
            <a:spLocks noChangeArrowheads="1"/>
          </p:cNvSpPr>
          <p:nvPr/>
        </p:nvSpPr>
        <p:spPr bwMode="auto">
          <a:xfrm>
            <a:off x="6022975"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5" name="Oval 445"/>
          <p:cNvSpPr>
            <a:spLocks noChangeArrowheads="1"/>
          </p:cNvSpPr>
          <p:nvPr/>
        </p:nvSpPr>
        <p:spPr bwMode="auto">
          <a:xfrm>
            <a:off x="6022975"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6" name="Oval 446"/>
          <p:cNvSpPr>
            <a:spLocks noChangeArrowheads="1"/>
          </p:cNvSpPr>
          <p:nvPr/>
        </p:nvSpPr>
        <p:spPr bwMode="auto">
          <a:xfrm>
            <a:off x="6022975"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7" name="Oval 447"/>
          <p:cNvSpPr>
            <a:spLocks noChangeArrowheads="1"/>
          </p:cNvSpPr>
          <p:nvPr/>
        </p:nvSpPr>
        <p:spPr bwMode="auto">
          <a:xfrm>
            <a:off x="6022975"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8" name="Oval 448"/>
          <p:cNvSpPr>
            <a:spLocks noChangeArrowheads="1"/>
          </p:cNvSpPr>
          <p:nvPr/>
        </p:nvSpPr>
        <p:spPr bwMode="auto">
          <a:xfrm>
            <a:off x="6022975"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09" name="Oval 449"/>
          <p:cNvSpPr>
            <a:spLocks noChangeArrowheads="1"/>
          </p:cNvSpPr>
          <p:nvPr/>
        </p:nvSpPr>
        <p:spPr bwMode="auto">
          <a:xfrm>
            <a:off x="6022975"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0" name="Oval 450"/>
          <p:cNvSpPr>
            <a:spLocks noChangeArrowheads="1"/>
          </p:cNvSpPr>
          <p:nvPr/>
        </p:nvSpPr>
        <p:spPr bwMode="auto">
          <a:xfrm>
            <a:off x="6022975"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1" name="Oval 451"/>
          <p:cNvSpPr>
            <a:spLocks noChangeArrowheads="1"/>
          </p:cNvSpPr>
          <p:nvPr/>
        </p:nvSpPr>
        <p:spPr bwMode="auto">
          <a:xfrm>
            <a:off x="6022975"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2" name="Oval 452"/>
          <p:cNvSpPr>
            <a:spLocks noChangeArrowheads="1"/>
          </p:cNvSpPr>
          <p:nvPr/>
        </p:nvSpPr>
        <p:spPr bwMode="auto">
          <a:xfrm>
            <a:off x="6022975"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3" name="Oval 453"/>
          <p:cNvSpPr>
            <a:spLocks noChangeArrowheads="1"/>
          </p:cNvSpPr>
          <p:nvPr/>
        </p:nvSpPr>
        <p:spPr bwMode="auto">
          <a:xfrm>
            <a:off x="6022975"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4" name="Oval 454"/>
          <p:cNvSpPr>
            <a:spLocks noChangeArrowheads="1"/>
          </p:cNvSpPr>
          <p:nvPr/>
        </p:nvSpPr>
        <p:spPr bwMode="auto">
          <a:xfrm>
            <a:off x="6022975"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5" name="Oval 455"/>
          <p:cNvSpPr>
            <a:spLocks noChangeArrowheads="1"/>
          </p:cNvSpPr>
          <p:nvPr/>
        </p:nvSpPr>
        <p:spPr bwMode="auto">
          <a:xfrm>
            <a:off x="6181725"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6" name="Oval 456"/>
          <p:cNvSpPr>
            <a:spLocks noChangeArrowheads="1"/>
          </p:cNvSpPr>
          <p:nvPr/>
        </p:nvSpPr>
        <p:spPr bwMode="auto">
          <a:xfrm>
            <a:off x="6181725"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7" name="Oval 457"/>
          <p:cNvSpPr>
            <a:spLocks noChangeArrowheads="1"/>
          </p:cNvSpPr>
          <p:nvPr/>
        </p:nvSpPr>
        <p:spPr bwMode="auto">
          <a:xfrm>
            <a:off x="6181725"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8" name="Oval 458"/>
          <p:cNvSpPr>
            <a:spLocks noChangeArrowheads="1"/>
          </p:cNvSpPr>
          <p:nvPr/>
        </p:nvSpPr>
        <p:spPr bwMode="auto">
          <a:xfrm>
            <a:off x="6181725"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19" name="Oval 459"/>
          <p:cNvSpPr>
            <a:spLocks noChangeArrowheads="1"/>
          </p:cNvSpPr>
          <p:nvPr/>
        </p:nvSpPr>
        <p:spPr bwMode="auto">
          <a:xfrm>
            <a:off x="6181725"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0" name="Oval 460"/>
          <p:cNvSpPr>
            <a:spLocks noChangeArrowheads="1"/>
          </p:cNvSpPr>
          <p:nvPr/>
        </p:nvSpPr>
        <p:spPr bwMode="auto">
          <a:xfrm>
            <a:off x="6181725"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1" name="Oval 461"/>
          <p:cNvSpPr>
            <a:spLocks noChangeArrowheads="1"/>
          </p:cNvSpPr>
          <p:nvPr/>
        </p:nvSpPr>
        <p:spPr bwMode="auto">
          <a:xfrm>
            <a:off x="6181725"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2" name="Oval 462"/>
          <p:cNvSpPr>
            <a:spLocks noChangeArrowheads="1"/>
          </p:cNvSpPr>
          <p:nvPr/>
        </p:nvSpPr>
        <p:spPr bwMode="auto">
          <a:xfrm>
            <a:off x="6181725"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3" name="Oval 463"/>
          <p:cNvSpPr>
            <a:spLocks noChangeArrowheads="1"/>
          </p:cNvSpPr>
          <p:nvPr/>
        </p:nvSpPr>
        <p:spPr bwMode="auto">
          <a:xfrm>
            <a:off x="6181725"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4" name="Oval 464"/>
          <p:cNvSpPr>
            <a:spLocks noChangeArrowheads="1"/>
          </p:cNvSpPr>
          <p:nvPr/>
        </p:nvSpPr>
        <p:spPr bwMode="auto">
          <a:xfrm>
            <a:off x="6181725"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5" name="Oval 465"/>
          <p:cNvSpPr>
            <a:spLocks noChangeArrowheads="1"/>
          </p:cNvSpPr>
          <p:nvPr/>
        </p:nvSpPr>
        <p:spPr bwMode="auto">
          <a:xfrm>
            <a:off x="6181725"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6" name="Oval 466"/>
          <p:cNvSpPr>
            <a:spLocks noChangeArrowheads="1"/>
          </p:cNvSpPr>
          <p:nvPr/>
        </p:nvSpPr>
        <p:spPr bwMode="auto">
          <a:xfrm>
            <a:off x="6335713" y="4760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7" name="Oval 467"/>
          <p:cNvSpPr>
            <a:spLocks noChangeArrowheads="1"/>
          </p:cNvSpPr>
          <p:nvPr/>
        </p:nvSpPr>
        <p:spPr bwMode="auto">
          <a:xfrm>
            <a:off x="6335713" y="49149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8" name="Oval 468"/>
          <p:cNvSpPr>
            <a:spLocks noChangeArrowheads="1"/>
          </p:cNvSpPr>
          <p:nvPr/>
        </p:nvSpPr>
        <p:spPr bwMode="auto">
          <a:xfrm>
            <a:off x="6335713" y="5068888"/>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29" name="Oval 469"/>
          <p:cNvSpPr>
            <a:spLocks noChangeArrowheads="1"/>
          </p:cNvSpPr>
          <p:nvPr/>
        </p:nvSpPr>
        <p:spPr bwMode="auto">
          <a:xfrm>
            <a:off x="6335713" y="522287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0" name="Oval 470"/>
          <p:cNvSpPr>
            <a:spLocks noChangeArrowheads="1"/>
          </p:cNvSpPr>
          <p:nvPr/>
        </p:nvSpPr>
        <p:spPr bwMode="auto">
          <a:xfrm>
            <a:off x="6335713" y="53784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1" name="Oval 471"/>
          <p:cNvSpPr>
            <a:spLocks noChangeArrowheads="1"/>
          </p:cNvSpPr>
          <p:nvPr/>
        </p:nvSpPr>
        <p:spPr bwMode="auto">
          <a:xfrm>
            <a:off x="6335713" y="55340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2" name="Oval 472"/>
          <p:cNvSpPr>
            <a:spLocks noChangeArrowheads="1"/>
          </p:cNvSpPr>
          <p:nvPr/>
        </p:nvSpPr>
        <p:spPr bwMode="auto">
          <a:xfrm>
            <a:off x="6335713" y="56880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3" name="Oval 473"/>
          <p:cNvSpPr>
            <a:spLocks noChangeArrowheads="1"/>
          </p:cNvSpPr>
          <p:nvPr/>
        </p:nvSpPr>
        <p:spPr bwMode="auto">
          <a:xfrm>
            <a:off x="6335713" y="584200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4" name="Oval 474"/>
          <p:cNvSpPr>
            <a:spLocks noChangeArrowheads="1"/>
          </p:cNvSpPr>
          <p:nvPr/>
        </p:nvSpPr>
        <p:spPr bwMode="auto">
          <a:xfrm>
            <a:off x="6335713" y="6000750"/>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5" name="Oval 475"/>
          <p:cNvSpPr>
            <a:spLocks noChangeArrowheads="1"/>
          </p:cNvSpPr>
          <p:nvPr/>
        </p:nvSpPr>
        <p:spPr bwMode="auto">
          <a:xfrm>
            <a:off x="6335713" y="6157913"/>
            <a:ext cx="144462"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6" name="Oval 476"/>
          <p:cNvSpPr>
            <a:spLocks noChangeArrowheads="1"/>
          </p:cNvSpPr>
          <p:nvPr/>
        </p:nvSpPr>
        <p:spPr bwMode="auto">
          <a:xfrm>
            <a:off x="6335713" y="6308725"/>
            <a:ext cx="144462"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7" name="Oval 477"/>
          <p:cNvSpPr>
            <a:spLocks noChangeArrowheads="1"/>
          </p:cNvSpPr>
          <p:nvPr/>
        </p:nvSpPr>
        <p:spPr bwMode="auto">
          <a:xfrm>
            <a:off x="6489700"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8" name="Oval 478"/>
          <p:cNvSpPr>
            <a:spLocks noChangeArrowheads="1"/>
          </p:cNvSpPr>
          <p:nvPr/>
        </p:nvSpPr>
        <p:spPr bwMode="auto">
          <a:xfrm>
            <a:off x="6489700"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39" name="Oval 479"/>
          <p:cNvSpPr>
            <a:spLocks noChangeArrowheads="1"/>
          </p:cNvSpPr>
          <p:nvPr/>
        </p:nvSpPr>
        <p:spPr bwMode="auto">
          <a:xfrm>
            <a:off x="6489700"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0" name="Oval 480"/>
          <p:cNvSpPr>
            <a:spLocks noChangeArrowheads="1"/>
          </p:cNvSpPr>
          <p:nvPr/>
        </p:nvSpPr>
        <p:spPr bwMode="auto">
          <a:xfrm>
            <a:off x="6489700"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1" name="Oval 481"/>
          <p:cNvSpPr>
            <a:spLocks noChangeArrowheads="1"/>
          </p:cNvSpPr>
          <p:nvPr/>
        </p:nvSpPr>
        <p:spPr bwMode="auto">
          <a:xfrm>
            <a:off x="6489700"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2" name="Oval 482"/>
          <p:cNvSpPr>
            <a:spLocks noChangeArrowheads="1"/>
          </p:cNvSpPr>
          <p:nvPr/>
        </p:nvSpPr>
        <p:spPr bwMode="auto">
          <a:xfrm>
            <a:off x="6489700"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3" name="Oval 483"/>
          <p:cNvSpPr>
            <a:spLocks noChangeArrowheads="1"/>
          </p:cNvSpPr>
          <p:nvPr/>
        </p:nvSpPr>
        <p:spPr bwMode="auto">
          <a:xfrm>
            <a:off x="6489700"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4" name="Oval 484"/>
          <p:cNvSpPr>
            <a:spLocks noChangeArrowheads="1"/>
          </p:cNvSpPr>
          <p:nvPr/>
        </p:nvSpPr>
        <p:spPr bwMode="auto">
          <a:xfrm>
            <a:off x="6489700"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5" name="Oval 485"/>
          <p:cNvSpPr>
            <a:spLocks noChangeArrowheads="1"/>
          </p:cNvSpPr>
          <p:nvPr/>
        </p:nvSpPr>
        <p:spPr bwMode="auto">
          <a:xfrm>
            <a:off x="6489700"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6" name="Oval 486"/>
          <p:cNvSpPr>
            <a:spLocks noChangeArrowheads="1"/>
          </p:cNvSpPr>
          <p:nvPr/>
        </p:nvSpPr>
        <p:spPr bwMode="auto">
          <a:xfrm>
            <a:off x="6489700"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7" name="Oval 487"/>
          <p:cNvSpPr>
            <a:spLocks noChangeArrowheads="1"/>
          </p:cNvSpPr>
          <p:nvPr/>
        </p:nvSpPr>
        <p:spPr bwMode="auto">
          <a:xfrm>
            <a:off x="6489700"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8" name="Oval 488"/>
          <p:cNvSpPr>
            <a:spLocks noChangeArrowheads="1"/>
          </p:cNvSpPr>
          <p:nvPr/>
        </p:nvSpPr>
        <p:spPr bwMode="auto">
          <a:xfrm>
            <a:off x="6648450" y="4760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49" name="Oval 489"/>
          <p:cNvSpPr>
            <a:spLocks noChangeArrowheads="1"/>
          </p:cNvSpPr>
          <p:nvPr/>
        </p:nvSpPr>
        <p:spPr bwMode="auto">
          <a:xfrm>
            <a:off x="6648450" y="49149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50" name="Oval 490"/>
          <p:cNvSpPr>
            <a:spLocks noChangeArrowheads="1"/>
          </p:cNvSpPr>
          <p:nvPr/>
        </p:nvSpPr>
        <p:spPr bwMode="auto">
          <a:xfrm>
            <a:off x="6648450" y="5068888"/>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51" name="Oval 491"/>
          <p:cNvSpPr>
            <a:spLocks noChangeArrowheads="1"/>
          </p:cNvSpPr>
          <p:nvPr/>
        </p:nvSpPr>
        <p:spPr bwMode="auto">
          <a:xfrm>
            <a:off x="6648450" y="522287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52" name="Oval 492"/>
          <p:cNvSpPr>
            <a:spLocks noChangeArrowheads="1"/>
          </p:cNvSpPr>
          <p:nvPr/>
        </p:nvSpPr>
        <p:spPr bwMode="auto">
          <a:xfrm>
            <a:off x="6648450" y="53784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53" name="Oval 493"/>
          <p:cNvSpPr>
            <a:spLocks noChangeArrowheads="1"/>
          </p:cNvSpPr>
          <p:nvPr/>
        </p:nvSpPr>
        <p:spPr bwMode="auto">
          <a:xfrm>
            <a:off x="6648450" y="55340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54" name="Oval 494"/>
          <p:cNvSpPr>
            <a:spLocks noChangeArrowheads="1"/>
          </p:cNvSpPr>
          <p:nvPr/>
        </p:nvSpPr>
        <p:spPr bwMode="auto">
          <a:xfrm>
            <a:off x="6648450" y="56880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55" name="Oval 495"/>
          <p:cNvSpPr>
            <a:spLocks noChangeArrowheads="1"/>
          </p:cNvSpPr>
          <p:nvPr/>
        </p:nvSpPr>
        <p:spPr bwMode="auto">
          <a:xfrm>
            <a:off x="6648450" y="584200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56" name="Oval 496"/>
          <p:cNvSpPr>
            <a:spLocks noChangeArrowheads="1"/>
          </p:cNvSpPr>
          <p:nvPr/>
        </p:nvSpPr>
        <p:spPr bwMode="auto">
          <a:xfrm>
            <a:off x="6648450" y="6000750"/>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57" name="Oval 497"/>
          <p:cNvSpPr>
            <a:spLocks noChangeArrowheads="1"/>
          </p:cNvSpPr>
          <p:nvPr/>
        </p:nvSpPr>
        <p:spPr bwMode="auto">
          <a:xfrm>
            <a:off x="6648450" y="6157913"/>
            <a:ext cx="144463" cy="144462"/>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58" name="Oval 498"/>
          <p:cNvSpPr>
            <a:spLocks noChangeArrowheads="1"/>
          </p:cNvSpPr>
          <p:nvPr/>
        </p:nvSpPr>
        <p:spPr bwMode="auto">
          <a:xfrm>
            <a:off x="6648450" y="6308725"/>
            <a:ext cx="144463" cy="14446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67059" name="Group 499"/>
          <p:cNvGrpSpPr>
            <a:grpSpLocks/>
          </p:cNvGrpSpPr>
          <p:nvPr/>
        </p:nvGrpSpPr>
        <p:grpSpPr bwMode="auto">
          <a:xfrm>
            <a:off x="3286125" y="5173663"/>
            <a:ext cx="469900" cy="452437"/>
            <a:chOff x="884" y="2251"/>
            <a:chExt cx="589" cy="567"/>
          </a:xfrm>
        </p:grpSpPr>
        <p:sp>
          <p:nvSpPr>
            <p:cNvPr id="67060" name="Freeform 500"/>
            <p:cNvSpPr>
              <a:spLocks/>
            </p:cNvSpPr>
            <p:nvPr/>
          </p:nvSpPr>
          <p:spPr bwMode="auto">
            <a:xfrm>
              <a:off x="884" y="2251"/>
              <a:ext cx="589" cy="567"/>
            </a:xfrm>
            <a:custGeom>
              <a:avLst/>
              <a:gdLst>
                <a:gd name="T0" fmla="*/ 30 w 589"/>
                <a:gd name="T1" fmla="*/ 250 h 567"/>
                <a:gd name="T2" fmla="*/ 302 w 589"/>
                <a:gd name="T3" fmla="*/ 23 h 567"/>
                <a:gd name="T4" fmla="*/ 529 w 589"/>
                <a:gd name="T5" fmla="*/ 114 h 567"/>
                <a:gd name="T6" fmla="*/ 574 w 589"/>
                <a:gd name="T7" fmla="*/ 340 h 567"/>
                <a:gd name="T8" fmla="*/ 438 w 589"/>
                <a:gd name="T9" fmla="*/ 522 h 567"/>
                <a:gd name="T10" fmla="*/ 120 w 589"/>
                <a:gd name="T11" fmla="*/ 522 h 567"/>
                <a:gd name="T12" fmla="*/ 30 w 589"/>
                <a:gd name="T13" fmla="*/ 250 h 567"/>
              </a:gdLst>
              <a:ahLst/>
              <a:cxnLst>
                <a:cxn ang="0">
                  <a:pos x="T0" y="T1"/>
                </a:cxn>
                <a:cxn ang="0">
                  <a:pos x="T2" y="T3"/>
                </a:cxn>
                <a:cxn ang="0">
                  <a:pos x="T4" y="T5"/>
                </a:cxn>
                <a:cxn ang="0">
                  <a:pos x="T6" y="T7"/>
                </a:cxn>
                <a:cxn ang="0">
                  <a:pos x="T8" y="T9"/>
                </a:cxn>
                <a:cxn ang="0">
                  <a:pos x="T10" y="T11"/>
                </a:cxn>
                <a:cxn ang="0">
                  <a:pos x="T12" y="T13"/>
                </a:cxn>
              </a:cxnLst>
              <a:rect l="0" t="0" r="r" b="b"/>
              <a:pathLst>
                <a:path w="589" h="567">
                  <a:moveTo>
                    <a:pt x="30" y="250"/>
                  </a:moveTo>
                  <a:cubicBezTo>
                    <a:pt x="60" y="167"/>
                    <a:pt x="219" y="46"/>
                    <a:pt x="302" y="23"/>
                  </a:cubicBezTo>
                  <a:cubicBezTo>
                    <a:pt x="385" y="0"/>
                    <a:pt x="484" y="61"/>
                    <a:pt x="529" y="114"/>
                  </a:cubicBezTo>
                  <a:cubicBezTo>
                    <a:pt x="574" y="167"/>
                    <a:pt x="589" y="272"/>
                    <a:pt x="574" y="340"/>
                  </a:cubicBezTo>
                  <a:cubicBezTo>
                    <a:pt x="559" y="408"/>
                    <a:pt x="514" y="492"/>
                    <a:pt x="438" y="522"/>
                  </a:cubicBezTo>
                  <a:cubicBezTo>
                    <a:pt x="362" y="552"/>
                    <a:pt x="188" y="567"/>
                    <a:pt x="120" y="522"/>
                  </a:cubicBezTo>
                  <a:cubicBezTo>
                    <a:pt x="52" y="477"/>
                    <a:pt x="0" y="333"/>
                    <a:pt x="30" y="250"/>
                  </a:cubicBezTo>
                  <a:close/>
                </a:path>
              </a:pathLst>
            </a:custGeom>
            <a:gradFill rotWithShape="1">
              <a:gsLst>
                <a:gs pos="0">
                  <a:schemeClr val="accent1"/>
                </a:gs>
                <a:gs pos="100000">
                  <a:schemeClr val="accent1">
                    <a:gamma/>
                    <a:shade val="46275"/>
                    <a:invGamma/>
                  </a:schemeClr>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5446" name="Group 501"/>
            <p:cNvGrpSpPr>
              <a:grpSpLocks/>
            </p:cNvGrpSpPr>
            <p:nvPr/>
          </p:nvGrpSpPr>
          <p:grpSpPr bwMode="auto">
            <a:xfrm>
              <a:off x="975" y="2387"/>
              <a:ext cx="182" cy="181"/>
              <a:chOff x="2562" y="709"/>
              <a:chExt cx="182" cy="181"/>
            </a:xfrm>
          </p:grpSpPr>
          <p:sp>
            <p:nvSpPr>
              <p:cNvPr id="67062" name="Oval 502"/>
              <p:cNvSpPr>
                <a:spLocks noChangeArrowheads="1"/>
              </p:cNvSpPr>
              <p:nvPr/>
            </p:nvSpPr>
            <p:spPr bwMode="auto">
              <a:xfrm>
                <a:off x="2654" y="754"/>
                <a:ext cx="90" cy="90"/>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63" name="Oval 503"/>
              <p:cNvSpPr>
                <a:spLocks noChangeArrowheads="1"/>
              </p:cNvSpPr>
              <p:nvPr/>
            </p:nvSpPr>
            <p:spPr bwMode="auto">
              <a:xfrm>
                <a:off x="2654" y="798"/>
                <a:ext cx="90" cy="92"/>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64" name="Oval 504"/>
              <p:cNvSpPr>
                <a:spLocks noChangeArrowheads="1"/>
              </p:cNvSpPr>
              <p:nvPr/>
            </p:nvSpPr>
            <p:spPr bwMode="auto">
              <a:xfrm>
                <a:off x="2608" y="798"/>
                <a:ext cx="92" cy="92"/>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65" name="Oval 505"/>
              <p:cNvSpPr>
                <a:spLocks noChangeArrowheads="1"/>
              </p:cNvSpPr>
              <p:nvPr/>
            </p:nvSpPr>
            <p:spPr bwMode="auto">
              <a:xfrm>
                <a:off x="2563" y="798"/>
                <a:ext cx="92" cy="92"/>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67066" name="Oval 506"/>
              <p:cNvSpPr>
                <a:spLocks noChangeArrowheads="1"/>
              </p:cNvSpPr>
              <p:nvPr/>
            </p:nvSpPr>
            <p:spPr bwMode="auto">
              <a:xfrm>
                <a:off x="2608" y="708"/>
                <a:ext cx="92" cy="92"/>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67067" name="Rectangle 507"/>
          <p:cNvSpPr>
            <a:spLocks noGrp="1" noChangeArrowheads="1"/>
          </p:cNvSpPr>
          <p:nvPr>
            <p:ph type="title"/>
          </p:nvPr>
        </p:nvSpPr>
        <p:spPr>
          <a:xfrm>
            <a:off x="827088" y="260350"/>
            <a:ext cx="8229600" cy="706438"/>
          </a:xfrm>
        </p:spPr>
        <p:txBody>
          <a:bodyPr>
            <a:normAutofit fontScale="90000"/>
          </a:bodyPr>
          <a:lstStyle/>
          <a:p>
            <a:pPr eaLnBrk="1" hangingPunct="1">
              <a:defRPr/>
            </a:pPr>
            <a:r>
              <a:rPr lang="en-GB" sz="3200" smtClean="0">
                <a:cs typeface="+mj-cs"/>
              </a:rPr>
              <a:t>Biochemical Composition of the Plasma Membrane</a:t>
            </a:r>
          </a:p>
        </p:txBody>
      </p:sp>
    </p:spTree>
    <p:extLst>
      <p:ext uri="{BB962C8B-B14F-4D97-AF65-F5344CB8AC3E}">
        <p14:creationId xmlns:p14="http://schemas.microsoft.com/office/powerpoint/2010/main" val="30456665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path" presetSubtype="0" repeatCount="indefinite" accel="50000" decel="50000" fill="hold" nodeType="withEffect">
                                  <p:stCondLst>
                                    <p:cond delay="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6" dur="20000" fill="hold"/>
                                        <p:tgtEl>
                                          <p:spTgt spid="66577"/>
                                        </p:tgtEl>
                                        <p:attrNameLst>
                                          <p:attrName>ppt_x</p:attrName>
                                          <p:attrName>ppt_y</p:attrName>
                                        </p:attrNameLst>
                                      </p:cBhvr>
                                      <p:rCtr x="-382" y="324"/>
                                    </p:animMotion>
                                  </p:childTnLst>
                                </p:cTn>
                              </p:par>
                              <p:par>
                                <p:cTn id="7" presetID="40" presetClass="path" presetSubtype="0" repeatCount="indefinite" accel="50000" decel="50000" fill="hold" nodeType="withEffect">
                                  <p:stCondLst>
                                    <p:cond delay="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 dur="20000" fill="hold"/>
                                        <p:tgtEl>
                                          <p:spTgt spid="66581"/>
                                        </p:tgtEl>
                                        <p:attrNameLst>
                                          <p:attrName>ppt_x</p:attrName>
                                          <p:attrName>ppt_y</p:attrName>
                                        </p:attrNameLst>
                                      </p:cBhvr>
                                      <p:rCtr x="-382" y="324"/>
                                    </p:animMotion>
                                  </p:childTnLst>
                                </p:cTn>
                              </p:par>
                              <p:par>
                                <p:cTn id="9" presetID="40" presetClass="path" presetSubtype="0" repeatCount="indefinite" accel="50000" decel="50000" fill="hold" nodeType="withEffect">
                                  <p:stCondLst>
                                    <p:cond delay="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 dur="20000" fill="hold"/>
                                        <p:tgtEl>
                                          <p:spTgt spid="66585"/>
                                        </p:tgtEl>
                                        <p:attrNameLst>
                                          <p:attrName>ppt_x</p:attrName>
                                          <p:attrName>ppt_y</p:attrName>
                                        </p:attrNameLst>
                                      </p:cBhvr>
                                      <p:rCtr x="-382" y="324"/>
                                    </p:animMotion>
                                  </p:childTnLst>
                                </p:cTn>
                              </p:par>
                              <p:par>
                                <p:cTn id="11" presetID="40" presetClass="path" presetSubtype="0" repeatCount="indefinite" accel="50000" decel="50000" fill="hold" nodeType="withEffect">
                                  <p:stCondLst>
                                    <p:cond delay="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2" dur="20000" fill="hold"/>
                                        <p:tgtEl>
                                          <p:spTgt spid="66589"/>
                                        </p:tgtEl>
                                        <p:attrNameLst>
                                          <p:attrName>ppt_x</p:attrName>
                                          <p:attrName>ppt_y</p:attrName>
                                        </p:attrNameLst>
                                      </p:cBhvr>
                                      <p:rCtr x="-382" y="324"/>
                                    </p:animMotion>
                                  </p:childTnLst>
                                </p:cTn>
                              </p:par>
                              <p:par>
                                <p:cTn id="13" presetID="40" presetClass="path" presetSubtype="0" repeatCount="indefinite" accel="50000" decel="50000" fill="hold" nodeType="withEffect">
                                  <p:stCondLst>
                                    <p:cond delay="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4" dur="20000" fill="hold"/>
                                        <p:tgtEl>
                                          <p:spTgt spid="66593"/>
                                        </p:tgtEl>
                                        <p:attrNameLst>
                                          <p:attrName>ppt_x</p:attrName>
                                          <p:attrName>ppt_y</p:attrName>
                                        </p:attrNameLst>
                                      </p:cBhvr>
                                      <p:rCtr x="-382" y="324"/>
                                    </p:animMotion>
                                  </p:childTnLst>
                                </p:cTn>
                              </p:par>
                              <p:par>
                                <p:cTn id="15" presetID="40" presetClass="path" presetSubtype="0" repeatCount="indefinite" accel="50000" decel="50000" fill="hold" nodeType="withEffect">
                                  <p:stCondLst>
                                    <p:cond delay="1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6" dur="20000" fill="hold"/>
                                        <p:tgtEl>
                                          <p:spTgt spid="66597"/>
                                        </p:tgtEl>
                                        <p:attrNameLst>
                                          <p:attrName>ppt_x</p:attrName>
                                          <p:attrName>ppt_y</p:attrName>
                                        </p:attrNameLst>
                                      </p:cBhvr>
                                      <p:rCtr x="-382" y="324"/>
                                    </p:animMotion>
                                  </p:childTnLst>
                                </p:cTn>
                              </p:par>
                              <p:par>
                                <p:cTn id="17" presetID="40" presetClass="path" presetSubtype="0" repeatCount="indefinite" accel="50000" decel="50000" fill="hold" nodeType="withEffect">
                                  <p:stCondLst>
                                    <p:cond delay="1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8" dur="20000" fill="hold"/>
                                        <p:tgtEl>
                                          <p:spTgt spid="66601"/>
                                        </p:tgtEl>
                                        <p:attrNameLst>
                                          <p:attrName>ppt_x</p:attrName>
                                          <p:attrName>ppt_y</p:attrName>
                                        </p:attrNameLst>
                                      </p:cBhvr>
                                      <p:rCtr x="-382" y="324"/>
                                    </p:animMotion>
                                  </p:childTnLst>
                                </p:cTn>
                              </p:par>
                              <p:par>
                                <p:cTn id="19" presetID="40" presetClass="path" presetSubtype="0" repeatCount="indefinite" accel="50000" decel="50000" fill="hold" nodeType="withEffect">
                                  <p:stCondLst>
                                    <p:cond delay="1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0" dur="20000" fill="hold"/>
                                        <p:tgtEl>
                                          <p:spTgt spid="66605"/>
                                        </p:tgtEl>
                                        <p:attrNameLst>
                                          <p:attrName>ppt_x</p:attrName>
                                          <p:attrName>ppt_y</p:attrName>
                                        </p:attrNameLst>
                                      </p:cBhvr>
                                      <p:rCtr x="-382" y="324"/>
                                    </p:animMotion>
                                  </p:childTnLst>
                                </p:cTn>
                              </p:par>
                              <p:par>
                                <p:cTn id="21" presetID="40" presetClass="path" presetSubtype="0" repeatCount="indefinite" accel="50000" decel="50000" fill="hold" nodeType="withEffect">
                                  <p:stCondLst>
                                    <p:cond delay="1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2" dur="20000" fill="hold"/>
                                        <p:tgtEl>
                                          <p:spTgt spid="66609"/>
                                        </p:tgtEl>
                                        <p:attrNameLst>
                                          <p:attrName>ppt_x</p:attrName>
                                          <p:attrName>ppt_y</p:attrName>
                                        </p:attrNameLst>
                                      </p:cBhvr>
                                      <p:rCtr x="-382" y="324"/>
                                    </p:animMotion>
                                  </p:childTnLst>
                                </p:cTn>
                              </p:par>
                              <p:par>
                                <p:cTn id="23" presetID="40" presetClass="path" presetSubtype="0" repeatCount="indefinite" accel="50000" decel="50000" fill="hold" nodeType="withEffect">
                                  <p:stCondLst>
                                    <p:cond delay="1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4" dur="20000" fill="hold"/>
                                        <p:tgtEl>
                                          <p:spTgt spid="66613"/>
                                        </p:tgtEl>
                                        <p:attrNameLst>
                                          <p:attrName>ppt_x</p:attrName>
                                          <p:attrName>ppt_y</p:attrName>
                                        </p:attrNameLst>
                                      </p:cBhvr>
                                      <p:rCtr x="-382" y="324"/>
                                    </p:animMotion>
                                  </p:childTnLst>
                                </p:cTn>
                              </p:par>
                              <p:par>
                                <p:cTn id="25" presetID="40" presetClass="path" presetSubtype="0" repeatCount="indefinite" accel="50000" decel="50000" fill="hold" nodeType="withEffect">
                                  <p:stCondLst>
                                    <p:cond delay="2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6" dur="20000" fill="hold"/>
                                        <p:tgtEl>
                                          <p:spTgt spid="66617"/>
                                        </p:tgtEl>
                                        <p:attrNameLst>
                                          <p:attrName>ppt_x</p:attrName>
                                          <p:attrName>ppt_y</p:attrName>
                                        </p:attrNameLst>
                                      </p:cBhvr>
                                      <p:rCtr x="-382" y="324"/>
                                    </p:animMotion>
                                  </p:childTnLst>
                                </p:cTn>
                              </p:par>
                              <p:par>
                                <p:cTn id="27" presetID="40" presetClass="path" presetSubtype="0" repeatCount="indefinite" accel="50000" decel="50000" fill="hold" nodeType="withEffect">
                                  <p:stCondLst>
                                    <p:cond delay="2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8" dur="20000" fill="hold"/>
                                        <p:tgtEl>
                                          <p:spTgt spid="66621"/>
                                        </p:tgtEl>
                                        <p:attrNameLst>
                                          <p:attrName>ppt_x</p:attrName>
                                          <p:attrName>ppt_y</p:attrName>
                                        </p:attrNameLst>
                                      </p:cBhvr>
                                      <p:rCtr x="-382" y="324"/>
                                    </p:animMotion>
                                  </p:childTnLst>
                                </p:cTn>
                              </p:par>
                              <p:par>
                                <p:cTn id="29" presetID="40" presetClass="path" presetSubtype="0" repeatCount="indefinite" accel="50000" decel="50000" fill="hold" nodeType="withEffect">
                                  <p:stCondLst>
                                    <p:cond delay="2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0" dur="20000" fill="hold"/>
                                        <p:tgtEl>
                                          <p:spTgt spid="66625"/>
                                        </p:tgtEl>
                                        <p:attrNameLst>
                                          <p:attrName>ppt_x</p:attrName>
                                          <p:attrName>ppt_y</p:attrName>
                                        </p:attrNameLst>
                                      </p:cBhvr>
                                      <p:rCtr x="-382" y="324"/>
                                    </p:animMotion>
                                  </p:childTnLst>
                                </p:cTn>
                              </p:par>
                              <p:par>
                                <p:cTn id="31" presetID="40" presetClass="path" presetSubtype="0" repeatCount="indefinite" accel="50000" decel="50000" fill="hold" nodeType="withEffect">
                                  <p:stCondLst>
                                    <p:cond delay="2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2" dur="20000" fill="hold"/>
                                        <p:tgtEl>
                                          <p:spTgt spid="66629"/>
                                        </p:tgtEl>
                                        <p:attrNameLst>
                                          <p:attrName>ppt_x</p:attrName>
                                          <p:attrName>ppt_y</p:attrName>
                                        </p:attrNameLst>
                                      </p:cBhvr>
                                      <p:rCtr x="-382" y="324"/>
                                    </p:animMotion>
                                  </p:childTnLst>
                                </p:cTn>
                              </p:par>
                              <p:par>
                                <p:cTn id="33" presetID="40" presetClass="path" presetSubtype="0" repeatCount="indefinite" accel="50000" decel="50000" fill="hold" nodeType="withEffect">
                                  <p:stCondLst>
                                    <p:cond delay="2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4" dur="20000" fill="hold"/>
                                        <p:tgtEl>
                                          <p:spTgt spid="66633"/>
                                        </p:tgtEl>
                                        <p:attrNameLst>
                                          <p:attrName>ppt_x</p:attrName>
                                          <p:attrName>ppt_y</p:attrName>
                                        </p:attrNameLst>
                                      </p:cBhvr>
                                      <p:rCtr x="-382" y="324"/>
                                    </p:animMotion>
                                  </p:childTnLst>
                                </p:cTn>
                              </p:par>
                              <p:par>
                                <p:cTn id="35" presetID="40" presetClass="path" presetSubtype="0" repeatCount="indefinite" accel="50000" decel="50000" fill="hold" nodeType="withEffect">
                                  <p:stCondLst>
                                    <p:cond delay="3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6" dur="20000" fill="hold"/>
                                        <p:tgtEl>
                                          <p:spTgt spid="66637"/>
                                        </p:tgtEl>
                                        <p:attrNameLst>
                                          <p:attrName>ppt_x</p:attrName>
                                          <p:attrName>ppt_y</p:attrName>
                                        </p:attrNameLst>
                                      </p:cBhvr>
                                      <p:rCtr x="-382" y="324"/>
                                    </p:animMotion>
                                  </p:childTnLst>
                                </p:cTn>
                              </p:par>
                              <p:par>
                                <p:cTn id="37" presetID="40" presetClass="path" presetSubtype="0" repeatCount="indefinite" accel="50000" decel="50000" fill="hold" nodeType="withEffect">
                                  <p:stCondLst>
                                    <p:cond delay="3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8" dur="20000" fill="hold"/>
                                        <p:tgtEl>
                                          <p:spTgt spid="66641"/>
                                        </p:tgtEl>
                                        <p:attrNameLst>
                                          <p:attrName>ppt_x</p:attrName>
                                          <p:attrName>ppt_y</p:attrName>
                                        </p:attrNameLst>
                                      </p:cBhvr>
                                      <p:rCtr x="-382" y="324"/>
                                    </p:animMotion>
                                  </p:childTnLst>
                                </p:cTn>
                              </p:par>
                              <p:par>
                                <p:cTn id="39" presetID="40" presetClass="path" presetSubtype="0" repeatCount="indefinite" accel="50000" decel="50000" fill="hold" nodeType="withEffect">
                                  <p:stCondLst>
                                    <p:cond delay="3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0" dur="20000" fill="hold"/>
                                        <p:tgtEl>
                                          <p:spTgt spid="66645"/>
                                        </p:tgtEl>
                                        <p:attrNameLst>
                                          <p:attrName>ppt_x</p:attrName>
                                          <p:attrName>ppt_y</p:attrName>
                                        </p:attrNameLst>
                                      </p:cBhvr>
                                      <p:rCtr x="-382" y="324"/>
                                    </p:animMotion>
                                  </p:childTnLst>
                                </p:cTn>
                              </p:par>
                              <p:par>
                                <p:cTn id="41" presetID="40" presetClass="path" presetSubtype="0" repeatCount="indefinite" accel="50000" decel="50000" fill="hold" nodeType="withEffect">
                                  <p:stCondLst>
                                    <p:cond delay="3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2" dur="20000" fill="hold"/>
                                        <p:tgtEl>
                                          <p:spTgt spid="66649"/>
                                        </p:tgtEl>
                                        <p:attrNameLst>
                                          <p:attrName>ppt_x</p:attrName>
                                          <p:attrName>ppt_y</p:attrName>
                                        </p:attrNameLst>
                                      </p:cBhvr>
                                      <p:rCtr x="-382" y="324"/>
                                    </p:animMotion>
                                  </p:childTnLst>
                                </p:cTn>
                              </p:par>
                              <p:par>
                                <p:cTn id="43" presetID="40" presetClass="path" presetSubtype="0" repeatCount="indefinite" accel="50000" decel="50000" fill="hold" nodeType="withEffect">
                                  <p:stCondLst>
                                    <p:cond delay="3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4" dur="20000" fill="hold"/>
                                        <p:tgtEl>
                                          <p:spTgt spid="66653"/>
                                        </p:tgtEl>
                                        <p:attrNameLst>
                                          <p:attrName>ppt_x</p:attrName>
                                          <p:attrName>ppt_y</p:attrName>
                                        </p:attrNameLst>
                                      </p:cBhvr>
                                      <p:rCtr x="-382" y="324"/>
                                    </p:animMotion>
                                  </p:childTnLst>
                                </p:cTn>
                              </p:par>
                              <p:par>
                                <p:cTn id="45" presetID="40" presetClass="path" presetSubtype="0" repeatCount="indefinite" accel="50000" decel="50000" fill="hold" nodeType="withEffect">
                                  <p:stCondLst>
                                    <p:cond delay="4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6" dur="20000" fill="hold"/>
                                        <p:tgtEl>
                                          <p:spTgt spid="66657"/>
                                        </p:tgtEl>
                                        <p:attrNameLst>
                                          <p:attrName>ppt_x</p:attrName>
                                          <p:attrName>ppt_y</p:attrName>
                                        </p:attrNameLst>
                                      </p:cBhvr>
                                      <p:rCtr x="-382" y="324"/>
                                    </p:animMotion>
                                  </p:childTnLst>
                                </p:cTn>
                              </p:par>
                              <p:par>
                                <p:cTn id="47" presetID="40" presetClass="path" presetSubtype="0" repeatCount="indefinite" accel="50000" decel="50000" fill="hold" nodeType="withEffect">
                                  <p:stCondLst>
                                    <p:cond delay="4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8" dur="20000" fill="hold"/>
                                        <p:tgtEl>
                                          <p:spTgt spid="66661"/>
                                        </p:tgtEl>
                                        <p:attrNameLst>
                                          <p:attrName>ppt_x</p:attrName>
                                          <p:attrName>ppt_y</p:attrName>
                                        </p:attrNameLst>
                                      </p:cBhvr>
                                      <p:rCtr x="-382" y="324"/>
                                    </p:animMotion>
                                  </p:childTnLst>
                                </p:cTn>
                              </p:par>
                              <p:par>
                                <p:cTn id="49" presetID="40" presetClass="path" presetSubtype="0" repeatCount="indefinite" accel="50000" decel="50000" fill="hold" nodeType="withEffect">
                                  <p:stCondLst>
                                    <p:cond delay="4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0" dur="20000" fill="hold"/>
                                        <p:tgtEl>
                                          <p:spTgt spid="66665"/>
                                        </p:tgtEl>
                                        <p:attrNameLst>
                                          <p:attrName>ppt_x</p:attrName>
                                          <p:attrName>ppt_y</p:attrName>
                                        </p:attrNameLst>
                                      </p:cBhvr>
                                      <p:rCtr x="-382" y="324"/>
                                    </p:animMotion>
                                  </p:childTnLst>
                                </p:cTn>
                              </p:par>
                              <p:par>
                                <p:cTn id="51" presetID="40" presetClass="path" presetSubtype="0" repeatCount="indefinite" accel="50000" decel="50000" fill="hold" nodeType="withEffect">
                                  <p:stCondLst>
                                    <p:cond delay="4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2" dur="20000" fill="hold"/>
                                        <p:tgtEl>
                                          <p:spTgt spid="66669"/>
                                        </p:tgtEl>
                                        <p:attrNameLst>
                                          <p:attrName>ppt_x</p:attrName>
                                          <p:attrName>ppt_y</p:attrName>
                                        </p:attrNameLst>
                                      </p:cBhvr>
                                      <p:rCtr x="-382" y="324"/>
                                    </p:animMotion>
                                  </p:childTnLst>
                                </p:cTn>
                              </p:par>
                              <p:par>
                                <p:cTn id="53" presetID="40" presetClass="path" presetSubtype="0" repeatCount="indefinite" accel="50000" decel="50000" fill="hold" nodeType="withEffect">
                                  <p:stCondLst>
                                    <p:cond delay="4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4" dur="20000" fill="hold"/>
                                        <p:tgtEl>
                                          <p:spTgt spid="66673"/>
                                        </p:tgtEl>
                                        <p:attrNameLst>
                                          <p:attrName>ppt_x</p:attrName>
                                          <p:attrName>ppt_y</p:attrName>
                                        </p:attrNameLst>
                                      </p:cBhvr>
                                      <p:rCtr x="-382" y="324"/>
                                    </p:animMotion>
                                  </p:childTnLst>
                                </p:cTn>
                              </p:par>
                              <p:par>
                                <p:cTn id="55" presetID="40" presetClass="path" presetSubtype="0" repeatCount="indefinite" accel="50000" decel="50000" fill="hold" nodeType="withEffect">
                                  <p:stCondLst>
                                    <p:cond delay="5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6" dur="20000" fill="hold"/>
                                        <p:tgtEl>
                                          <p:spTgt spid="66677"/>
                                        </p:tgtEl>
                                        <p:attrNameLst>
                                          <p:attrName>ppt_x</p:attrName>
                                          <p:attrName>ppt_y</p:attrName>
                                        </p:attrNameLst>
                                      </p:cBhvr>
                                      <p:rCtr x="-382" y="324"/>
                                    </p:animMotion>
                                  </p:childTnLst>
                                </p:cTn>
                              </p:par>
                              <p:par>
                                <p:cTn id="57" presetID="40" presetClass="path" presetSubtype="0" repeatCount="indefinite" accel="50000" decel="50000" fill="hold" nodeType="withEffect">
                                  <p:stCondLst>
                                    <p:cond delay="5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8" dur="20000" fill="hold"/>
                                        <p:tgtEl>
                                          <p:spTgt spid="66681"/>
                                        </p:tgtEl>
                                        <p:attrNameLst>
                                          <p:attrName>ppt_x</p:attrName>
                                          <p:attrName>ppt_y</p:attrName>
                                        </p:attrNameLst>
                                      </p:cBhvr>
                                      <p:rCtr x="-382" y="324"/>
                                    </p:animMotion>
                                  </p:childTnLst>
                                </p:cTn>
                              </p:par>
                              <p:par>
                                <p:cTn id="59" presetID="40" presetClass="path" presetSubtype="0" repeatCount="indefinite" accel="50000" decel="50000" autoRev="1" fill="hold" nodeType="withEffect">
                                  <p:stCondLst>
                                    <p:cond delay="0"/>
                                  </p:stCondLst>
                                  <p:childTnLst>
                                    <p:animMotion origin="layout" path="M -0.04948 -0.00347 C -0.04115 -0.01782 -0.02951 -0.03148 -0.00625 -0.03148 C 0.02014 -0.03148 0.02917 -0.01782 0.0375 -0.00347 C 0.04896 0.0125 0.05781 0.02848 0.08715 0.02848 C 0.11337 0.02848 0.12187 0.0125 0.13351 -0.00347 C 0.13906 -0.01782 0.15069 -0.03148 0.17674 -0.03148 C 0.2 -0.03148 0.21163 -0.01782 0.22049 -0.00347 C 0.22934 0.0125 0.24097 0.02848 0.26701 0.02848 C 0.2934 0.02848 0.31371 -0.00347 0.31371 -0.00324 C 0.32222 -0.01782 0.33125 -0.03148 0.35694 -0.03148 C 0.38333 -0.03148 0.39219 -0.01782 0.40087 -0.00347 C 0.4125 0.0125 0.42118 0.02848 0.45035 0.02848 C 0.47656 0.02848 0.48524 0.0125 0.49375 -0.00347 C 0.50521 -0.01782 0.51371 -0.03148 0.5401 -0.03148 C 0.56337 -0.03148 0.57483 -0.01782 0.58403 -0.00347 C 0.59253 0.0125 0.60417 0.02848 0.63038 0.02848 C 0.65677 0.02848 0.6651 0.0125 0.67708 -0.00347 " pathEditMode="relative" rAng="0" ptsTypes="fffffffffffffffff">
                                      <p:cBhvr>
                                        <p:cTn id="60" dur="30000" fill="hold"/>
                                        <p:tgtEl>
                                          <p:spTgt spid="66576"/>
                                        </p:tgtEl>
                                        <p:attrNameLst>
                                          <p:attrName>ppt_x</p:attrName>
                                          <p:attrName>ppt_y</p:attrName>
                                        </p:attrNameLst>
                                      </p:cBhvr>
                                      <p:rCtr x="36319" y="185"/>
                                    </p:animMotion>
                                  </p:childTnLst>
                                </p:cTn>
                              </p:par>
                              <p:par>
                                <p:cTn id="61" presetID="40" presetClass="path" presetSubtype="0" accel="50000" decel="50000" autoRev="1" fill="hold" nodeType="withEffect">
                                  <p:stCondLst>
                                    <p:cond delay="0"/>
                                  </p:stCondLst>
                                  <p:childTnLst>
                                    <p:animMotion origin="layout" path="M -0.03507 0.05995 C -0.02552 0.03472 -0.01232 0.01064 0.01389 0.01064 C 0.04358 0.01064 0.05382 0.03472 0.06354 0.05995 C 0.07657 0.08796 0.08629 0.11597 0.11945 0.11597 C 0.14913 0.11597 0.15886 0.08796 0.1717 0.05995 C 0.17813 0.03472 0.19132 0.01064 0.22101 0.01064 C 0.24722 0.01064 0.26025 0.03472 0.27049 0.05995 C 0.28021 0.08796 0.29341 0.11597 0.32309 0.11597 C 0.35278 0.11597 0.37552 0.05995 0.37552 0.06018 C 0.38525 0.03472 0.39549 0.01064 0.42466 0.01064 C 0.454 0.01064 0.46459 0.03472 0.47413 0.05995 C 0.48733 0.08796 0.4967 0.11597 0.53004 0.11597 C 0.55972 0.11597 0.5691 0.08796 0.57917 0.05995 C 0.59219 0.03472 0.60191 0.01064 0.6316 0.01064 C 0.65782 0.01064 0.67101 0.03472 0.68125 0.05995 C 0.69097 0.08796 0.704 0.11597 0.73368 0.11597 C 0.76337 0.11597 0.77309 0.08796 0.78629 0.05995 " pathEditMode="relative" rAng="0" ptsTypes="fffffffffffffffff">
                                      <p:cBhvr>
                                        <p:cTn id="62" dur="25000" fill="hold"/>
                                        <p:tgtEl>
                                          <p:spTgt spid="66562"/>
                                        </p:tgtEl>
                                        <p:attrNameLst>
                                          <p:attrName>ppt_x</p:attrName>
                                          <p:attrName>ppt_y</p:attrName>
                                        </p:attrNameLst>
                                      </p:cBhvr>
                                      <p:rCtr x="41059" y="324"/>
                                    </p:animMotion>
                                  </p:childTnLst>
                                </p:cTn>
                              </p:par>
                              <p:par>
                                <p:cTn id="63" presetID="40" presetClass="path" presetSubtype="0" repeatCount="indefinite" accel="50000" decel="50000" fill="hold" nodeType="withEffect">
                                  <p:stCondLst>
                                    <p:cond delay="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64" dur="20000" fill="hold"/>
                                        <p:tgtEl>
                                          <p:spTgt spid="66685"/>
                                        </p:tgtEl>
                                        <p:attrNameLst>
                                          <p:attrName>ppt_x</p:attrName>
                                          <p:attrName>ppt_y</p:attrName>
                                        </p:attrNameLst>
                                      </p:cBhvr>
                                      <p:rCtr x="-382" y="324"/>
                                    </p:animMotion>
                                  </p:childTnLst>
                                </p:cTn>
                              </p:par>
                              <p:par>
                                <p:cTn id="65" presetID="40" presetClass="path" presetSubtype="0" repeatCount="indefinite" accel="50000" decel="50000" fill="hold" nodeType="withEffect">
                                  <p:stCondLst>
                                    <p:cond delay="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66" dur="20000" fill="hold"/>
                                        <p:tgtEl>
                                          <p:spTgt spid="66689"/>
                                        </p:tgtEl>
                                        <p:attrNameLst>
                                          <p:attrName>ppt_x</p:attrName>
                                          <p:attrName>ppt_y</p:attrName>
                                        </p:attrNameLst>
                                      </p:cBhvr>
                                      <p:rCtr x="-382" y="324"/>
                                    </p:animMotion>
                                  </p:childTnLst>
                                </p:cTn>
                              </p:par>
                              <p:par>
                                <p:cTn id="67" presetID="40" presetClass="path" presetSubtype="0" repeatCount="indefinite" accel="50000" decel="50000" fill="hold" nodeType="withEffect">
                                  <p:stCondLst>
                                    <p:cond delay="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68" dur="20000" fill="hold"/>
                                        <p:tgtEl>
                                          <p:spTgt spid="66693"/>
                                        </p:tgtEl>
                                        <p:attrNameLst>
                                          <p:attrName>ppt_x</p:attrName>
                                          <p:attrName>ppt_y</p:attrName>
                                        </p:attrNameLst>
                                      </p:cBhvr>
                                      <p:rCtr x="-382" y="324"/>
                                    </p:animMotion>
                                  </p:childTnLst>
                                </p:cTn>
                              </p:par>
                              <p:par>
                                <p:cTn id="69" presetID="40" presetClass="path" presetSubtype="0" repeatCount="indefinite" accel="50000" decel="50000" fill="hold" nodeType="withEffect">
                                  <p:stCondLst>
                                    <p:cond delay="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0" dur="20000" fill="hold"/>
                                        <p:tgtEl>
                                          <p:spTgt spid="66697"/>
                                        </p:tgtEl>
                                        <p:attrNameLst>
                                          <p:attrName>ppt_x</p:attrName>
                                          <p:attrName>ppt_y</p:attrName>
                                        </p:attrNameLst>
                                      </p:cBhvr>
                                      <p:rCtr x="-382" y="324"/>
                                    </p:animMotion>
                                  </p:childTnLst>
                                </p:cTn>
                              </p:par>
                              <p:par>
                                <p:cTn id="71" presetID="40" presetClass="path" presetSubtype="0" repeatCount="indefinite" accel="50000" decel="50000" fill="hold" nodeType="withEffect">
                                  <p:stCondLst>
                                    <p:cond delay="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2" dur="20000" fill="hold"/>
                                        <p:tgtEl>
                                          <p:spTgt spid="66701"/>
                                        </p:tgtEl>
                                        <p:attrNameLst>
                                          <p:attrName>ppt_x</p:attrName>
                                          <p:attrName>ppt_y</p:attrName>
                                        </p:attrNameLst>
                                      </p:cBhvr>
                                      <p:rCtr x="-382" y="324"/>
                                    </p:animMotion>
                                  </p:childTnLst>
                                </p:cTn>
                              </p:par>
                              <p:par>
                                <p:cTn id="73" presetID="40" presetClass="path" presetSubtype="0" repeatCount="indefinite" accel="50000" decel="50000" fill="hold" nodeType="withEffect">
                                  <p:stCondLst>
                                    <p:cond delay="1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4" dur="20000" fill="hold"/>
                                        <p:tgtEl>
                                          <p:spTgt spid="66705"/>
                                        </p:tgtEl>
                                        <p:attrNameLst>
                                          <p:attrName>ppt_x</p:attrName>
                                          <p:attrName>ppt_y</p:attrName>
                                        </p:attrNameLst>
                                      </p:cBhvr>
                                      <p:rCtr x="-382" y="324"/>
                                    </p:animMotion>
                                  </p:childTnLst>
                                </p:cTn>
                              </p:par>
                              <p:par>
                                <p:cTn id="75" presetID="40" presetClass="path" presetSubtype="0" repeatCount="indefinite" accel="50000" decel="50000" fill="hold" nodeType="withEffect">
                                  <p:stCondLst>
                                    <p:cond delay="1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6" dur="20000" fill="hold"/>
                                        <p:tgtEl>
                                          <p:spTgt spid="66709"/>
                                        </p:tgtEl>
                                        <p:attrNameLst>
                                          <p:attrName>ppt_x</p:attrName>
                                          <p:attrName>ppt_y</p:attrName>
                                        </p:attrNameLst>
                                      </p:cBhvr>
                                      <p:rCtr x="-382" y="324"/>
                                    </p:animMotion>
                                  </p:childTnLst>
                                </p:cTn>
                              </p:par>
                              <p:par>
                                <p:cTn id="77" presetID="40" presetClass="path" presetSubtype="0" repeatCount="indefinite" accel="50000" decel="50000" fill="hold" nodeType="withEffect">
                                  <p:stCondLst>
                                    <p:cond delay="1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8" dur="20000" fill="hold"/>
                                        <p:tgtEl>
                                          <p:spTgt spid="66713"/>
                                        </p:tgtEl>
                                        <p:attrNameLst>
                                          <p:attrName>ppt_x</p:attrName>
                                          <p:attrName>ppt_y</p:attrName>
                                        </p:attrNameLst>
                                      </p:cBhvr>
                                      <p:rCtr x="-382" y="324"/>
                                    </p:animMotion>
                                  </p:childTnLst>
                                </p:cTn>
                              </p:par>
                              <p:par>
                                <p:cTn id="79" presetID="40" presetClass="path" presetSubtype="0" repeatCount="indefinite" accel="50000" decel="50000" fill="hold" nodeType="withEffect">
                                  <p:stCondLst>
                                    <p:cond delay="1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0" dur="20000" fill="hold"/>
                                        <p:tgtEl>
                                          <p:spTgt spid="66717"/>
                                        </p:tgtEl>
                                        <p:attrNameLst>
                                          <p:attrName>ppt_x</p:attrName>
                                          <p:attrName>ppt_y</p:attrName>
                                        </p:attrNameLst>
                                      </p:cBhvr>
                                      <p:rCtr x="-382" y="324"/>
                                    </p:animMotion>
                                  </p:childTnLst>
                                </p:cTn>
                              </p:par>
                              <p:par>
                                <p:cTn id="81" presetID="40" presetClass="path" presetSubtype="0" repeatCount="indefinite" accel="50000" decel="50000" fill="hold" nodeType="withEffect">
                                  <p:stCondLst>
                                    <p:cond delay="1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2" dur="20000" fill="hold"/>
                                        <p:tgtEl>
                                          <p:spTgt spid="66721"/>
                                        </p:tgtEl>
                                        <p:attrNameLst>
                                          <p:attrName>ppt_x</p:attrName>
                                          <p:attrName>ppt_y</p:attrName>
                                        </p:attrNameLst>
                                      </p:cBhvr>
                                      <p:rCtr x="-382" y="324"/>
                                    </p:animMotion>
                                  </p:childTnLst>
                                </p:cTn>
                              </p:par>
                              <p:par>
                                <p:cTn id="83" presetID="40" presetClass="path" presetSubtype="0" repeatCount="indefinite" accel="50000" decel="50000" fill="hold" nodeType="withEffect">
                                  <p:stCondLst>
                                    <p:cond delay="2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4" dur="20000" fill="hold"/>
                                        <p:tgtEl>
                                          <p:spTgt spid="66725"/>
                                        </p:tgtEl>
                                        <p:attrNameLst>
                                          <p:attrName>ppt_x</p:attrName>
                                          <p:attrName>ppt_y</p:attrName>
                                        </p:attrNameLst>
                                      </p:cBhvr>
                                      <p:rCtr x="-382" y="324"/>
                                    </p:animMotion>
                                  </p:childTnLst>
                                </p:cTn>
                              </p:par>
                              <p:par>
                                <p:cTn id="85" presetID="40" presetClass="path" presetSubtype="0" repeatCount="indefinite" accel="50000" decel="50000" fill="hold" nodeType="withEffect">
                                  <p:stCondLst>
                                    <p:cond delay="2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6" dur="20000" fill="hold"/>
                                        <p:tgtEl>
                                          <p:spTgt spid="66729"/>
                                        </p:tgtEl>
                                        <p:attrNameLst>
                                          <p:attrName>ppt_x</p:attrName>
                                          <p:attrName>ppt_y</p:attrName>
                                        </p:attrNameLst>
                                      </p:cBhvr>
                                      <p:rCtr x="-382" y="324"/>
                                    </p:animMotion>
                                  </p:childTnLst>
                                </p:cTn>
                              </p:par>
                              <p:par>
                                <p:cTn id="87" presetID="40" presetClass="path" presetSubtype="0" repeatCount="indefinite" accel="50000" decel="50000" fill="hold" nodeType="withEffect">
                                  <p:stCondLst>
                                    <p:cond delay="2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8" dur="20000" fill="hold"/>
                                        <p:tgtEl>
                                          <p:spTgt spid="66733"/>
                                        </p:tgtEl>
                                        <p:attrNameLst>
                                          <p:attrName>ppt_x</p:attrName>
                                          <p:attrName>ppt_y</p:attrName>
                                        </p:attrNameLst>
                                      </p:cBhvr>
                                      <p:rCtr x="-382" y="324"/>
                                    </p:animMotion>
                                  </p:childTnLst>
                                </p:cTn>
                              </p:par>
                              <p:par>
                                <p:cTn id="89" presetID="40" presetClass="path" presetSubtype="0" repeatCount="indefinite" accel="50000" decel="50000" fill="hold" nodeType="withEffect">
                                  <p:stCondLst>
                                    <p:cond delay="2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0" dur="20000" fill="hold"/>
                                        <p:tgtEl>
                                          <p:spTgt spid="66737"/>
                                        </p:tgtEl>
                                        <p:attrNameLst>
                                          <p:attrName>ppt_x</p:attrName>
                                          <p:attrName>ppt_y</p:attrName>
                                        </p:attrNameLst>
                                      </p:cBhvr>
                                      <p:rCtr x="-382" y="324"/>
                                    </p:animMotion>
                                  </p:childTnLst>
                                </p:cTn>
                              </p:par>
                              <p:par>
                                <p:cTn id="91" presetID="40" presetClass="path" presetSubtype="0" repeatCount="indefinite" accel="50000" decel="50000" fill="hold" nodeType="withEffect">
                                  <p:stCondLst>
                                    <p:cond delay="2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2" dur="20000" fill="hold"/>
                                        <p:tgtEl>
                                          <p:spTgt spid="66741"/>
                                        </p:tgtEl>
                                        <p:attrNameLst>
                                          <p:attrName>ppt_x</p:attrName>
                                          <p:attrName>ppt_y</p:attrName>
                                        </p:attrNameLst>
                                      </p:cBhvr>
                                      <p:rCtr x="-382" y="324"/>
                                    </p:animMotion>
                                  </p:childTnLst>
                                </p:cTn>
                              </p:par>
                              <p:par>
                                <p:cTn id="93" presetID="40" presetClass="path" presetSubtype="0" repeatCount="indefinite" accel="50000" decel="50000" fill="hold" nodeType="withEffect">
                                  <p:stCondLst>
                                    <p:cond delay="3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4" dur="20000" fill="hold"/>
                                        <p:tgtEl>
                                          <p:spTgt spid="66745"/>
                                        </p:tgtEl>
                                        <p:attrNameLst>
                                          <p:attrName>ppt_x</p:attrName>
                                          <p:attrName>ppt_y</p:attrName>
                                        </p:attrNameLst>
                                      </p:cBhvr>
                                      <p:rCtr x="-382" y="324"/>
                                    </p:animMotion>
                                  </p:childTnLst>
                                </p:cTn>
                              </p:par>
                              <p:par>
                                <p:cTn id="95" presetID="40" presetClass="path" presetSubtype="0" repeatCount="indefinite" accel="50000" decel="50000" fill="hold" nodeType="withEffect">
                                  <p:stCondLst>
                                    <p:cond delay="3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6" dur="20000" fill="hold"/>
                                        <p:tgtEl>
                                          <p:spTgt spid="66749"/>
                                        </p:tgtEl>
                                        <p:attrNameLst>
                                          <p:attrName>ppt_x</p:attrName>
                                          <p:attrName>ppt_y</p:attrName>
                                        </p:attrNameLst>
                                      </p:cBhvr>
                                      <p:rCtr x="-382" y="324"/>
                                    </p:animMotion>
                                  </p:childTnLst>
                                </p:cTn>
                              </p:par>
                              <p:par>
                                <p:cTn id="97" presetID="40" presetClass="path" presetSubtype="0" repeatCount="indefinite" accel="50000" decel="50000" fill="hold" nodeType="withEffect">
                                  <p:stCondLst>
                                    <p:cond delay="3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8" dur="20000" fill="hold"/>
                                        <p:tgtEl>
                                          <p:spTgt spid="66753"/>
                                        </p:tgtEl>
                                        <p:attrNameLst>
                                          <p:attrName>ppt_x</p:attrName>
                                          <p:attrName>ppt_y</p:attrName>
                                        </p:attrNameLst>
                                      </p:cBhvr>
                                      <p:rCtr x="-382" y="324"/>
                                    </p:animMotion>
                                  </p:childTnLst>
                                </p:cTn>
                              </p:par>
                              <p:par>
                                <p:cTn id="99" presetID="40" presetClass="path" presetSubtype="0" repeatCount="indefinite" accel="50000" decel="50000" fill="hold" nodeType="withEffect">
                                  <p:stCondLst>
                                    <p:cond delay="3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0" dur="20000" fill="hold"/>
                                        <p:tgtEl>
                                          <p:spTgt spid="66757"/>
                                        </p:tgtEl>
                                        <p:attrNameLst>
                                          <p:attrName>ppt_x</p:attrName>
                                          <p:attrName>ppt_y</p:attrName>
                                        </p:attrNameLst>
                                      </p:cBhvr>
                                      <p:rCtr x="-382" y="324"/>
                                    </p:animMotion>
                                  </p:childTnLst>
                                </p:cTn>
                              </p:par>
                              <p:par>
                                <p:cTn id="101" presetID="40" presetClass="path" presetSubtype="0" repeatCount="indefinite" accel="50000" decel="50000" fill="hold" nodeType="withEffect">
                                  <p:stCondLst>
                                    <p:cond delay="3800"/>
                                  </p:stCondLst>
                                  <p:childTnLst>
                                    <p:animMotion origin="layout" path="M -3.88889E-6 -1.11111E-6 C -0.00017 -0.02523 -0.00034 -0.0493 -0.00052 -0.0493 C -0.00086 -0.0493 -0.00086 -0.02523 -0.00104 -1.11111E-6 C -0.00104 0.02801 -0.00121 0.05602 -0.00156 0.05602 C -0.00173 0.05602 -0.00191 0.02801 -0.00208 -1.11111E-6 C -0.00208 -0.02523 -0.00225 -0.0493 -0.00243 -0.0493 C -0.00277 -0.0493 -0.00277 -0.02523 -0.00295 -1.11111E-6 C -0.00295 0.02801 -0.00312 0.05602 -0.00347 0.05602 C -0.00364 0.05602 -0.00382 -1.11111E-6 -0.00382 0.00023 C -0.00399 -0.02523 -0.00416 -0.0493 -0.00434 -0.0493 C -0.00468 -0.0493 -0.00468 -0.02523 -0.00486 -1.11111E-6 C -0.00486 0.02801 -0.00503 0.05602 -0.00538 0.05602 C -0.00555 0.05602 -0.00573 0.02801 -0.00573 -1.11111E-6 C -0.0059 -0.02523 -0.00607 -0.0493 -0.00625 -0.0493 C -0.00659 -0.0493 -0.00659 -0.02523 -0.00677 -1.11111E-6 C -0.00677 0.02801 -0.00694 0.05602 -0.00729 0.05602 C -0.00746 0.05602 -0.00763 0.02801 -0.00763 -1.11111E-6 " pathEditMode="relative" rAng="0" ptsTypes="fffffffffffffffff">
                                      <p:cBhvr>
                                        <p:cTn id="102" dur="20000" fill="hold"/>
                                        <p:tgtEl>
                                          <p:spTgt spid="66761"/>
                                        </p:tgtEl>
                                        <p:attrNameLst>
                                          <p:attrName>ppt_x</p:attrName>
                                          <p:attrName>ppt_y</p:attrName>
                                        </p:attrNameLst>
                                      </p:cBhvr>
                                      <p:rCtr x="-382" y="324"/>
                                    </p:animMotion>
                                  </p:childTnLst>
                                </p:cTn>
                              </p:par>
                              <p:par>
                                <p:cTn id="103" presetID="40" presetClass="path" presetSubtype="0" repeatCount="indefinite" accel="50000" decel="50000" fill="hold" nodeType="withEffect">
                                  <p:stCondLst>
                                    <p:cond delay="4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4" dur="20000" fill="hold"/>
                                        <p:tgtEl>
                                          <p:spTgt spid="66765"/>
                                        </p:tgtEl>
                                        <p:attrNameLst>
                                          <p:attrName>ppt_x</p:attrName>
                                          <p:attrName>ppt_y</p:attrName>
                                        </p:attrNameLst>
                                      </p:cBhvr>
                                      <p:rCtr x="-382" y="324"/>
                                    </p:animMotion>
                                  </p:childTnLst>
                                </p:cTn>
                              </p:par>
                              <p:par>
                                <p:cTn id="105" presetID="40" presetClass="path" presetSubtype="0" repeatCount="indefinite" accel="50000" decel="50000" fill="hold" nodeType="withEffect">
                                  <p:stCondLst>
                                    <p:cond delay="4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6" dur="20000" fill="hold"/>
                                        <p:tgtEl>
                                          <p:spTgt spid="66769"/>
                                        </p:tgtEl>
                                        <p:attrNameLst>
                                          <p:attrName>ppt_x</p:attrName>
                                          <p:attrName>ppt_y</p:attrName>
                                        </p:attrNameLst>
                                      </p:cBhvr>
                                      <p:rCtr x="-382" y="324"/>
                                    </p:animMotion>
                                  </p:childTnLst>
                                </p:cTn>
                              </p:par>
                              <p:par>
                                <p:cTn id="107" presetID="40" presetClass="path" presetSubtype="0" repeatCount="indefinite" accel="50000" decel="50000" fill="hold" nodeType="withEffect">
                                  <p:stCondLst>
                                    <p:cond delay="4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8" dur="20000" fill="hold"/>
                                        <p:tgtEl>
                                          <p:spTgt spid="66773"/>
                                        </p:tgtEl>
                                        <p:attrNameLst>
                                          <p:attrName>ppt_x</p:attrName>
                                          <p:attrName>ppt_y</p:attrName>
                                        </p:attrNameLst>
                                      </p:cBhvr>
                                      <p:rCtr x="-382" y="324"/>
                                    </p:animMotion>
                                  </p:childTnLst>
                                </p:cTn>
                              </p:par>
                              <p:par>
                                <p:cTn id="109" presetID="40" presetClass="path" presetSubtype="0" repeatCount="indefinite" accel="50000" decel="50000" fill="hold" nodeType="withEffect">
                                  <p:stCondLst>
                                    <p:cond delay="4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10" dur="20000" fill="hold"/>
                                        <p:tgtEl>
                                          <p:spTgt spid="66777"/>
                                        </p:tgtEl>
                                        <p:attrNameLst>
                                          <p:attrName>ppt_x</p:attrName>
                                          <p:attrName>ppt_y</p:attrName>
                                        </p:attrNameLst>
                                      </p:cBhvr>
                                      <p:rCtr x="-382" y="324"/>
                                    </p:animMotion>
                                  </p:childTnLst>
                                </p:cTn>
                              </p:par>
                              <p:par>
                                <p:cTn id="111" presetID="40" presetClass="path" presetSubtype="0" repeatCount="indefinite" accel="50000" decel="50000" fill="hold" nodeType="withEffect">
                                  <p:stCondLst>
                                    <p:cond delay="4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12" dur="20000" fill="hold"/>
                                        <p:tgtEl>
                                          <p:spTgt spid="66781"/>
                                        </p:tgtEl>
                                        <p:attrNameLst>
                                          <p:attrName>ppt_x</p:attrName>
                                          <p:attrName>ppt_y</p:attrName>
                                        </p:attrNameLst>
                                      </p:cBhvr>
                                      <p:rCtr x="-382" y="324"/>
                                    </p:animMotion>
                                  </p:childTnLst>
                                </p:cTn>
                              </p:par>
                              <p:par>
                                <p:cTn id="113" presetID="40" presetClass="path" presetSubtype="0" repeatCount="indefinite" accel="50000" decel="50000" fill="hold" nodeType="withEffect">
                                  <p:stCondLst>
                                    <p:cond delay="5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14" dur="20000" fill="hold"/>
                                        <p:tgtEl>
                                          <p:spTgt spid="66785"/>
                                        </p:tgtEl>
                                        <p:attrNameLst>
                                          <p:attrName>ppt_x</p:attrName>
                                          <p:attrName>ppt_y</p:attrName>
                                        </p:attrNameLst>
                                      </p:cBhvr>
                                      <p:rCtr x="-382" y="324"/>
                                    </p:animMotion>
                                  </p:childTnLst>
                                </p:cTn>
                              </p:par>
                              <p:par>
                                <p:cTn id="115" presetID="40" presetClass="path" presetSubtype="0" repeatCount="indefinite" accel="50000" decel="50000" fill="hold" nodeType="withEffect">
                                  <p:stCondLst>
                                    <p:cond delay="5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16" dur="20000" fill="hold"/>
                                        <p:tgtEl>
                                          <p:spTgt spid="66789"/>
                                        </p:tgtEl>
                                        <p:attrNameLst>
                                          <p:attrName>ppt_x</p:attrName>
                                          <p:attrName>ppt_y</p:attrName>
                                        </p:attrNameLst>
                                      </p:cBhvr>
                                      <p:rCtr x="-382" y="324"/>
                                    </p:animMotion>
                                  </p:childTnLst>
                                </p:cTn>
                              </p:par>
                              <p:par>
                                <p:cTn id="117" presetID="29" presetClass="path" presetSubtype="0" fill="hold" nodeType="withEffect">
                                  <p:stCondLst>
                                    <p:cond delay="0"/>
                                  </p:stCondLst>
                                  <p:childTnLst>
                                    <p:animMotion origin="layout" path="M 0.20295 0.03264 C 0.21441 0.02477 0.22569 0.01621 0.23698 0.00533 C 0.26771 -0.02569 0.27552 -0.05579 0.2533 -0.06018 C 0.23073 -0.06528 0.18698 -0.04398 0.15642 -0.01319 C 0.14028 0.00301 0.13073 0.01852 0.12726 0.03033 C 0.12257 0.03959 0.12083 0.04884 0.12083 0.05972 C 0.12083 0.09445 0.14184 0.12361 0.16632 0.12361 C 0.19028 0.12361 0.21146 0.09445 0.21146 0.05972 C 0.21146 0.04329 0.2066 0.02801 0.19844 0.01713 C 0.19514 0.00764 0.18698 -0.00231 0.1776 -0.01227 C 0.14531 -0.04398 0.10139 -0.06528 0.07882 -0.06018 C 0.05642 -0.05509 0.06458 -0.02569 0.0967 0.00625 C 0.10955 0.02107 0.12726 0.03334 0.14531 0.0419 C 0.15816 0.04954 0.17257 0.05671 0.19184 0.0632 C 0.24983 0.08611 0.30798 0.09607 0.32413 0.08658 C 0.33889 0.07755 0.3066 0.05185 0.24826 0.03033 C 0.22413 0.02107 0.19844 0.01389 0.1776 0.00926 C 0.15816 0.00486 0.13368 0.00093 0.10798 -0.00139 C 0.03698 -0.00926 -0.02413 -0.00717 -0.02882 0.00533 C -0.03507 0.01713 0.01788 0.03264 0.08871 0.04051 C 0.12083 0.04329 0.15173 0.04491 0.17569 0.04421 C 0.1967 0.04421 0.21944 0.04259 0.24358 0.04051 C 0.31441 0.03264 0.36805 0.01621 0.36128 0.00486 C 0.35642 -0.00717 0.29514 -0.00995 0.22413 -0.00231 C 0.19028 0.00162 0.15937 0.00718 0.13889 0.01343 C 0.12083 0.01783 0.10312 0.02338 0.08385 0.03033 C 0.02708 0.05301 -0.00642 0.07755 0.00972 0.08658 C 0.0243 0.09607 0.08385 0.08611 0.14028 0.06412 C 0.16771 0.05347 0.19028 0.04259 0.20295 0.03264 Z " pathEditMode="relative" rAng="0" ptsTypes="fffffffffffffffffffffffffffff">
                                      <p:cBhvr>
                                        <p:cTn id="118" dur="200000" fill="hold"/>
                                        <p:tgtEl>
                                          <p:spTgt spid="67059"/>
                                        </p:tgtEl>
                                        <p:attrNameLst>
                                          <p:attrName>ppt_x</p:attrName>
                                          <p:attrName>ppt_y</p:attrName>
                                        </p:attrNameLst>
                                      </p:cBhvr>
                                      <p:rCtr x="-3646" y="-3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2"/>
          <p:cNvGrpSpPr>
            <a:grpSpLocks/>
          </p:cNvGrpSpPr>
          <p:nvPr/>
        </p:nvGrpSpPr>
        <p:grpSpPr bwMode="auto">
          <a:xfrm>
            <a:off x="838200" y="1020763"/>
            <a:ext cx="1606550" cy="3602037"/>
            <a:chOff x="158" y="1207"/>
            <a:chExt cx="1012" cy="2269"/>
          </a:xfrm>
        </p:grpSpPr>
        <p:sp>
          <p:nvSpPr>
            <p:cNvPr id="40963" name="Freeform 3"/>
            <p:cNvSpPr>
              <a:spLocks/>
            </p:cNvSpPr>
            <p:nvPr/>
          </p:nvSpPr>
          <p:spPr bwMode="auto">
            <a:xfrm>
              <a:off x="249" y="1752"/>
              <a:ext cx="921" cy="1724"/>
            </a:xfrm>
            <a:custGeom>
              <a:avLst/>
              <a:gdLst>
                <a:gd name="T0" fmla="*/ 438 w 974"/>
                <a:gd name="T1" fmla="*/ 0 h 1821"/>
                <a:gd name="T2" fmla="*/ 211 w 974"/>
                <a:gd name="T3" fmla="*/ 136 h 1821"/>
                <a:gd name="T4" fmla="*/ 30 w 974"/>
                <a:gd name="T5" fmla="*/ 544 h 1821"/>
                <a:gd name="T6" fmla="*/ 166 w 974"/>
                <a:gd name="T7" fmla="*/ 1179 h 1821"/>
                <a:gd name="T8" fmla="*/ 30 w 974"/>
                <a:gd name="T9" fmla="*/ 1633 h 1821"/>
                <a:gd name="T10" fmla="*/ 347 w 974"/>
                <a:gd name="T11" fmla="*/ 1814 h 1821"/>
                <a:gd name="T12" fmla="*/ 891 w 974"/>
                <a:gd name="T13" fmla="*/ 1588 h 1821"/>
                <a:gd name="T14" fmla="*/ 846 w 974"/>
                <a:gd name="T15" fmla="*/ 1134 h 1821"/>
                <a:gd name="T16" fmla="*/ 619 w 974"/>
                <a:gd name="T17" fmla="*/ 590 h 1821"/>
                <a:gd name="T18" fmla="*/ 619 w 974"/>
                <a:gd name="T19" fmla="*/ 136 h 1821"/>
                <a:gd name="T20" fmla="*/ 438 w 974"/>
                <a:gd name="T21" fmla="*/ 0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4" h="1821">
                  <a:moveTo>
                    <a:pt x="438" y="0"/>
                  </a:moveTo>
                  <a:cubicBezTo>
                    <a:pt x="370" y="0"/>
                    <a:pt x="279" y="45"/>
                    <a:pt x="211" y="136"/>
                  </a:cubicBezTo>
                  <a:cubicBezTo>
                    <a:pt x="143" y="227"/>
                    <a:pt x="37" y="370"/>
                    <a:pt x="30" y="544"/>
                  </a:cubicBezTo>
                  <a:cubicBezTo>
                    <a:pt x="23" y="718"/>
                    <a:pt x="166" y="998"/>
                    <a:pt x="166" y="1179"/>
                  </a:cubicBezTo>
                  <a:cubicBezTo>
                    <a:pt x="166" y="1360"/>
                    <a:pt x="0" y="1527"/>
                    <a:pt x="30" y="1633"/>
                  </a:cubicBezTo>
                  <a:cubicBezTo>
                    <a:pt x="60" y="1739"/>
                    <a:pt x="204" y="1821"/>
                    <a:pt x="347" y="1814"/>
                  </a:cubicBezTo>
                  <a:cubicBezTo>
                    <a:pt x="490" y="1807"/>
                    <a:pt x="808" y="1701"/>
                    <a:pt x="891" y="1588"/>
                  </a:cubicBezTo>
                  <a:cubicBezTo>
                    <a:pt x="974" y="1475"/>
                    <a:pt x="891" y="1300"/>
                    <a:pt x="846" y="1134"/>
                  </a:cubicBezTo>
                  <a:cubicBezTo>
                    <a:pt x="801" y="968"/>
                    <a:pt x="657" y="756"/>
                    <a:pt x="619" y="590"/>
                  </a:cubicBezTo>
                  <a:cubicBezTo>
                    <a:pt x="581" y="424"/>
                    <a:pt x="649" y="234"/>
                    <a:pt x="619" y="136"/>
                  </a:cubicBezTo>
                  <a:cubicBezTo>
                    <a:pt x="589" y="38"/>
                    <a:pt x="476" y="28"/>
                    <a:pt x="438" y="0"/>
                  </a:cubicBezTo>
                  <a:close/>
                </a:path>
              </a:pathLst>
            </a:custGeom>
            <a:gradFill rotWithShape="1">
              <a:gsLst>
                <a:gs pos="0">
                  <a:schemeClr val="accent1"/>
                </a:gs>
                <a:gs pos="100000">
                  <a:schemeClr val="accent1">
                    <a:gamma/>
                    <a:shade val="46275"/>
                    <a:invGamma/>
                  </a:schemeClr>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6372" name="Group 4"/>
            <p:cNvGrpSpPr>
              <a:grpSpLocks/>
            </p:cNvGrpSpPr>
            <p:nvPr/>
          </p:nvGrpSpPr>
          <p:grpSpPr bwMode="auto">
            <a:xfrm rot="-860533">
              <a:off x="158" y="1207"/>
              <a:ext cx="408" cy="726"/>
              <a:chOff x="1701" y="3067"/>
              <a:chExt cx="408" cy="726"/>
            </a:xfrm>
          </p:grpSpPr>
          <p:sp>
            <p:nvSpPr>
              <p:cNvPr id="40965" name="Oval 5"/>
              <p:cNvSpPr>
                <a:spLocks noChangeArrowheads="1"/>
              </p:cNvSpPr>
              <p:nvPr/>
            </p:nvSpPr>
            <p:spPr bwMode="auto">
              <a:xfrm>
                <a:off x="1927" y="3248"/>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66" name="Oval 6"/>
              <p:cNvSpPr>
                <a:spLocks noChangeArrowheads="1"/>
              </p:cNvSpPr>
              <p:nvPr/>
            </p:nvSpPr>
            <p:spPr bwMode="auto">
              <a:xfrm>
                <a:off x="1926" y="3157"/>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67" name="Oval 7"/>
              <p:cNvSpPr>
                <a:spLocks noChangeArrowheads="1"/>
              </p:cNvSpPr>
              <p:nvPr/>
            </p:nvSpPr>
            <p:spPr bwMode="auto">
              <a:xfrm>
                <a:off x="1881" y="3067"/>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68" name="Oval 8"/>
              <p:cNvSpPr>
                <a:spLocks noChangeArrowheads="1"/>
              </p:cNvSpPr>
              <p:nvPr/>
            </p:nvSpPr>
            <p:spPr bwMode="auto">
              <a:xfrm>
                <a:off x="1927" y="3338"/>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69" name="Oval 9"/>
              <p:cNvSpPr>
                <a:spLocks noChangeArrowheads="1"/>
              </p:cNvSpPr>
              <p:nvPr/>
            </p:nvSpPr>
            <p:spPr bwMode="auto">
              <a:xfrm>
                <a:off x="1972" y="3429"/>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70" name="Oval 10"/>
              <p:cNvSpPr>
                <a:spLocks noChangeArrowheads="1"/>
              </p:cNvSpPr>
              <p:nvPr/>
            </p:nvSpPr>
            <p:spPr bwMode="auto">
              <a:xfrm>
                <a:off x="2017" y="3520"/>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71" name="Oval 11"/>
              <p:cNvSpPr>
                <a:spLocks noChangeArrowheads="1"/>
              </p:cNvSpPr>
              <p:nvPr/>
            </p:nvSpPr>
            <p:spPr bwMode="auto">
              <a:xfrm>
                <a:off x="2018" y="3611"/>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72" name="Oval 12"/>
              <p:cNvSpPr>
                <a:spLocks noChangeArrowheads="1"/>
              </p:cNvSpPr>
              <p:nvPr/>
            </p:nvSpPr>
            <p:spPr bwMode="auto">
              <a:xfrm>
                <a:off x="2018" y="3701"/>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73" name="Oval 13"/>
              <p:cNvSpPr>
                <a:spLocks noChangeArrowheads="1"/>
              </p:cNvSpPr>
              <p:nvPr/>
            </p:nvSpPr>
            <p:spPr bwMode="auto">
              <a:xfrm>
                <a:off x="1836" y="3384"/>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74" name="Oval 14"/>
              <p:cNvSpPr>
                <a:spLocks noChangeArrowheads="1"/>
              </p:cNvSpPr>
              <p:nvPr/>
            </p:nvSpPr>
            <p:spPr bwMode="auto">
              <a:xfrm>
                <a:off x="1790" y="3338"/>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0975" name="Oval 15"/>
              <p:cNvSpPr>
                <a:spLocks noChangeArrowheads="1"/>
              </p:cNvSpPr>
              <p:nvPr/>
            </p:nvSpPr>
            <p:spPr bwMode="auto">
              <a:xfrm>
                <a:off x="1701" y="3293"/>
                <a:ext cx="91" cy="91"/>
              </a:xfrm>
              <a:prstGeom prst="ellipse">
                <a:avLst/>
              </a:prstGeom>
              <a:gradFill rotWithShape="1">
                <a:gsLst>
                  <a:gs pos="0">
                    <a:srgbClr val="FF0000"/>
                  </a:gs>
                  <a:gs pos="100000">
                    <a:srgbClr val="FF00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40976" name="Freeform 16"/>
          <p:cNvSpPr>
            <a:spLocks/>
          </p:cNvSpPr>
          <p:nvPr/>
        </p:nvSpPr>
        <p:spPr bwMode="auto">
          <a:xfrm>
            <a:off x="1487488" y="2820988"/>
            <a:ext cx="615950" cy="1152525"/>
          </a:xfrm>
          <a:custGeom>
            <a:avLst/>
            <a:gdLst>
              <a:gd name="T0" fmla="*/ 438 w 974"/>
              <a:gd name="T1" fmla="*/ 0 h 1821"/>
              <a:gd name="T2" fmla="*/ 211 w 974"/>
              <a:gd name="T3" fmla="*/ 136 h 1821"/>
              <a:gd name="T4" fmla="*/ 30 w 974"/>
              <a:gd name="T5" fmla="*/ 544 h 1821"/>
              <a:gd name="T6" fmla="*/ 166 w 974"/>
              <a:gd name="T7" fmla="*/ 1179 h 1821"/>
              <a:gd name="T8" fmla="*/ 30 w 974"/>
              <a:gd name="T9" fmla="*/ 1633 h 1821"/>
              <a:gd name="T10" fmla="*/ 347 w 974"/>
              <a:gd name="T11" fmla="*/ 1814 h 1821"/>
              <a:gd name="T12" fmla="*/ 891 w 974"/>
              <a:gd name="T13" fmla="*/ 1588 h 1821"/>
              <a:gd name="T14" fmla="*/ 846 w 974"/>
              <a:gd name="T15" fmla="*/ 1134 h 1821"/>
              <a:gd name="T16" fmla="*/ 619 w 974"/>
              <a:gd name="T17" fmla="*/ 590 h 1821"/>
              <a:gd name="T18" fmla="*/ 619 w 974"/>
              <a:gd name="T19" fmla="*/ 136 h 1821"/>
              <a:gd name="T20" fmla="*/ 438 w 974"/>
              <a:gd name="T21" fmla="*/ 0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4" h="1821">
                <a:moveTo>
                  <a:pt x="438" y="0"/>
                </a:moveTo>
                <a:cubicBezTo>
                  <a:pt x="370" y="0"/>
                  <a:pt x="279" y="45"/>
                  <a:pt x="211" y="136"/>
                </a:cubicBezTo>
                <a:cubicBezTo>
                  <a:pt x="143" y="227"/>
                  <a:pt x="37" y="370"/>
                  <a:pt x="30" y="544"/>
                </a:cubicBezTo>
                <a:cubicBezTo>
                  <a:pt x="23" y="718"/>
                  <a:pt x="166" y="998"/>
                  <a:pt x="166" y="1179"/>
                </a:cubicBezTo>
                <a:cubicBezTo>
                  <a:pt x="166" y="1360"/>
                  <a:pt x="0" y="1527"/>
                  <a:pt x="30" y="1633"/>
                </a:cubicBezTo>
                <a:cubicBezTo>
                  <a:pt x="60" y="1739"/>
                  <a:pt x="204" y="1821"/>
                  <a:pt x="347" y="1814"/>
                </a:cubicBezTo>
                <a:cubicBezTo>
                  <a:pt x="490" y="1807"/>
                  <a:pt x="808" y="1701"/>
                  <a:pt x="891" y="1588"/>
                </a:cubicBezTo>
                <a:cubicBezTo>
                  <a:pt x="974" y="1475"/>
                  <a:pt x="891" y="1300"/>
                  <a:pt x="846" y="1134"/>
                </a:cubicBezTo>
                <a:cubicBezTo>
                  <a:pt x="801" y="968"/>
                  <a:pt x="657" y="756"/>
                  <a:pt x="619" y="590"/>
                </a:cubicBezTo>
                <a:cubicBezTo>
                  <a:pt x="581" y="424"/>
                  <a:pt x="649" y="234"/>
                  <a:pt x="619" y="136"/>
                </a:cubicBezTo>
                <a:cubicBezTo>
                  <a:pt x="589" y="38"/>
                  <a:pt x="476" y="28"/>
                  <a:pt x="438" y="0"/>
                </a:cubicBezTo>
                <a:close/>
              </a:path>
            </a:pathLst>
          </a:custGeom>
          <a:gradFill rotWithShape="1">
            <a:gsLst>
              <a:gs pos="0">
                <a:schemeClr val="accent1"/>
              </a:gs>
              <a:gs pos="100000">
                <a:schemeClr val="accent1">
                  <a:gamma/>
                  <a:shade val="46275"/>
                  <a:invGamma/>
                </a:schemeClr>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40977" name="Group 17"/>
          <p:cNvGrpSpPr>
            <a:grpSpLocks/>
          </p:cNvGrpSpPr>
          <p:nvPr/>
        </p:nvGrpSpPr>
        <p:grpSpPr bwMode="auto">
          <a:xfrm>
            <a:off x="1198563" y="2535238"/>
            <a:ext cx="246062" cy="576262"/>
            <a:chOff x="781" y="1842"/>
            <a:chExt cx="499" cy="1165"/>
          </a:xfrm>
        </p:grpSpPr>
        <p:sp>
          <p:nvSpPr>
            <p:cNvPr id="40978" name="Freeform 1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79" name="Freeform 1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80" name="Oval 2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981" name="Group 21"/>
          <p:cNvGrpSpPr>
            <a:grpSpLocks/>
          </p:cNvGrpSpPr>
          <p:nvPr/>
        </p:nvGrpSpPr>
        <p:grpSpPr bwMode="auto">
          <a:xfrm>
            <a:off x="1485900" y="2532063"/>
            <a:ext cx="246063" cy="576262"/>
            <a:chOff x="781" y="1842"/>
            <a:chExt cx="499" cy="1165"/>
          </a:xfrm>
        </p:grpSpPr>
        <p:sp>
          <p:nvSpPr>
            <p:cNvPr id="40982" name="Freeform 2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83" name="Freeform 2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84" name="Oval 2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985" name="Group 25"/>
          <p:cNvGrpSpPr>
            <a:grpSpLocks/>
          </p:cNvGrpSpPr>
          <p:nvPr/>
        </p:nvGrpSpPr>
        <p:grpSpPr bwMode="auto">
          <a:xfrm>
            <a:off x="1774825" y="2535238"/>
            <a:ext cx="246063" cy="576262"/>
            <a:chOff x="781" y="1842"/>
            <a:chExt cx="499" cy="1165"/>
          </a:xfrm>
        </p:grpSpPr>
        <p:sp>
          <p:nvSpPr>
            <p:cNvPr id="40986" name="Freeform 2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87" name="Freeform 2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88" name="Oval 2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989" name="Group 29"/>
          <p:cNvGrpSpPr>
            <a:grpSpLocks/>
          </p:cNvGrpSpPr>
          <p:nvPr/>
        </p:nvGrpSpPr>
        <p:grpSpPr bwMode="auto">
          <a:xfrm>
            <a:off x="2063750" y="2535238"/>
            <a:ext cx="246063" cy="576262"/>
            <a:chOff x="781" y="1842"/>
            <a:chExt cx="499" cy="1165"/>
          </a:xfrm>
        </p:grpSpPr>
        <p:sp>
          <p:nvSpPr>
            <p:cNvPr id="40990" name="Freeform 3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91" name="Freeform 3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92" name="Oval 3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993" name="Group 33"/>
          <p:cNvGrpSpPr>
            <a:grpSpLocks/>
          </p:cNvGrpSpPr>
          <p:nvPr/>
        </p:nvGrpSpPr>
        <p:grpSpPr bwMode="auto">
          <a:xfrm>
            <a:off x="2351088" y="2535238"/>
            <a:ext cx="246062" cy="576262"/>
            <a:chOff x="781" y="1842"/>
            <a:chExt cx="499" cy="1165"/>
          </a:xfrm>
        </p:grpSpPr>
        <p:sp>
          <p:nvSpPr>
            <p:cNvPr id="40994" name="Freeform 3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95" name="Freeform 3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96" name="Oval 3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0997" name="Group 37"/>
          <p:cNvGrpSpPr>
            <a:grpSpLocks/>
          </p:cNvGrpSpPr>
          <p:nvPr/>
        </p:nvGrpSpPr>
        <p:grpSpPr bwMode="auto">
          <a:xfrm>
            <a:off x="2638425" y="2535238"/>
            <a:ext cx="246063" cy="576262"/>
            <a:chOff x="781" y="1842"/>
            <a:chExt cx="499" cy="1165"/>
          </a:xfrm>
        </p:grpSpPr>
        <p:sp>
          <p:nvSpPr>
            <p:cNvPr id="40998" name="Freeform 3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0999" name="Freeform 3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00" name="Oval 4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01" name="Group 41"/>
          <p:cNvGrpSpPr>
            <a:grpSpLocks/>
          </p:cNvGrpSpPr>
          <p:nvPr/>
        </p:nvGrpSpPr>
        <p:grpSpPr bwMode="auto">
          <a:xfrm>
            <a:off x="2927350" y="2535238"/>
            <a:ext cx="246063" cy="576262"/>
            <a:chOff x="781" y="1842"/>
            <a:chExt cx="499" cy="1165"/>
          </a:xfrm>
        </p:grpSpPr>
        <p:sp>
          <p:nvSpPr>
            <p:cNvPr id="41002" name="Freeform 4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03" name="Freeform 4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04" name="Oval 4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05" name="Group 45"/>
          <p:cNvGrpSpPr>
            <a:grpSpLocks/>
          </p:cNvGrpSpPr>
          <p:nvPr/>
        </p:nvGrpSpPr>
        <p:grpSpPr bwMode="auto">
          <a:xfrm>
            <a:off x="3214688" y="2535238"/>
            <a:ext cx="246062" cy="576262"/>
            <a:chOff x="781" y="1842"/>
            <a:chExt cx="499" cy="1165"/>
          </a:xfrm>
        </p:grpSpPr>
        <p:sp>
          <p:nvSpPr>
            <p:cNvPr id="41006" name="Freeform 4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07" name="Freeform 4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08" name="Oval 4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09" name="Group 49"/>
          <p:cNvGrpSpPr>
            <a:grpSpLocks/>
          </p:cNvGrpSpPr>
          <p:nvPr/>
        </p:nvGrpSpPr>
        <p:grpSpPr bwMode="auto">
          <a:xfrm>
            <a:off x="3503613" y="2535238"/>
            <a:ext cx="246062" cy="576262"/>
            <a:chOff x="781" y="1842"/>
            <a:chExt cx="499" cy="1165"/>
          </a:xfrm>
        </p:grpSpPr>
        <p:sp>
          <p:nvSpPr>
            <p:cNvPr id="41010" name="Freeform 5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11" name="Freeform 5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12" name="Oval 5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13" name="Group 53"/>
          <p:cNvGrpSpPr>
            <a:grpSpLocks/>
          </p:cNvGrpSpPr>
          <p:nvPr/>
        </p:nvGrpSpPr>
        <p:grpSpPr bwMode="auto">
          <a:xfrm>
            <a:off x="3790950" y="2535238"/>
            <a:ext cx="246063" cy="576262"/>
            <a:chOff x="781" y="1842"/>
            <a:chExt cx="499" cy="1165"/>
          </a:xfrm>
        </p:grpSpPr>
        <p:sp>
          <p:nvSpPr>
            <p:cNvPr id="41014" name="Freeform 5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15" name="Freeform 5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16" name="Oval 5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17" name="Group 57"/>
          <p:cNvGrpSpPr>
            <a:grpSpLocks/>
          </p:cNvGrpSpPr>
          <p:nvPr/>
        </p:nvGrpSpPr>
        <p:grpSpPr bwMode="auto">
          <a:xfrm>
            <a:off x="4079875" y="2535238"/>
            <a:ext cx="246063" cy="576262"/>
            <a:chOff x="781" y="1842"/>
            <a:chExt cx="499" cy="1165"/>
          </a:xfrm>
        </p:grpSpPr>
        <p:sp>
          <p:nvSpPr>
            <p:cNvPr id="41018" name="Freeform 5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19" name="Freeform 5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20" name="Oval 6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21" name="Group 61"/>
          <p:cNvGrpSpPr>
            <a:grpSpLocks/>
          </p:cNvGrpSpPr>
          <p:nvPr/>
        </p:nvGrpSpPr>
        <p:grpSpPr bwMode="auto">
          <a:xfrm>
            <a:off x="4367213" y="2535238"/>
            <a:ext cx="246062" cy="576262"/>
            <a:chOff x="781" y="1842"/>
            <a:chExt cx="499" cy="1165"/>
          </a:xfrm>
        </p:grpSpPr>
        <p:sp>
          <p:nvSpPr>
            <p:cNvPr id="41022" name="Freeform 6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23" name="Freeform 6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24" name="Oval 6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25" name="Group 65"/>
          <p:cNvGrpSpPr>
            <a:grpSpLocks/>
          </p:cNvGrpSpPr>
          <p:nvPr/>
        </p:nvGrpSpPr>
        <p:grpSpPr bwMode="auto">
          <a:xfrm>
            <a:off x="4654550" y="2535238"/>
            <a:ext cx="246063" cy="576262"/>
            <a:chOff x="781" y="1842"/>
            <a:chExt cx="499" cy="1165"/>
          </a:xfrm>
        </p:grpSpPr>
        <p:sp>
          <p:nvSpPr>
            <p:cNvPr id="41026" name="Freeform 6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27" name="Freeform 6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28" name="Oval 6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29" name="Group 69"/>
          <p:cNvGrpSpPr>
            <a:grpSpLocks/>
          </p:cNvGrpSpPr>
          <p:nvPr/>
        </p:nvGrpSpPr>
        <p:grpSpPr bwMode="auto">
          <a:xfrm>
            <a:off x="4943475" y="2535238"/>
            <a:ext cx="246063" cy="576262"/>
            <a:chOff x="781" y="1842"/>
            <a:chExt cx="499" cy="1165"/>
          </a:xfrm>
        </p:grpSpPr>
        <p:sp>
          <p:nvSpPr>
            <p:cNvPr id="41030" name="Freeform 7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31" name="Freeform 7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32" name="Oval 7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33" name="Group 73"/>
          <p:cNvGrpSpPr>
            <a:grpSpLocks/>
          </p:cNvGrpSpPr>
          <p:nvPr/>
        </p:nvGrpSpPr>
        <p:grpSpPr bwMode="auto">
          <a:xfrm>
            <a:off x="5230813" y="2535238"/>
            <a:ext cx="246062" cy="576262"/>
            <a:chOff x="781" y="1842"/>
            <a:chExt cx="499" cy="1165"/>
          </a:xfrm>
        </p:grpSpPr>
        <p:sp>
          <p:nvSpPr>
            <p:cNvPr id="41034" name="Freeform 7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35" name="Freeform 7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36" name="Oval 7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37" name="Group 77"/>
          <p:cNvGrpSpPr>
            <a:grpSpLocks/>
          </p:cNvGrpSpPr>
          <p:nvPr/>
        </p:nvGrpSpPr>
        <p:grpSpPr bwMode="auto">
          <a:xfrm>
            <a:off x="5519738" y="2535238"/>
            <a:ext cx="246062" cy="576262"/>
            <a:chOff x="781" y="1842"/>
            <a:chExt cx="499" cy="1165"/>
          </a:xfrm>
        </p:grpSpPr>
        <p:sp>
          <p:nvSpPr>
            <p:cNvPr id="41038" name="Freeform 7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39" name="Freeform 7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40" name="Oval 8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41" name="Group 81"/>
          <p:cNvGrpSpPr>
            <a:grpSpLocks/>
          </p:cNvGrpSpPr>
          <p:nvPr/>
        </p:nvGrpSpPr>
        <p:grpSpPr bwMode="auto">
          <a:xfrm>
            <a:off x="5807075" y="2535238"/>
            <a:ext cx="246063" cy="576262"/>
            <a:chOff x="781" y="1842"/>
            <a:chExt cx="499" cy="1165"/>
          </a:xfrm>
        </p:grpSpPr>
        <p:sp>
          <p:nvSpPr>
            <p:cNvPr id="41042" name="Freeform 8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43" name="Freeform 8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44" name="Oval 8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45" name="Group 85"/>
          <p:cNvGrpSpPr>
            <a:grpSpLocks/>
          </p:cNvGrpSpPr>
          <p:nvPr/>
        </p:nvGrpSpPr>
        <p:grpSpPr bwMode="auto">
          <a:xfrm>
            <a:off x="6096000" y="2535238"/>
            <a:ext cx="246063" cy="576262"/>
            <a:chOff x="781" y="1842"/>
            <a:chExt cx="499" cy="1165"/>
          </a:xfrm>
        </p:grpSpPr>
        <p:sp>
          <p:nvSpPr>
            <p:cNvPr id="41046" name="Freeform 8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47" name="Freeform 8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48" name="Oval 8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49" name="Group 89"/>
          <p:cNvGrpSpPr>
            <a:grpSpLocks/>
          </p:cNvGrpSpPr>
          <p:nvPr/>
        </p:nvGrpSpPr>
        <p:grpSpPr bwMode="auto">
          <a:xfrm>
            <a:off x="6383338" y="2535238"/>
            <a:ext cx="246062" cy="576262"/>
            <a:chOff x="781" y="1842"/>
            <a:chExt cx="499" cy="1165"/>
          </a:xfrm>
        </p:grpSpPr>
        <p:sp>
          <p:nvSpPr>
            <p:cNvPr id="41050" name="Freeform 9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51" name="Freeform 9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52" name="Oval 9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53" name="Group 93"/>
          <p:cNvGrpSpPr>
            <a:grpSpLocks/>
          </p:cNvGrpSpPr>
          <p:nvPr/>
        </p:nvGrpSpPr>
        <p:grpSpPr bwMode="auto">
          <a:xfrm>
            <a:off x="6672263" y="2535238"/>
            <a:ext cx="246062" cy="576262"/>
            <a:chOff x="781" y="1842"/>
            <a:chExt cx="499" cy="1165"/>
          </a:xfrm>
        </p:grpSpPr>
        <p:sp>
          <p:nvSpPr>
            <p:cNvPr id="41054" name="Freeform 9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55" name="Freeform 9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56" name="Oval 9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57" name="Group 97"/>
          <p:cNvGrpSpPr>
            <a:grpSpLocks/>
          </p:cNvGrpSpPr>
          <p:nvPr/>
        </p:nvGrpSpPr>
        <p:grpSpPr bwMode="auto">
          <a:xfrm>
            <a:off x="6959600" y="2535238"/>
            <a:ext cx="246063" cy="576262"/>
            <a:chOff x="781" y="1842"/>
            <a:chExt cx="499" cy="1165"/>
          </a:xfrm>
        </p:grpSpPr>
        <p:sp>
          <p:nvSpPr>
            <p:cNvPr id="41058" name="Freeform 9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59" name="Freeform 9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60" name="Oval 10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61" name="Group 101"/>
          <p:cNvGrpSpPr>
            <a:grpSpLocks/>
          </p:cNvGrpSpPr>
          <p:nvPr/>
        </p:nvGrpSpPr>
        <p:grpSpPr bwMode="auto">
          <a:xfrm>
            <a:off x="7246938" y="2535238"/>
            <a:ext cx="246062" cy="576262"/>
            <a:chOff x="781" y="1842"/>
            <a:chExt cx="499" cy="1165"/>
          </a:xfrm>
        </p:grpSpPr>
        <p:sp>
          <p:nvSpPr>
            <p:cNvPr id="41062" name="Freeform 10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63" name="Freeform 10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64" name="Oval 10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65" name="Group 105"/>
          <p:cNvGrpSpPr>
            <a:grpSpLocks/>
          </p:cNvGrpSpPr>
          <p:nvPr/>
        </p:nvGrpSpPr>
        <p:grpSpPr bwMode="auto">
          <a:xfrm>
            <a:off x="7535863" y="2535238"/>
            <a:ext cx="246062" cy="576262"/>
            <a:chOff x="781" y="1842"/>
            <a:chExt cx="499" cy="1165"/>
          </a:xfrm>
        </p:grpSpPr>
        <p:sp>
          <p:nvSpPr>
            <p:cNvPr id="41066" name="Freeform 10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67" name="Freeform 10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68" name="Oval 108"/>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69" name="Group 109"/>
          <p:cNvGrpSpPr>
            <a:grpSpLocks/>
          </p:cNvGrpSpPr>
          <p:nvPr/>
        </p:nvGrpSpPr>
        <p:grpSpPr bwMode="auto">
          <a:xfrm>
            <a:off x="7823200" y="2535238"/>
            <a:ext cx="246063" cy="576262"/>
            <a:chOff x="781" y="1842"/>
            <a:chExt cx="499" cy="1165"/>
          </a:xfrm>
        </p:grpSpPr>
        <p:sp>
          <p:nvSpPr>
            <p:cNvPr id="41070" name="Freeform 11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71" name="Freeform 11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72" name="Oval 112"/>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73" name="Group 113"/>
          <p:cNvGrpSpPr>
            <a:grpSpLocks/>
          </p:cNvGrpSpPr>
          <p:nvPr/>
        </p:nvGrpSpPr>
        <p:grpSpPr bwMode="auto">
          <a:xfrm>
            <a:off x="8112125" y="2535238"/>
            <a:ext cx="246063" cy="576262"/>
            <a:chOff x="781" y="1842"/>
            <a:chExt cx="499" cy="1165"/>
          </a:xfrm>
        </p:grpSpPr>
        <p:sp>
          <p:nvSpPr>
            <p:cNvPr id="41074" name="Freeform 11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75" name="Freeform 11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76" name="Oval 116"/>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77" name="Group 117"/>
          <p:cNvGrpSpPr>
            <a:grpSpLocks/>
          </p:cNvGrpSpPr>
          <p:nvPr/>
        </p:nvGrpSpPr>
        <p:grpSpPr bwMode="auto">
          <a:xfrm>
            <a:off x="8399463" y="2535238"/>
            <a:ext cx="246062" cy="576262"/>
            <a:chOff x="781" y="1842"/>
            <a:chExt cx="499" cy="1165"/>
          </a:xfrm>
        </p:grpSpPr>
        <p:sp>
          <p:nvSpPr>
            <p:cNvPr id="41078" name="Freeform 11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79" name="Freeform 11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80" name="Oval 120"/>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81" name="Group 121"/>
          <p:cNvGrpSpPr>
            <a:grpSpLocks/>
          </p:cNvGrpSpPr>
          <p:nvPr/>
        </p:nvGrpSpPr>
        <p:grpSpPr bwMode="auto">
          <a:xfrm>
            <a:off x="8688388" y="2535238"/>
            <a:ext cx="246062" cy="576262"/>
            <a:chOff x="781" y="1842"/>
            <a:chExt cx="499" cy="1165"/>
          </a:xfrm>
        </p:grpSpPr>
        <p:sp>
          <p:nvSpPr>
            <p:cNvPr id="41082" name="Freeform 12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83" name="Freeform 12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84" name="Oval 124"/>
            <p:cNvSpPr>
              <a:spLocks noChangeArrowheads="1"/>
            </p:cNvSpPr>
            <p:nvPr/>
          </p:nvSpPr>
          <p:spPr bwMode="auto">
            <a:xfrm>
              <a:off x="781" y="1842"/>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85" name="Group 125"/>
          <p:cNvGrpSpPr>
            <a:grpSpLocks/>
          </p:cNvGrpSpPr>
          <p:nvPr/>
        </p:nvGrpSpPr>
        <p:grpSpPr bwMode="auto">
          <a:xfrm rot="10800000">
            <a:off x="1198563" y="3398838"/>
            <a:ext cx="246062" cy="576262"/>
            <a:chOff x="781" y="1842"/>
            <a:chExt cx="499" cy="1165"/>
          </a:xfrm>
        </p:grpSpPr>
        <p:sp>
          <p:nvSpPr>
            <p:cNvPr id="41086" name="Freeform 12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87" name="Freeform 12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88" name="Oval 12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89" name="Group 129"/>
          <p:cNvGrpSpPr>
            <a:grpSpLocks/>
          </p:cNvGrpSpPr>
          <p:nvPr/>
        </p:nvGrpSpPr>
        <p:grpSpPr bwMode="auto">
          <a:xfrm rot="10800000">
            <a:off x="1487488" y="3398838"/>
            <a:ext cx="246062" cy="576262"/>
            <a:chOff x="781" y="1842"/>
            <a:chExt cx="499" cy="1165"/>
          </a:xfrm>
        </p:grpSpPr>
        <p:sp>
          <p:nvSpPr>
            <p:cNvPr id="41090" name="Freeform 13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91" name="Freeform 13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92" name="Oval 13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93" name="Group 133"/>
          <p:cNvGrpSpPr>
            <a:grpSpLocks/>
          </p:cNvGrpSpPr>
          <p:nvPr/>
        </p:nvGrpSpPr>
        <p:grpSpPr bwMode="auto">
          <a:xfrm rot="10800000">
            <a:off x="1774825" y="3398838"/>
            <a:ext cx="246063" cy="576262"/>
            <a:chOff x="781" y="1842"/>
            <a:chExt cx="499" cy="1165"/>
          </a:xfrm>
        </p:grpSpPr>
        <p:sp>
          <p:nvSpPr>
            <p:cNvPr id="41094" name="Freeform 13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95" name="Freeform 13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96" name="Oval 13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097" name="Group 137"/>
          <p:cNvGrpSpPr>
            <a:grpSpLocks/>
          </p:cNvGrpSpPr>
          <p:nvPr/>
        </p:nvGrpSpPr>
        <p:grpSpPr bwMode="auto">
          <a:xfrm rot="10800000">
            <a:off x="2063750" y="3398838"/>
            <a:ext cx="246063" cy="576262"/>
            <a:chOff x="781" y="1842"/>
            <a:chExt cx="499" cy="1165"/>
          </a:xfrm>
        </p:grpSpPr>
        <p:sp>
          <p:nvSpPr>
            <p:cNvPr id="41098" name="Freeform 13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099" name="Freeform 13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00" name="Oval 14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01" name="Group 141"/>
          <p:cNvGrpSpPr>
            <a:grpSpLocks/>
          </p:cNvGrpSpPr>
          <p:nvPr/>
        </p:nvGrpSpPr>
        <p:grpSpPr bwMode="auto">
          <a:xfrm rot="10800000">
            <a:off x="2351088" y="3398838"/>
            <a:ext cx="246062" cy="576262"/>
            <a:chOff x="781" y="1842"/>
            <a:chExt cx="499" cy="1165"/>
          </a:xfrm>
        </p:grpSpPr>
        <p:sp>
          <p:nvSpPr>
            <p:cNvPr id="41102" name="Freeform 14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03" name="Freeform 14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04" name="Oval 14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05" name="Group 145"/>
          <p:cNvGrpSpPr>
            <a:grpSpLocks/>
          </p:cNvGrpSpPr>
          <p:nvPr/>
        </p:nvGrpSpPr>
        <p:grpSpPr bwMode="auto">
          <a:xfrm rot="10800000">
            <a:off x="2638425" y="3398838"/>
            <a:ext cx="246063" cy="576262"/>
            <a:chOff x="781" y="1842"/>
            <a:chExt cx="499" cy="1165"/>
          </a:xfrm>
        </p:grpSpPr>
        <p:sp>
          <p:nvSpPr>
            <p:cNvPr id="41106" name="Freeform 14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07" name="Freeform 14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08" name="Oval 14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09" name="Group 149"/>
          <p:cNvGrpSpPr>
            <a:grpSpLocks/>
          </p:cNvGrpSpPr>
          <p:nvPr/>
        </p:nvGrpSpPr>
        <p:grpSpPr bwMode="auto">
          <a:xfrm rot="10800000">
            <a:off x="2927350" y="3398838"/>
            <a:ext cx="246063" cy="576262"/>
            <a:chOff x="781" y="1842"/>
            <a:chExt cx="499" cy="1165"/>
          </a:xfrm>
        </p:grpSpPr>
        <p:sp>
          <p:nvSpPr>
            <p:cNvPr id="41110" name="Freeform 15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11" name="Freeform 15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12" name="Oval 15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13" name="Group 153"/>
          <p:cNvGrpSpPr>
            <a:grpSpLocks/>
          </p:cNvGrpSpPr>
          <p:nvPr/>
        </p:nvGrpSpPr>
        <p:grpSpPr bwMode="auto">
          <a:xfrm rot="10800000">
            <a:off x="3214688" y="3398838"/>
            <a:ext cx="246062" cy="576262"/>
            <a:chOff x="781" y="1842"/>
            <a:chExt cx="499" cy="1165"/>
          </a:xfrm>
        </p:grpSpPr>
        <p:sp>
          <p:nvSpPr>
            <p:cNvPr id="41114" name="Freeform 15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15" name="Freeform 15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16" name="Oval 15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17" name="Group 157"/>
          <p:cNvGrpSpPr>
            <a:grpSpLocks/>
          </p:cNvGrpSpPr>
          <p:nvPr/>
        </p:nvGrpSpPr>
        <p:grpSpPr bwMode="auto">
          <a:xfrm rot="10800000">
            <a:off x="3503613" y="3398838"/>
            <a:ext cx="246062" cy="576262"/>
            <a:chOff x="781" y="1842"/>
            <a:chExt cx="499" cy="1165"/>
          </a:xfrm>
        </p:grpSpPr>
        <p:sp>
          <p:nvSpPr>
            <p:cNvPr id="41118" name="Freeform 15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19" name="Freeform 15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20" name="Oval 16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21" name="Group 161"/>
          <p:cNvGrpSpPr>
            <a:grpSpLocks/>
          </p:cNvGrpSpPr>
          <p:nvPr/>
        </p:nvGrpSpPr>
        <p:grpSpPr bwMode="auto">
          <a:xfrm rot="10800000">
            <a:off x="3790950" y="3398838"/>
            <a:ext cx="246063" cy="576262"/>
            <a:chOff x="781" y="1842"/>
            <a:chExt cx="499" cy="1165"/>
          </a:xfrm>
        </p:grpSpPr>
        <p:sp>
          <p:nvSpPr>
            <p:cNvPr id="41122" name="Freeform 16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23" name="Freeform 16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24" name="Oval 16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25" name="Group 165"/>
          <p:cNvGrpSpPr>
            <a:grpSpLocks/>
          </p:cNvGrpSpPr>
          <p:nvPr/>
        </p:nvGrpSpPr>
        <p:grpSpPr bwMode="auto">
          <a:xfrm rot="10800000">
            <a:off x="4079875" y="3398838"/>
            <a:ext cx="246063" cy="576262"/>
            <a:chOff x="781" y="1842"/>
            <a:chExt cx="499" cy="1165"/>
          </a:xfrm>
        </p:grpSpPr>
        <p:sp>
          <p:nvSpPr>
            <p:cNvPr id="41126" name="Freeform 16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27" name="Freeform 16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28" name="Oval 16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29" name="Group 169"/>
          <p:cNvGrpSpPr>
            <a:grpSpLocks/>
          </p:cNvGrpSpPr>
          <p:nvPr/>
        </p:nvGrpSpPr>
        <p:grpSpPr bwMode="auto">
          <a:xfrm rot="10800000">
            <a:off x="4367213" y="3398838"/>
            <a:ext cx="246062" cy="576262"/>
            <a:chOff x="781" y="1842"/>
            <a:chExt cx="499" cy="1165"/>
          </a:xfrm>
        </p:grpSpPr>
        <p:sp>
          <p:nvSpPr>
            <p:cNvPr id="41130" name="Freeform 17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31" name="Freeform 17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32" name="Oval 17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33" name="Group 173"/>
          <p:cNvGrpSpPr>
            <a:grpSpLocks/>
          </p:cNvGrpSpPr>
          <p:nvPr/>
        </p:nvGrpSpPr>
        <p:grpSpPr bwMode="auto">
          <a:xfrm rot="10800000">
            <a:off x="4654550" y="3398838"/>
            <a:ext cx="246063" cy="576262"/>
            <a:chOff x="781" y="1842"/>
            <a:chExt cx="499" cy="1165"/>
          </a:xfrm>
        </p:grpSpPr>
        <p:sp>
          <p:nvSpPr>
            <p:cNvPr id="41134" name="Freeform 17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35" name="Freeform 17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36" name="Oval 17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37" name="Group 177"/>
          <p:cNvGrpSpPr>
            <a:grpSpLocks/>
          </p:cNvGrpSpPr>
          <p:nvPr/>
        </p:nvGrpSpPr>
        <p:grpSpPr bwMode="auto">
          <a:xfrm rot="10800000">
            <a:off x="4943475" y="3398838"/>
            <a:ext cx="246063" cy="576262"/>
            <a:chOff x="781" y="1842"/>
            <a:chExt cx="499" cy="1165"/>
          </a:xfrm>
        </p:grpSpPr>
        <p:sp>
          <p:nvSpPr>
            <p:cNvPr id="41138" name="Freeform 17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39" name="Freeform 17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40" name="Oval 18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41" name="Group 181"/>
          <p:cNvGrpSpPr>
            <a:grpSpLocks/>
          </p:cNvGrpSpPr>
          <p:nvPr/>
        </p:nvGrpSpPr>
        <p:grpSpPr bwMode="auto">
          <a:xfrm rot="10800000">
            <a:off x="5230813" y="3398838"/>
            <a:ext cx="246062" cy="576262"/>
            <a:chOff x="781" y="1842"/>
            <a:chExt cx="499" cy="1165"/>
          </a:xfrm>
        </p:grpSpPr>
        <p:sp>
          <p:nvSpPr>
            <p:cNvPr id="41142" name="Freeform 18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43" name="Freeform 18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44" name="Oval 18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45" name="Group 185"/>
          <p:cNvGrpSpPr>
            <a:grpSpLocks/>
          </p:cNvGrpSpPr>
          <p:nvPr/>
        </p:nvGrpSpPr>
        <p:grpSpPr bwMode="auto">
          <a:xfrm rot="10800000">
            <a:off x="5519738" y="3398838"/>
            <a:ext cx="246062" cy="576262"/>
            <a:chOff x="781" y="1842"/>
            <a:chExt cx="499" cy="1165"/>
          </a:xfrm>
        </p:grpSpPr>
        <p:sp>
          <p:nvSpPr>
            <p:cNvPr id="41146" name="Freeform 18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47" name="Freeform 18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48" name="Oval 18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49" name="Group 189"/>
          <p:cNvGrpSpPr>
            <a:grpSpLocks/>
          </p:cNvGrpSpPr>
          <p:nvPr/>
        </p:nvGrpSpPr>
        <p:grpSpPr bwMode="auto">
          <a:xfrm rot="10800000">
            <a:off x="5807075" y="3398838"/>
            <a:ext cx="246063" cy="576262"/>
            <a:chOff x="781" y="1842"/>
            <a:chExt cx="499" cy="1165"/>
          </a:xfrm>
        </p:grpSpPr>
        <p:sp>
          <p:nvSpPr>
            <p:cNvPr id="41150" name="Freeform 19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51" name="Freeform 19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52" name="Oval 19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53" name="Group 193"/>
          <p:cNvGrpSpPr>
            <a:grpSpLocks/>
          </p:cNvGrpSpPr>
          <p:nvPr/>
        </p:nvGrpSpPr>
        <p:grpSpPr bwMode="auto">
          <a:xfrm rot="10800000">
            <a:off x="6096000" y="3398838"/>
            <a:ext cx="246063" cy="576262"/>
            <a:chOff x="781" y="1842"/>
            <a:chExt cx="499" cy="1165"/>
          </a:xfrm>
        </p:grpSpPr>
        <p:sp>
          <p:nvSpPr>
            <p:cNvPr id="41154" name="Freeform 19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55" name="Freeform 19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56" name="Oval 19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57" name="Group 197"/>
          <p:cNvGrpSpPr>
            <a:grpSpLocks/>
          </p:cNvGrpSpPr>
          <p:nvPr/>
        </p:nvGrpSpPr>
        <p:grpSpPr bwMode="auto">
          <a:xfrm rot="10800000">
            <a:off x="6383338" y="3398838"/>
            <a:ext cx="246062" cy="576262"/>
            <a:chOff x="781" y="1842"/>
            <a:chExt cx="499" cy="1165"/>
          </a:xfrm>
        </p:grpSpPr>
        <p:sp>
          <p:nvSpPr>
            <p:cNvPr id="41158" name="Freeform 19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59" name="Freeform 19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60" name="Oval 20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61" name="Group 201"/>
          <p:cNvGrpSpPr>
            <a:grpSpLocks/>
          </p:cNvGrpSpPr>
          <p:nvPr/>
        </p:nvGrpSpPr>
        <p:grpSpPr bwMode="auto">
          <a:xfrm rot="10800000">
            <a:off x="6672263" y="3398838"/>
            <a:ext cx="246062" cy="576262"/>
            <a:chOff x="781" y="1842"/>
            <a:chExt cx="499" cy="1165"/>
          </a:xfrm>
        </p:grpSpPr>
        <p:sp>
          <p:nvSpPr>
            <p:cNvPr id="41162" name="Freeform 20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63" name="Freeform 20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64" name="Oval 20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65" name="Group 205"/>
          <p:cNvGrpSpPr>
            <a:grpSpLocks/>
          </p:cNvGrpSpPr>
          <p:nvPr/>
        </p:nvGrpSpPr>
        <p:grpSpPr bwMode="auto">
          <a:xfrm rot="10800000">
            <a:off x="6959600" y="3398838"/>
            <a:ext cx="246063" cy="576262"/>
            <a:chOff x="781" y="1842"/>
            <a:chExt cx="499" cy="1165"/>
          </a:xfrm>
        </p:grpSpPr>
        <p:sp>
          <p:nvSpPr>
            <p:cNvPr id="41166" name="Freeform 20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67" name="Freeform 20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68" name="Oval 20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69" name="Group 209"/>
          <p:cNvGrpSpPr>
            <a:grpSpLocks/>
          </p:cNvGrpSpPr>
          <p:nvPr/>
        </p:nvGrpSpPr>
        <p:grpSpPr bwMode="auto">
          <a:xfrm rot="10800000">
            <a:off x="7246938" y="3398838"/>
            <a:ext cx="246062" cy="576262"/>
            <a:chOff x="781" y="1842"/>
            <a:chExt cx="499" cy="1165"/>
          </a:xfrm>
        </p:grpSpPr>
        <p:sp>
          <p:nvSpPr>
            <p:cNvPr id="41170" name="Freeform 21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71" name="Freeform 21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72" name="Oval 21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73" name="Group 213"/>
          <p:cNvGrpSpPr>
            <a:grpSpLocks/>
          </p:cNvGrpSpPr>
          <p:nvPr/>
        </p:nvGrpSpPr>
        <p:grpSpPr bwMode="auto">
          <a:xfrm rot="10800000">
            <a:off x="7535863" y="3398838"/>
            <a:ext cx="246062" cy="576262"/>
            <a:chOff x="781" y="1842"/>
            <a:chExt cx="499" cy="1165"/>
          </a:xfrm>
        </p:grpSpPr>
        <p:sp>
          <p:nvSpPr>
            <p:cNvPr id="41174" name="Freeform 214"/>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75" name="Freeform 215"/>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76" name="Oval 216"/>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77" name="Group 217"/>
          <p:cNvGrpSpPr>
            <a:grpSpLocks/>
          </p:cNvGrpSpPr>
          <p:nvPr/>
        </p:nvGrpSpPr>
        <p:grpSpPr bwMode="auto">
          <a:xfrm rot="10800000">
            <a:off x="7823200" y="3398838"/>
            <a:ext cx="246063" cy="576262"/>
            <a:chOff x="781" y="1842"/>
            <a:chExt cx="499" cy="1165"/>
          </a:xfrm>
        </p:grpSpPr>
        <p:sp>
          <p:nvSpPr>
            <p:cNvPr id="41178" name="Freeform 218"/>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79" name="Freeform 219"/>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80" name="Oval 220"/>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81" name="Group 221"/>
          <p:cNvGrpSpPr>
            <a:grpSpLocks/>
          </p:cNvGrpSpPr>
          <p:nvPr/>
        </p:nvGrpSpPr>
        <p:grpSpPr bwMode="auto">
          <a:xfrm rot="10800000">
            <a:off x="8112125" y="3398838"/>
            <a:ext cx="246063" cy="576262"/>
            <a:chOff x="781" y="1842"/>
            <a:chExt cx="499" cy="1165"/>
          </a:xfrm>
        </p:grpSpPr>
        <p:sp>
          <p:nvSpPr>
            <p:cNvPr id="41182" name="Freeform 222"/>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83" name="Freeform 223"/>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84" name="Oval 224"/>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85" name="Group 225"/>
          <p:cNvGrpSpPr>
            <a:grpSpLocks/>
          </p:cNvGrpSpPr>
          <p:nvPr/>
        </p:nvGrpSpPr>
        <p:grpSpPr bwMode="auto">
          <a:xfrm rot="10800000">
            <a:off x="8399463" y="3398838"/>
            <a:ext cx="246062" cy="576262"/>
            <a:chOff x="781" y="1842"/>
            <a:chExt cx="499" cy="1165"/>
          </a:xfrm>
        </p:grpSpPr>
        <p:sp>
          <p:nvSpPr>
            <p:cNvPr id="41186" name="Freeform 226"/>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87" name="Freeform 227"/>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88" name="Oval 228"/>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1189" name="Group 229"/>
          <p:cNvGrpSpPr>
            <a:grpSpLocks/>
          </p:cNvGrpSpPr>
          <p:nvPr/>
        </p:nvGrpSpPr>
        <p:grpSpPr bwMode="auto">
          <a:xfrm rot="10800000">
            <a:off x="8688388" y="3398838"/>
            <a:ext cx="246062" cy="576262"/>
            <a:chOff x="781" y="1842"/>
            <a:chExt cx="499" cy="1165"/>
          </a:xfrm>
        </p:grpSpPr>
        <p:sp>
          <p:nvSpPr>
            <p:cNvPr id="41190" name="Freeform 230"/>
            <p:cNvSpPr>
              <a:spLocks/>
            </p:cNvSpPr>
            <p:nvPr/>
          </p:nvSpPr>
          <p:spPr bwMode="auto">
            <a:xfrm>
              <a:off x="929"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91" name="Freeform 231"/>
            <p:cNvSpPr>
              <a:spLocks/>
            </p:cNvSpPr>
            <p:nvPr/>
          </p:nvSpPr>
          <p:spPr bwMode="auto">
            <a:xfrm>
              <a:off x="1068" y="2115"/>
              <a:ext cx="90" cy="892"/>
            </a:xfrm>
            <a:custGeom>
              <a:avLst/>
              <a:gdLst>
                <a:gd name="T0" fmla="*/ 0 w 189"/>
                <a:gd name="T1" fmla="*/ 83 h 892"/>
                <a:gd name="T2" fmla="*/ 90 w 189"/>
                <a:gd name="T3" fmla="*/ 356 h 892"/>
                <a:gd name="T4" fmla="*/ 45 w 189"/>
                <a:gd name="T5" fmla="*/ 628 h 892"/>
                <a:gd name="T6" fmla="*/ 90 w 189"/>
                <a:gd name="T7" fmla="*/ 854 h 892"/>
                <a:gd name="T8" fmla="*/ 181 w 189"/>
                <a:gd name="T9" fmla="*/ 854 h 892"/>
                <a:gd name="T10" fmla="*/ 136 w 189"/>
                <a:gd name="T11" fmla="*/ 628 h 892"/>
                <a:gd name="T12" fmla="*/ 181 w 189"/>
                <a:gd name="T13" fmla="*/ 310 h 892"/>
                <a:gd name="T14" fmla="*/ 90 w 189"/>
                <a:gd name="T15" fmla="*/ 38 h 892"/>
                <a:gd name="T16" fmla="*/ 0 w 189"/>
                <a:gd name="T17" fmla="*/ 8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92">
                  <a:moveTo>
                    <a:pt x="0" y="83"/>
                  </a:moveTo>
                  <a:cubicBezTo>
                    <a:pt x="0" y="136"/>
                    <a:pt x="82" y="265"/>
                    <a:pt x="90" y="356"/>
                  </a:cubicBezTo>
                  <a:cubicBezTo>
                    <a:pt x="98" y="447"/>
                    <a:pt x="45" y="545"/>
                    <a:pt x="45" y="628"/>
                  </a:cubicBezTo>
                  <a:cubicBezTo>
                    <a:pt x="45" y="711"/>
                    <a:pt x="67" y="817"/>
                    <a:pt x="90" y="854"/>
                  </a:cubicBezTo>
                  <a:cubicBezTo>
                    <a:pt x="113" y="891"/>
                    <a:pt x="173" y="892"/>
                    <a:pt x="181" y="854"/>
                  </a:cubicBezTo>
                  <a:cubicBezTo>
                    <a:pt x="189" y="816"/>
                    <a:pt x="136" y="719"/>
                    <a:pt x="136" y="628"/>
                  </a:cubicBezTo>
                  <a:cubicBezTo>
                    <a:pt x="136" y="537"/>
                    <a:pt x="189" y="408"/>
                    <a:pt x="181" y="310"/>
                  </a:cubicBezTo>
                  <a:cubicBezTo>
                    <a:pt x="173" y="212"/>
                    <a:pt x="120" y="76"/>
                    <a:pt x="90" y="38"/>
                  </a:cubicBezTo>
                  <a:cubicBezTo>
                    <a:pt x="60" y="0"/>
                    <a:pt x="0" y="30"/>
                    <a:pt x="0" y="83"/>
                  </a:cubicBezTo>
                  <a:close/>
                </a:path>
              </a:pathLst>
            </a:custGeom>
            <a:gradFill rotWithShape="1">
              <a:gsLst>
                <a:gs pos="0">
                  <a:srgbClr val="00CC00">
                    <a:gamma/>
                    <a:shade val="46275"/>
                    <a:invGamma/>
                  </a:srgbClr>
                </a:gs>
                <a:gs pos="50000">
                  <a:srgbClr val="00CC00"/>
                </a:gs>
                <a:gs pos="100000">
                  <a:srgbClr val="00CC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192" name="Oval 232"/>
            <p:cNvSpPr>
              <a:spLocks noChangeArrowheads="1"/>
            </p:cNvSpPr>
            <p:nvPr/>
          </p:nvSpPr>
          <p:spPr bwMode="auto">
            <a:xfrm>
              <a:off x="784" y="1845"/>
              <a:ext cx="499" cy="497"/>
            </a:xfrm>
            <a:prstGeom prst="ellipse">
              <a:avLst/>
            </a:prstGeom>
            <a:gradFill rotWithShape="1">
              <a:gsLst>
                <a:gs pos="0">
                  <a:srgbClr val="FFFF00"/>
                </a:gs>
                <a:gs pos="100000">
                  <a:srgbClr val="FFFF00">
                    <a:gamma/>
                    <a:shade val="46275"/>
                    <a:invGamma/>
                  </a:srgbClr>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41193" name="Text Box 233"/>
          <p:cNvSpPr txBox="1">
            <a:spLocks noChangeArrowheads="1"/>
          </p:cNvSpPr>
          <p:nvPr/>
        </p:nvSpPr>
        <p:spPr bwMode="auto">
          <a:xfrm>
            <a:off x="1628775" y="5197475"/>
            <a:ext cx="22320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sz="3600">
                <a:cs typeface="+mn-cs"/>
              </a:rPr>
              <a:t>Side view </a:t>
            </a:r>
          </a:p>
        </p:txBody>
      </p:sp>
      <p:sp>
        <p:nvSpPr>
          <p:cNvPr id="41194" name="Rectangle 234"/>
          <p:cNvSpPr>
            <a:spLocks noGrp="1" noChangeArrowheads="1"/>
          </p:cNvSpPr>
          <p:nvPr>
            <p:ph type="title"/>
          </p:nvPr>
        </p:nvSpPr>
        <p:spPr/>
        <p:txBody>
          <a:bodyPr/>
          <a:lstStyle/>
          <a:p>
            <a:pPr eaLnBrk="1" hangingPunct="1">
              <a:defRPr/>
            </a:pPr>
            <a:r>
              <a:rPr lang="en-GB" sz="3200" smtClean="0">
                <a:cs typeface="+mj-cs"/>
              </a:rPr>
              <a:t>Biochemical Composition of the Plasma Membrane</a:t>
            </a:r>
          </a:p>
        </p:txBody>
      </p:sp>
      <p:sp>
        <p:nvSpPr>
          <p:cNvPr id="41195" name="Rectangle 235"/>
          <p:cNvSpPr>
            <a:spLocks noGrp="1" noChangeArrowheads="1"/>
          </p:cNvSpPr>
          <p:nvPr>
            <p:ph type="body" idx="1"/>
          </p:nvPr>
        </p:nvSpPr>
        <p:spPr>
          <a:xfrm>
            <a:off x="827088" y="1639888"/>
            <a:ext cx="8229600" cy="4525962"/>
          </a:xfrm>
        </p:spPr>
        <p:txBody>
          <a:bodyPr/>
          <a:lstStyle/>
          <a:p>
            <a:pPr algn="r" eaLnBrk="1" hangingPunct="1">
              <a:buFontTx/>
              <a:buNone/>
              <a:defRPr/>
            </a:pPr>
            <a:r>
              <a:rPr lang="en-GB" sz="2400" smtClean="0">
                <a:cs typeface="+mn-cs"/>
              </a:rPr>
              <a:t>The main components are protein and phospholipid:</a:t>
            </a:r>
          </a:p>
        </p:txBody>
      </p:sp>
      <p:sp>
        <p:nvSpPr>
          <p:cNvPr id="41196" name="Text Box 236"/>
          <p:cNvSpPr txBox="1">
            <a:spLocks noChangeArrowheads="1"/>
          </p:cNvSpPr>
          <p:nvPr/>
        </p:nvSpPr>
        <p:spPr bwMode="auto">
          <a:xfrm>
            <a:off x="2638425" y="4332288"/>
            <a:ext cx="2519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a:cs typeface="+mn-cs"/>
              </a:rPr>
              <a:t>Protein</a:t>
            </a:r>
          </a:p>
        </p:txBody>
      </p:sp>
      <p:sp>
        <p:nvSpPr>
          <p:cNvPr id="41197" name="Line 237"/>
          <p:cNvSpPr>
            <a:spLocks noChangeShapeType="1"/>
          </p:cNvSpPr>
          <p:nvPr/>
        </p:nvSpPr>
        <p:spPr bwMode="auto">
          <a:xfrm>
            <a:off x="1846263" y="4332288"/>
            <a:ext cx="863600" cy="215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202" name="Text Box 242"/>
          <p:cNvSpPr txBox="1">
            <a:spLocks noChangeArrowheads="1"/>
          </p:cNvSpPr>
          <p:nvPr/>
        </p:nvSpPr>
        <p:spPr bwMode="auto">
          <a:xfrm>
            <a:off x="5446713" y="4621213"/>
            <a:ext cx="20161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a:cs typeface="+mn-cs"/>
              </a:rPr>
              <a:t>Phospholipid</a:t>
            </a:r>
          </a:p>
        </p:txBody>
      </p:sp>
      <p:sp>
        <p:nvSpPr>
          <p:cNvPr id="41203" name="Line 243"/>
          <p:cNvSpPr>
            <a:spLocks noChangeShapeType="1"/>
          </p:cNvSpPr>
          <p:nvPr/>
        </p:nvSpPr>
        <p:spPr bwMode="auto">
          <a:xfrm flipH="1">
            <a:off x="6670675" y="3900488"/>
            <a:ext cx="151130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41204" name="Text Box 244"/>
          <p:cNvSpPr txBox="1">
            <a:spLocks noChangeArrowheads="1"/>
          </p:cNvSpPr>
          <p:nvPr/>
        </p:nvSpPr>
        <p:spPr bwMode="auto">
          <a:xfrm>
            <a:off x="8316913" y="6237288"/>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GB">
                <a:solidFill>
                  <a:schemeClr val="bg1"/>
                </a:solidFill>
                <a:cs typeface="+mn-cs"/>
              </a:rPr>
              <a:t>4.6</a:t>
            </a:r>
          </a:p>
        </p:txBody>
      </p:sp>
    </p:spTree>
    <p:extLst>
      <p:ext uri="{BB962C8B-B14F-4D97-AF65-F5344CB8AC3E}">
        <p14:creationId xmlns:p14="http://schemas.microsoft.com/office/powerpoint/2010/main" val="24952878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path" presetSubtype="0" repeatCount="indefinite" accel="50000" decel="50000" fill="hold" nodeType="clickEffect">
                                  <p:stCondLst>
                                    <p:cond delay="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6" dur="20000" fill="hold"/>
                                        <p:tgtEl>
                                          <p:spTgt spid="40977"/>
                                        </p:tgtEl>
                                        <p:attrNameLst>
                                          <p:attrName>ppt_x</p:attrName>
                                          <p:attrName>ppt_y</p:attrName>
                                        </p:attrNameLst>
                                      </p:cBhvr>
                                      <p:rCtr x="-382" y="324"/>
                                    </p:animMotion>
                                  </p:childTnLst>
                                </p:cTn>
                              </p:par>
                              <p:par>
                                <p:cTn id="7" presetID="40" presetClass="path" presetSubtype="0" repeatCount="indefinite" accel="50000" decel="50000" fill="hold" nodeType="withEffect">
                                  <p:stCondLst>
                                    <p:cond delay="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 dur="20000" fill="hold"/>
                                        <p:tgtEl>
                                          <p:spTgt spid="40981"/>
                                        </p:tgtEl>
                                        <p:attrNameLst>
                                          <p:attrName>ppt_x</p:attrName>
                                          <p:attrName>ppt_y</p:attrName>
                                        </p:attrNameLst>
                                      </p:cBhvr>
                                      <p:rCtr x="-382" y="324"/>
                                    </p:animMotion>
                                  </p:childTnLst>
                                </p:cTn>
                              </p:par>
                              <p:par>
                                <p:cTn id="9" presetID="40" presetClass="path" presetSubtype="0" repeatCount="indefinite" accel="50000" decel="50000" fill="hold" nodeType="withEffect">
                                  <p:stCondLst>
                                    <p:cond delay="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 dur="20000" fill="hold"/>
                                        <p:tgtEl>
                                          <p:spTgt spid="40985"/>
                                        </p:tgtEl>
                                        <p:attrNameLst>
                                          <p:attrName>ppt_x</p:attrName>
                                          <p:attrName>ppt_y</p:attrName>
                                        </p:attrNameLst>
                                      </p:cBhvr>
                                      <p:rCtr x="-382" y="324"/>
                                    </p:animMotion>
                                  </p:childTnLst>
                                </p:cTn>
                              </p:par>
                              <p:par>
                                <p:cTn id="11" presetID="40" presetClass="path" presetSubtype="0" repeatCount="indefinite" accel="50000" decel="50000" fill="hold" nodeType="withEffect">
                                  <p:stCondLst>
                                    <p:cond delay="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2" dur="20000" fill="hold"/>
                                        <p:tgtEl>
                                          <p:spTgt spid="40989"/>
                                        </p:tgtEl>
                                        <p:attrNameLst>
                                          <p:attrName>ppt_x</p:attrName>
                                          <p:attrName>ppt_y</p:attrName>
                                        </p:attrNameLst>
                                      </p:cBhvr>
                                      <p:rCtr x="-382" y="324"/>
                                    </p:animMotion>
                                  </p:childTnLst>
                                </p:cTn>
                              </p:par>
                              <p:par>
                                <p:cTn id="13" presetID="40" presetClass="path" presetSubtype="0" repeatCount="indefinite" accel="50000" decel="50000" fill="hold" nodeType="withEffect">
                                  <p:stCondLst>
                                    <p:cond delay="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4" dur="20000" fill="hold"/>
                                        <p:tgtEl>
                                          <p:spTgt spid="40993"/>
                                        </p:tgtEl>
                                        <p:attrNameLst>
                                          <p:attrName>ppt_x</p:attrName>
                                          <p:attrName>ppt_y</p:attrName>
                                        </p:attrNameLst>
                                      </p:cBhvr>
                                      <p:rCtr x="-382" y="324"/>
                                    </p:animMotion>
                                  </p:childTnLst>
                                </p:cTn>
                              </p:par>
                              <p:par>
                                <p:cTn id="15" presetID="40" presetClass="path" presetSubtype="0" repeatCount="indefinite" accel="50000" decel="50000" fill="hold" nodeType="withEffect">
                                  <p:stCondLst>
                                    <p:cond delay="1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6" dur="20000" fill="hold"/>
                                        <p:tgtEl>
                                          <p:spTgt spid="40997"/>
                                        </p:tgtEl>
                                        <p:attrNameLst>
                                          <p:attrName>ppt_x</p:attrName>
                                          <p:attrName>ppt_y</p:attrName>
                                        </p:attrNameLst>
                                      </p:cBhvr>
                                      <p:rCtr x="-382" y="324"/>
                                    </p:animMotion>
                                  </p:childTnLst>
                                </p:cTn>
                              </p:par>
                              <p:par>
                                <p:cTn id="17" presetID="40" presetClass="path" presetSubtype="0" repeatCount="indefinite" accel="50000" decel="50000" fill="hold" nodeType="withEffect">
                                  <p:stCondLst>
                                    <p:cond delay="1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8" dur="20000" fill="hold"/>
                                        <p:tgtEl>
                                          <p:spTgt spid="41001"/>
                                        </p:tgtEl>
                                        <p:attrNameLst>
                                          <p:attrName>ppt_x</p:attrName>
                                          <p:attrName>ppt_y</p:attrName>
                                        </p:attrNameLst>
                                      </p:cBhvr>
                                      <p:rCtr x="-382" y="324"/>
                                    </p:animMotion>
                                  </p:childTnLst>
                                </p:cTn>
                              </p:par>
                              <p:par>
                                <p:cTn id="19" presetID="40" presetClass="path" presetSubtype="0" repeatCount="indefinite" accel="50000" decel="50000" fill="hold" nodeType="withEffect">
                                  <p:stCondLst>
                                    <p:cond delay="1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0" dur="20000" fill="hold"/>
                                        <p:tgtEl>
                                          <p:spTgt spid="41005"/>
                                        </p:tgtEl>
                                        <p:attrNameLst>
                                          <p:attrName>ppt_x</p:attrName>
                                          <p:attrName>ppt_y</p:attrName>
                                        </p:attrNameLst>
                                      </p:cBhvr>
                                      <p:rCtr x="-382" y="324"/>
                                    </p:animMotion>
                                  </p:childTnLst>
                                </p:cTn>
                              </p:par>
                              <p:par>
                                <p:cTn id="21" presetID="40" presetClass="path" presetSubtype="0" repeatCount="indefinite" accel="50000" decel="50000" fill="hold" nodeType="withEffect">
                                  <p:stCondLst>
                                    <p:cond delay="1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2" dur="20000" fill="hold"/>
                                        <p:tgtEl>
                                          <p:spTgt spid="41009"/>
                                        </p:tgtEl>
                                        <p:attrNameLst>
                                          <p:attrName>ppt_x</p:attrName>
                                          <p:attrName>ppt_y</p:attrName>
                                        </p:attrNameLst>
                                      </p:cBhvr>
                                      <p:rCtr x="-382" y="324"/>
                                    </p:animMotion>
                                  </p:childTnLst>
                                </p:cTn>
                              </p:par>
                              <p:par>
                                <p:cTn id="23" presetID="40" presetClass="path" presetSubtype="0" repeatCount="indefinite" accel="50000" decel="50000" fill="hold" nodeType="withEffect">
                                  <p:stCondLst>
                                    <p:cond delay="1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4" dur="20000" fill="hold"/>
                                        <p:tgtEl>
                                          <p:spTgt spid="41013"/>
                                        </p:tgtEl>
                                        <p:attrNameLst>
                                          <p:attrName>ppt_x</p:attrName>
                                          <p:attrName>ppt_y</p:attrName>
                                        </p:attrNameLst>
                                      </p:cBhvr>
                                      <p:rCtr x="-382" y="324"/>
                                    </p:animMotion>
                                  </p:childTnLst>
                                </p:cTn>
                              </p:par>
                              <p:par>
                                <p:cTn id="25" presetID="40" presetClass="path" presetSubtype="0" repeatCount="indefinite" accel="50000" decel="50000" fill="hold" nodeType="withEffect">
                                  <p:stCondLst>
                                    <p:cond delay="2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6" dur="20000" fill="hold"/>
                                        <p:tgtEl>
                                          <p:spTgt spid="41017"/>
                                        </p:tgtEl>
                                        <p:attrNameLst>
                                          <p:attrName>ppt_x</p:attrName>
                                          <p:attrName>ppt_y</p:attrName>
                                        </p:attrNameLst>
                                      </p:cBhvr>
                                      <p:rCtr x="-382" y="324"/>
                                    </p:animMotion>
                                  </p:childTnLst>
                                </p:cTn>
                              </p:par>
                              <p:par>
                                <p:cTn id="27" presetID="40" presetClass="path" presetSubtype="0" repeatCount="indefinite" accel="50000" decel="50000" fill="hold" nodeType="withEffect">
                                  <p:stCondLst>
                                    <p:cond delay="2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28" dur="20000" fill="hold"/>
                                        <p:tgtEl>
                                          <p:spTgt spid="41021"/>
                                        </p:tgtEl>
                                        <p:attrNameLst>
                                          <p:attrName>ppt_x</p:attrName>
                                          <p:attrName>ppt_y</p:attrName>
                                        </p:attrNameLst>
                                      </p:cBhvr>
                                      <p:rCtr x="-382" y="324"/>
                                    </p:animMotion>
                                  </p:childTnLst>
                                </p:cTn>
                              </p:par>
                              <p:par>
                                <p:cTn id="29" presetID="40" presetClass="path" presetSubtype="0" repeatCount="indefinite" accel="50000" decel="50000" fill="hold" nodeType="withEffect">
                                  <p:stCondLst>
                                    <p:cond delay="2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0" dur="20000" fill="hold"/>
                                        <p:tgtEl>
                                          <p:spTgt spid="41025"/>
                                        </p:tgtEl>
                                        <p:attrNameLst>
                                          <p:attrName>ppt_x</p:attrName>
                                          <p:attrName>ppt_y</p:attrName>
                                        </p:attrNameLst>
                                      </p:cBhvr>
                                      <p:rCtr x="-382" y="324"/>
                                    </p:animMotion>
                                  </p:childTnLst>
                                </p:cTn>
                              </p:par>
                              <p:par>
                                <p:cTn id="31" presetID="40" presetClass="path" presetSubtype="0" repeatCount="indefinite" accel="50000" decel="50000" fill="hold" nodeType="withEffect">
                                  <p:stCondLst>
                                    <p:cond delay="2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2" dur="20000" fill="hold"/>
                                        <p:tgtEl>
                                          <p:spTgt spid="41029"/>
                                        </p:tgtEl>
                                        <p:attrNameLst>
                                          <p:attrName>ppt_x</p:attrName>
                                          <p:attrName>ppt_y</p:attrName>
                                        </p:attrNameLst>
                                      </p:cBhvr>
                                      <p:rCtr x="-382" y="324"/>
                                    </p:animMotion>
                                  </p:childTnLst>
                                </p:cTn>
                              </p:par>
                              <p:par>
                                <p:cTn id="33" presetID="40" presetClass="path" presetSubtype="0" repeatCount="indefinite" accel="50000" decel="50000" fill="hold" nodeType="withEffect">
                                  <p:stCondLst>
                                    <p:cond delay="2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4" dur="20000" fill="hold"/>
                                        <p:tgtEl>
                                          <p:spTgt spid="41033"/>
                                        </p:tgtEl>
                                        <p:attrNameLst>
                                          <p:attrName>ppt_x</p:attrName>
                                          <p:attrName>ppt_y</p:attrName>
                                        </p:attrNameLst>
                                      </p:cBhvr>
                                      <p:rCtr x="-382" y="324"/>
                                    </p:animMotion>
                                  </p:childTnLst>
                                </p:cTn>
                              </p:par>
                              <p:par>
                                <p:cTn id="35" presetID="40" presetClass="path" presetSubtype="0" repeatCount="indefinite" accel="50000" decel="50000" fill="hold" nodeType="withEffect">
                                  <p:stCondLst>
                                    <p:cond delay="3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6" dur="20000" fill="hold"/>
                                        <p:tgtEl>
                                          <p:spTgt spid="41037"/>
                                        </p:tgtEl>
                                        <p:attrNameLst>
                                          <p:attrName>ppt_x</p:attrName>
                                          <p:attrName>ppt_y</p:attrName>
                                        </p:attrNameLst>
                                      </p:cBhvr>
                                      <p:rCtr x="-382" y="324"/>
                                    </p:animMotion>
                                  </p:childTnLst>
                                </p:cTn>
                              </p:par>
                              <p:par>
                                <p:cTn id="37" presetID="40" presetClass="path" presetSubtype="0" repeatCount="indefinite" accel="50000" decel="50000" fill="hold" nodeType="withEffect">
                                  <p:stCondLst>
                                    <p:cond delay="3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38" dur="20000" fill="hold"/>
                                        <p:tgtEl>
                                          <p:spTgt spid="41041"/>
                                        </p:tgtEl>
                                        <p:attrNameLst>
                                          <p:attrName>ppt_x</p:attrName>
                                          <p:attrName>ppt_y</p:attrName>
                                        </p:attrNameLst>
                                      </p:cBhvr>
                                      <p:rCtr x="-382" y="324"/>
                                    </p:animMotion>
                                  </p:childTnLst>
                                </p:cTn>
                              </p:par>
                              <p:par>
                                <p:cTn id="39" presetID="40" presetClass="path" presetSubtype="0" repeatCount="indefinite" accel="50000" decel="50000" fill="hold" nodeType="withEffect">
                                  <p:stCondLst>
                                    <p:cond delay="3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0" dur="20000" fill="hold"/>
                                        <p:tgtEl>
                                          <p:spTgt spid="41045"/>
                                        </p:tgtEl>
                                        <p:attrNameLst>
                                          <p:attrName>ppt_x</p:attrName>
                                          <p:attrName>ppt_y</p:attrName>
                                        </p:attrNameLst>
                                      </p:cBhvr>
                                      <p:rCtr x="-382" y="324"/>
                                    </p:animMotion>
                                  </p:childTnLst>
                                </p:cTn>
                              </p:par>
                              <p:par>
                                <p:cTn id="41" presetID="40" presetClass="path" presetSubtype="0" repeatCount="indefinite" accel="50000" decel="50000" fill="hold" nodeType="withEffect">
                                  <p:stCondLst>
                                    <p:cond delay="3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2" dur="20000" fill="hold"/>
                                        <p:tgtEl>
                                          <p:spTgt spid="41049"/>
                                        </p:tgtEl>
                                        <p:attrNameLst>
                                          <p:attrName>ppt_x</p:attrName>
                                          <p:attrName>ppt_y</p:attrName>
                                        </p:attrNameLst>
                                      </p:cBhvr>
                                      <p:rCtr x="-382" y="324"/>
                                    </p:animMotion>
                                  </p:childTnLst>
                                </p:cTn>
                              </p:par>
                              <p:par>
                                <p:cTn id="43" presetID="40" presetClass="path" presetSubtype="0" repeatCount="indefinite" accel="50000" decel="50000" fill="hold" nodeType="withEffect">
                                  <p:stCondLst>
                                    <p:cond delay="3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4" dur="20000" fill="hold"/>
                                        <p:tgtEl>
                                          <p:spTgt spid="41053"/>
                                        </p:tgtEl>
                                        <p:attrNameLst>
                                          <p:attrName>ppt_x</p:attrName>
                                          <p:attrName>ppt_y</p:attrName>
                                        </p:attrNameLst>
                                      </p:cBhvr>
                                      <p:rCtr x="-382" y="324"/>
                                    </p:animMotion>
                                  </p:childTnLst>
                                </p:cTn>
                              </p:par>
                              <p:par>
                                <p:cTn id="45" presetID="40" presetClass="path" presetSubtype="0" repeatCount="indefinite" accel="50000" decel="50000" fill="hold" nodeType="withEffect">
                                  <p:stCondLst>
                                    <p:cond delay="4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6" dur="20000" fill="hold"/>
                                        <p:tgtEl>
                                          <p:spTgt spid="41057"/>
                                        </p:tgtEl>
                                        <p:attrNameLst>
                                          <p:attrName>ppt_x</p:attrName>
                                          <p:attrName>ppt_y</p:attrName>
                                        </p:attrNameLst>
                                      </p:cBhvr>
                                      <p:rCtr x="-382" y="324"/>
                                    </p:animMotion>
                                  </p:childTnLst>
                                </p:cTn>
                              </p:par>
                              <p:par>
                                <p:cTn id="47" presetID="40" presetClass="path" presetSubtype="0" repeatCount="indefinite" accel="50000" decel="50000" fill="hold" nodeType="withEffect">
                                  <p:stCondLst>
                                    <p:cond delay="4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48" dur="20000" fill="hold"/>
                                        <p:tgtEl>
                                          <p:spTgt spid="41061"/>
                                        </p:tgtEl>
                                        <p:attrNameLst>
                                          <p:attrName>ppt_x</p:attrName>
                                          <p:attrName>ppt_y</p:attrName>
                                        </p:attrNameLst>
                                      </p:cBhvr>
                                      <p:rCtr x="-382" y="324"/>
                                    </p:animMotion>
                                  </p:childTnLst>
                                </p:cTn>
                              </p:par>
                              <p:par>
                                <p:cTn id="49" presetID="40" presetClass="path" presetSubtype="0" repeatCount="indefinite" accel="50000" decel="50000" fill="hold" nodeType="withEffect">
                                  <p:stCondLst>
                                    <p:cond delay="4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0" dur="20000" fill="hold"/>
                                        <p:tgtEl>
                                          <p:spTgt spid="41065"/>
                                        </p:tgtEl>
                                        <p:attrNameLst>
                                          <p:attrName>ppt_x</p:attrName>
                                          <p:attrName>ppt_y</p:attrName>
                                        </p:attrNameLst>
                                      </p:cBhvr>
                                      <p:rCtr x="-382" y="324"/>
                                    </p:animMotion>
                                  </p:childTnLst>
                                </p:cTn>
                              </p:par>
                              <p:par>
                                <p:cTn id="51" presetID="40" presetClass="path" presetSubtype="0" repeatCount="indefinite" accel="50000" decel="50000" fill="hold" nodeType="withEffect">
                                  <p:stCondLst>
                                    <p:cond delay="4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2" dur="20000" fill="hold"/>
                                        <p:tgtEl>
                                          <p:spTgt spid="41069"/>
                                        </p:tgtEl>
                                        <p:attrNameLst>
                                          <p:attrName>ppt_x</p:attrName>
                                          <p:attrName>ppt_y</p:attrName>
                                        </p:attrNameLst>
                                      </p:cBhvr>
                                      <p:rCtr x="-382" y="324"/>
                                    </p:animMotion>
                                  </p:childTnLst>
                                </p:cTn>
                              </p:par>
                              <p:par>
                                <p:cTn id="53" presetID="40" presetClass="path" presetSubtype="0" repeatCount="indefinite" accel="50000" decel="50000" fill="hold" nodeType="withEffect">
                                  <p:stCondLst>
                                    <p:cond delay="4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4" dur="20000" fill="hold"/>
                                        <p:tgtEl>
                                          <p:spTgt spid="41073"/>
                                        </p:tgtEl>
                                        <p:attrNameLst>
                                          <p:attrName>ppt_x</p:attrName>
                                          <p:attrName>ppt_y</p:attrName>
                                        </p:attrNameLst>
                                      </p:cBhvr>
                                      <p:rCtr x="-382" y="324"/>
                                    </p:animMotion>
                                  </p:childTnLst>
                                </p:cTn>
                              </p:par>
                              <p:par>
                                <p:cTn id="55" presetID="40" presetClass="path" presetSubtype="0" repeatCount="indefinite" accel="50000" decel="50000" fill="hold" nodeType="withEffect">
                                  <p:stCondLst>
                                    <p:cond delay="5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6" dur="20000" fill="hold"/>
                                        <p:tgtEl>
                                          <p:spTgt spid="41077"/>
                                        </p:tgtEl>
                                        <p:attrNameLst>
                                          <p:attrName>ppt_x</p:attrName>
                                          <p:attrName>ppt_y</p:attrName>
                                        </p:attrNameLst>
                                      </p:cBhvr>
                                      <p:rCtr x="-382" y="324"/>
                                    </p:animMotion>
                                  </p:childTnLst>
                                </p:cTn>
                              </p:par>
                              <p:par>
                                <p:cTn id="57" presetID="40" presetClass="path" presetSubtype="0" repeatCount="indefinite" accel="50000" decel="50000" fill="hold" nodeType="withEffect">
                                  <p:stCondLst>
                                    <p:cond delay="5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58" dur="20000" fill="hold"/>
                                        <p:tgtEl>
                                          <p:spTgt spid="41081"/>
                                        </p:tgtEl>
                                        <p:attrNameLst>
                                          <p:attrName>ppt_x</p:attrName>
                                          <p:attrName>ppt_y</p:attrName>
                                        </p:attrNameLst>
                                      </p:cBhvr>
                                      <p:rCtr x="-382" y="324"/>
                                    </p:animMotion>
                                  </p:childTnLst>
                                </p:cTn>
                              </p:par>
                              <p:par>
                                <p:cTn id="59" presetID="40" presetClass="path" presetSubtype="0" repeatCount="indefinite" accel="50000" decel="50000" autoRev="1" fill="hold" nodeType="withEffect">
                                  <p:stCondLst>
                                    <p:cond delay="0"/>
                                  </p:stCondLst>
                                  <p:childTnLst>
                                    <p:animMotion origin="layout" path="M -0.04948 -0.00347 C -0.04115 -0.01782 -0.02951 -0.03148 -0.00625 -0.03148 C 0.02014 -0.03148 0.02917 -0.01782 0.0375 -0.00347 C 0.04896 0.0125 0.05781 0.02848 0.08715 0.02848 C 0.11337 0.02848 0.12187 0.0125 0.13351 -0.00347 C 0.13906 -0.01782 0.15069 -0.03148 0.17674 -0.03148 C 0.2 -0.03148 0.21163 -0.01782 0.22049 -0.00347 C 0.22934 0.0125 0.24097 0.02848 0.26701 0.02848 C 0.2934 0.02848 0.31371 -0.00347 0.31371 -0.00324 C 0.32222 -0.01782 0.33125 -0.03148 0.35694 -0.03148 C 0.38333 -0.03148 0.39219 -0.01782 0.40087 -0.00347 C 0.4125 0.0125 0.42118 0.02848 0.45035 0.02848 C 0.47656 0.02848 0.48524 0.0125 0.49375 -0.00347 C 0.50521 -0.01782 0.51371 -0.03148 0.5401 -0.03148 C 0.56337 -0.03148 0.57483 -0.01782 0.58403 -0.00347 C 0.59253 0.0125 0.60417 0.02848 0.63038 0.02848 C 0.65677 0.02848 0.6651 0.0125 0.67708 -0.00347 " pathEditMode="relative" rAng="0" ptsTypes="fffffffffffffffff">
                                      <p:cBhvr>
                                        <p:cTn id="60" dur="30000" fill="hold"/>
                                        <p:tgtEl>
                                          <p:spTgt spid="40976"/>
                                        </p:tgtEl>
                                        <p:attrNameLst>
                                          <p:attrName>ppt_x</p:attrName>
                                          <p:attrName>ppt_y</p:attrName>
                                        </p:attrNameLst>
                                      </p:cBhvr>
                                      <p:rCtr x="36319" y="185"/>
                                    </p:animMotion>
                                  </p:childTnLst>
                                </p:cTn>
                              </p:par>
                              <p:par>
                                <p:cTn id="61" presetID="40" presetClass="path" presetSubtype="0" accel="50000" decel="50000" autoRev="1" fill="hold" nodeType="withEffect">
                                  <p:stCondLst>
                                    <p:cond delay="0"/>
                                  </p:stCondLst>
                                  <p:childTnLst>
                                    <p:animMotion origin="layout" path="M -0.03507 0.08403 C -0.02552 0.05879 -0.01233 0.03472 0.01389 0.03472 C 0.04357 0.03472 0.05382 0.05879 0.06354 0.08403 C 0.07656 0.11204 0.08628 0.14004 0.11944 0.14004 C 0.14913 0.14004 0.15885 0.11204 0.17187 0.08403 C 0.17812 0.05879 0.19132 0.03472 0.221 0.03472 C 0.24722 0.03472 0.26024 0.05879 0.27048 0.08403 C 0.28021 0.11204 0.2934 0.14004 0.32309 0.14004 C 0.35278 0.14004 0.37552 0.08403 0.37552 0.08426 C 0.38524 0.05879 0.39548 0.03472 0.42465 0.03472 C 0.45416 0.03472 0.46458 0.05879 0.47413 0.08403 C 0.48732 0.11204 0.49705 0.14004 0.53003 0.14004 C 0.55972 0.14004 0.56944 0.11204 0.57916 0.08403 C 0.59219 0.05879 0.60191 0.03472 0.6316 0.03472 C 0.65781 0.03472 0.671 0.05879 0.68125 0.08403 C 0.69097 0.11204 0.70399 0.14004 0.73368 0.14004 C 0.76337 0.14004 0.77309 0.11204 0.78628 0.08403 " pathEditMode="relative" rAng="0" ptsTypes="fffffffffffffffff">
                                      <p:cBhvr>
                                        <p:cTn id="62" dur="25000" fill="hold"/>
                                        <p:tgtEl>
                                          <p:spTgt spid="40962"/>
                                        </p:tgtEl>
                                        <p:attrNameLst>
                                          <p:attrName>ppt_x</p:attrName>
                                          <p:attrName>ppt_y</p:attrName>
                                        </p:attrNameLst>
                                      </p:cBhvr>
                                      <p:rCtr x="41059" y="324"/>
                                    </p:animMotion>
                                  </p:childTnLst>
                                </p:cTn>
                              </p:par>
                              <p:par>
                                <p:cTn id="63" presetID="40" presetClass="path" presetSubtype="0" repeatCount="indefinite" accel="50000" decel="50000" fill="hold" nodeType="withEffect">
                                  <p:stCondLst>
                                    <p:cond delay="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64" dur="20000" fill="hold"/>
                                        <p:tgtEl>
                                          <p:spTgt spid="41085"/>
                                        </p:tgtEl>
                                        <p:attrNameLst>
                                          <p:attrName>ppt_x</p:attrName>
                                          <p:attrName>ppt_y</p:attrName>
                                        </p:attrNameLst>
                                      </p:cBhvr>
                                      <p:rCtr x="-382" y="324"/>
                                    </p:animMotion>
                                  </p:childTnLst>
                                </p:cTn>
                              </p:par>
                              <p:par>
                                <p:cTn id="65" presetID="40" presetClass="path" presetSubtype="0" repeatCount="indefinite" accel="50000" decel="50000" fill="hold" nodeType="withEffect">
                                  <p:stCondLst>
                                    <p:cond delay="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66" dur="20000" fill="hold"/>
                                        <p:tgtEl>
                                          <p:spTgt spid="41089"/>
                                        </p:tgtEl>
                                        <p:attrNameLst>
                                          <p:attrName>ppt_x</p:attrName>
                                          <p:attrName>ppt_y</p:attrName>
                                        </p:attrNameLst>
                                      </p:cBhvr>
                                      <p:rCtr x="-382" y="324"/>
                                    </p:animMotion>
                                  </p:childTnLst>
                                </p:cTn>
                              </p:par>
                              <p:par>
                                <p:cTn id="67" presetID="40" presetClass="path" presetSubtype="0" repeatCount="indefinite" accel="50000" decel="50000" fill="hold" nodeType="withEffect">
                                  <p:stCondLst>
                                    <p:cond delay="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68" dur="20000" fill="hold"/>
                                        <p:tgtEl>
                                          <p:spTgt spid="41093"/>
                                        </p:tgtEl>
                                        <p:attrNameLst>
                                          <p:attrName>ppt_x</p:attrName>
                                          <p:attrName>ppt_y</p:attrName>
                                        </p:attrNameLst>
                                      </p:cBhvr>
                                      <p:rCtr x="-382" y="324"/>
                                    </p:animMotion>
                                  </p:childTnLst>
                                </p:cTn>
                              </p:par>
                              <p:par>
                                <p:cTn id="69" presetID="40" presetClass="path" presetSubtype="0" repeatCount="indefinite" accel="50000" decel="50000" fill="hold" nodeType="withEffect">
                                  <p:stCondLst>
                                    <p:cond delay="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0" dur="20000" fill="hold"/>
                                        <p:tgtEl>
                                          <p:spTgt spid="41097"/>
                                        </p:tgtEl>
                                        <p:attrNameLst>
                                          <p:attrName>ppt_x</p:attrName>
                                          <p:attrName>ppt_y</p:attrName>
                                        </p:attrNameLst>
                                      </p:cBhvr>
                                      <p:rCtr x="-382" y="324"/>
                                    </p:animMotion>
                                  </p:childTnLst>
                                </p:cTn>
                              </p:par>
                              <p:par>
                                <p:cTn id="71" presetID="40" presetClass="path" presetSubtype="0" repeatCount="indefinite" accel="50000" decel="50000" fill="hold" nodeType="withEffect">
                                  <p:stCondLst>
                                    <p:cond delay="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2" dur="20000" fill="hold"/>
                                        <p:tgtEl>
                                          <p:spTgt spid="41101"/>
                                        </p:tgtEl>
                                        <p:attrNameLst>
                                          <p:attrName>ppt_x</p:attrName>
                                          <p:attrName>ppt_y</p:attrName>
                                        </p:attrNameLst>
                                      </p:cBhvr>
                                      <p:rCtr x="-382" y="324"/>
                                    </p:animMotion>
                                  </p:childTnLst>
                                </p:cTn>
                              </p:par>
                              <p:par>
                                <p:cTn id="73" presetID="40" presetClass="path" presetSubtype="0" repeatCount="indefinite" accel="50000" decel="50000" fill="hold" nodeType="withEffect">
                                  <p:stCondLst>
                                    <p:cond delay="1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4" dur="20000" fill="hold"/>
                                        <p:tgtEl>
                                          <p:spTgt spid="41105"/>
                                        </p:tgtEl>
                                        <p:attrNameLst>
                                          <p:attrName>ppt_x</p:attrName>
                                          <p:attrName>ppt_y</p:attrName>
                                        </p:attrNameLst>
                                      </p:cBhvr>
                                      <p:rCtr x="-382" y="324"/>
                                    </p:animMotion>
                                  </p:childTnLst>
                                </p:cTn>
                              </p:par>
                              <p:par>
                                <p:cTn id="75" presetID="40" presetClass="path" presetSubtype="0" repeatCount="indefinite" accel="50000" decel="50000" fill="hold" nodeType="withEffect">
                                  <p:stCondLst>
                                    <p:cond delay="1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6" dur="20000" fill="hold"/>
                                        <p:tgtEl>
                                          <p:spTgt spid="41109"/>
                                        </p:tgtEl>
                                        <p:attrNameLst>
                                          <p:attrName>ppt_x</p:attrName>
                                          <p:attrName>ppt_y</p:attrName>
                                        </p:attrNameLst>
                                      </p:cBhvr>
                                      <p:rCtr x="-382" y="324"/>
                                    </p:animMotion>
                                  </p:childTnLst>
                                </p:cTn>
                              </p:par>
                              <p:par>
                                <p:cTn id="77" presetID="40" presetClass="path" presetSubtype="0" repeatCount="indefinite" accel="50000" decel="50000" fill="hold" nodeType="withEffect">
                                  <p:stCondLst>
                                    <p:cond delay="1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78" dur="20000" fill="hold"/>
                                        <p:tgtEl>
                                          <p:spTgt spid="41113"/>
                                        </p:tgtEl>
                                        <p:attrNameLst>
                                          <p:attrName>ppt_x</p:attrName>
                                          <p:attrName>ppt_y</p:attrName>
                                        </p:attrNameLst>
                                      </p:cBhvr>
                                      <p:rCtr x="-382" y="324"/>
                                    </p:animMotion>
                                  </p:childTnLst>
                                </p:cTn>
                              </p:par>
                              <p:par>
                                <p:cTn id="79" presetID="40" presetClass="path" presetSubtype="0" repeatCount="indefinite" accel="50000" decel="50000" fill="hold" nodeType="withEffect">
                                  <p:stCondLst>
                                    <p:cond delay="1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0" dur="20000" fill="hold"/>
                                        <p:tgtEl>
                                          <p:spTgt spid="41117"/>
                                        </p:tgtEl>
                                        <p:attrNameLst>
                                          <p:attrName>ppt_x</p:attrName>
                                          <p:attrName>ppt_y</p:attrName>
                                        </p:attrNameLst>
                                      </p:cBhvr>
                                      <p:rCtr x="-382" y="324"/>
                                    </p:animMotion>
                                  </p:childTnLst>
                                </p:cTn>
                              </p:par>
                              <p:par>
                                <p:cTn id="81" presetID="40" presetClass="path" presetSubtype="0" repeatCount="indefinite" accel="50000" decel="50000" fill="hold" nodeType="withEffect">
                                  <p:stCondLst>
                                    <p:cond delay="1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2" dur="20000" fill="hold"/>
                                        <p:tgtEl>
                                          <p:spTgt spid="41121"/>
                                        </p:tgtEl>
                                        <p:attrNameLst>
                                          <p:attrName>ppt_x</p:attrName>
                                          <p:attrName>ppt_y</p:attrName>
                                        </p:attrNameLst>
                                      </p:cBhvr>
                                      <p:rCtr x="-382" y="324"/>
                                    </p:animMotion>
                                  </p:childTnLst>
                                </p:cTn>
                              </p:par>
                              <p:par>
                                <p:cTn id="83" presetID="40" presetClass="path" presetSubtype="0" repeatCount="indefinite" accel="50000" decel="50000" fill="hold" nodeType="withEffect">
                                  <p:stCondLst>
                                    <p:cond delay="2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4" dur="20000" fill="hold"/>
                                        <p:tgtEl>
                                          <p:spTgt spid="41125"/>
                                        </p:tgtEl>
                                        <p:attrNameLst>
                                          <p:attrName>ppt_x</p:attrName>
                                          <p:attrName>ppt_y</p:attrName>
                                        </p:attrNameLst>
                                      </p:cBhvr>
                                      <p:rCtr x="-382" y="324"/>
                                    </p:animMotion>
                                  </p:childTnLst>
                                </p:cTn>
                              </p:par>
                              <p:par>
                                <p:cTn id="85" presetID="40" presetClass="path" presetSubtype="0" repeatCount="indefinite" accel="50000" decel="50000" fill="hold" nodeType="withEffect">
                                  <p:stCondLst>
                                    <p:cond delay="2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6" dur="20000" fill="hold"/>
                                        <p:tgtEl>
                                          <p:spTgt spid="41129"/>
                                        </p:tgtEl>
                                        <p:attrNameLst>
                                          <p:attrName>ppt_x</p:attrName>
                                          <p:attrName>ppt_y</p:attrName>
                                        </p:attrNameLst>
                                      </p:cBhvr>
                                      <p:rCtr x="-382" y="324"/>
                                    </p:animMotion>
                                  </p:childTnLst>
                                </p:cTn>
                              </p:par>
                              <p:par>
                                <p:cTn id="87" presetID="40" presetClass="path" presetSubtype="0" repeatCount="indefinite" accel="50000" decel="50000" fill="hold" nodeType="withEffect">
                                  <p:stCondLst>
                                    <p:cond delay="2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88" dur="20000" fill="hold"/>
                                        <p:tgtEl>
                                          <p:spTgt spid="41133"/>
                                        </p:tgtEl>
                                        <p:attrNameLst>
                                          <p:attrName>ppt_x</p:attrName>
                                          <p:attrName>ppt_y</p:attrName>
                                        </p:attrNameLst>
                                      </p:cBhvr>
                                      <p:rCtr x="-382" y="324"/>
                                    </p:animMotion>
                                  </p:childTnLst>
                                </p:cTn>
                              </p:par>
                              <p:par>
                                <p:cTn id="89" presetID="40" presetClass="path" presetSubtype="0" repeatCount="indefinite" accel="50000" decel="50000" fill="hold" nodeType="withEffect">
                                  <p:stCondLst>
                                    <p:cond delay="2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0" dur="20000" fill="hold"/>
                                        <p:tgtEl>
                                          <p:spTgt spid="41137"/>
                                        </p:tgtEl>
                                        <p:attrNameLst>
                                          <p:attrName>ppt_x</p:attrName>
                                          <p:attrName>ppt_y</p:attrName>
                                        </p:attrNameLst>
                                      </p:cBhvr>
                                      <p:rCtr x="-382" y="324"/>
                                    </p:animMotion>
                                  </p:childTnLst>
                                </p:cTn>
                              </p:par>
                              <p:par>
                                <p:cTn id="91" presetID="40" presetClass="path" presetSubtype="0" repeatCount="indefinite" accel="50000" decel="50000" fill="hold" nodeType="withEffect">
                                  <p:stCondLst>
                                    <p:cond delay="2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2" dur="20000" fill="hold"/>
                                        <p:tgtEl>
                                          <p:spTgt spid="41141"/>
                                        </p:tgtEl>
                                        <p:attrNameLst>
                                          <p:attrName>ppt_x</p:attrName>
                                          <p:attrName>ppt_y</p:attrName>
                                        </p:attrNameLst>
                                      </p:cBhvr>
                                      <p:rCtr x="-382" y="324"/>
                                    </p:animMotion>
                                  </p:childTnLst>
                                </p:cTn>
                              </p:par>
                              <p:par>
                                <p:cTn id="93" presetID="40" presetClass="path" presetSubtype="0" repeatCount="indefinite" accel="50000" decel="50000" fill="hold" nodeType="withEffect">
                                  <p:stCondLst>
                                    <p:cond delay="3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4" dur="20000" fill="hold"/>
                                        <p:tgtEl>
                                          <p:spTgt spid="41145"/>
                                        </p:tgtEl>
                                        <p:attrNameLst>
                                          <p:attrName>ppt_x</p:attrName>
                                          <p:attrName>ppt_y</p:attrName>
                                        </p:attrNameLst>
                                      </p:cBhvr>
                                      <p:rCtr x="-382" y="324"/>
                                    </p:animMotion>
                                  </p:childTnLst>
                                </p:cTn>
                              </p:par>
                              <p:par>
                                <p:cTn id="95" presetID="40" presetClass="path" presetSubtype="0" repeatCount="indefinite" accel="50000" decel="50000" fill="hold" nodeType="withEffect">
                                  <p:stCondLst>
                                    <p:cond delay="3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6" dur="20000" fill="hold"/>
                                        <p:tgtEl>
                                          <p:spTgt spid="41149"/>
                                        </p:tgtEl>
                                        <p:attrNameLst>
                                          <p:attrName>ppt_x</p:attrName>
                                          <p:attrName>ppt_y</p:attrName>
                                        </p:attrNameLst>
                                      </p:cBhvr>
                                      <p:rCtr x="-382" y="324"/>
                                    </p:animMotion>
                                  </p:childTnLst>
                                </p:cTn>
                              </p:par>
                              <p:par>
                                <p:cTn id="97" presetID="40" presetClass="path" presetSubtype="0" repeatCount="indefinite" accel="50000" decel="50000" fill="hold" nodeType="withEffect">
                                  <p:stCondLst>
                                    <p:cond delay="3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98" dur="20000" fill="hold"/>
                                        <p:tgtEl>
                                          <p:spTgt spid="41153"/>
                                        </p:tgtEl>
                                        <p:attrNameLst>
                                          <p:attrName>ppt_x</p:attrName>
                                          <p:attrName>ppt_y</p:attrName>
                                        </p:attrNameLst>
                                      </p:cBhvr>
                                      <p:rCtr x="-382" y="324"/>
                                    </p:animMotion>
                                  </p:childTnLst>
                                </p:cTn>
                              </p:par>
                              <p:par>
                                <p:cTn id="99" presetID="40" presetClass="path" presetSubtype="0" repeatCount="indefinite" accel="50000" decel="50000" fill="hold" nodeType="withEffect">
                                  <p:stCondLst>
                                    <p:cond delay="3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0" dur="20000" fill="hold"/>
                                        <p:tgtEl>
                                          <p:spTgt spid="41157"/>
                                        </p:tgtEl>
                                        <p:attrNameLst>
                                          <p:attrName>ppt_x</p:attrName>
                                          <p:attrName>ppt_y</p:attrName>
                                        </p:attrNameLst>
                                      </p:cBhvr>
                                      <p:rCtr x="-382" y="324"/>
                                    </p:animMotion>
                                  </p:childTnLst>
                                </p:cTn>
                              </p:par>
                              <p:par>
                                <p:cTn id="101" presetID="40" presetClass="path" presetSubtype="0" repeatCount="indefinite" accel="50000" decel="50000" fill="hold" nodeType="withEffect">
                                  <p:stCondLst>
                                    <p:cond delay="3800"/>
                                  </p:stCondLst>
                                  <p:childTnLst>
                                    <p:animMotion origin="layout" path="M -3.88889E-6 -1.11111E-6 C -0.00017 -0.02523 -0.00034 -0.0493 -0.00052 -0.0493 C -0.00086 -0.0493 -0.00086 -0.02523 -0.00104 -1.11111E-6 C -0.00104 0.02801 -0.00121 0.05602 -0.00156 0.05602 C -0.00173 0.05602 -0.00191 0.02801 -0.00208 -1.11111E-6 C -0.00208 -0.02523 -0.00225 -0.0493 -0.00243 -0.0493 C -0.00277 -0.0493 -0.00277 -0.02523 -0.00295 -1.11111E-6 C -0.00295 0.02801 -0.00312 0.05602 -0.00347 0.05602 C -0.00364 0.05602 -0.00382 -1.11111E-6 -0.00382 0.00023 C -0.00399 -0.02523 -0.00416 -0.0493 -0.00434 -0.0493 C -0.00468 -0.0493 -0.00468 -0.02523 -0.00486 -1.11111E-6 C -0.00486 0.02801 -0.00503 0.05602 -0.00538 0.05602 C -0.00555 0.05602 -0.00573 0.02801 -0.00573 -1.11111E-6 C -0.0059 -0.02523 -0.00607 -0.0493 -0.00625 -0.0493 C -0.00659 -0.0493 -0.00659 -0.02523 -0.00677 -1.11111E-6 C -0.00677 0.02801 -0.00694 0.05602 -0.00729 0.05602 C -0.00746 0.05602 -0.00763 0.02801 -0.00763 -1.11111E-6 " pathEditMode="relative" rAng="0" ptsTypes="fffffffffffffffff">
                                      <p:cBhvr>
                                        <p:cTn id="102" dur="20000" fill="hold"/>
                                        <p:tgtEl>
                                          <p:spTgt spid="41161"/>
                                        </p:tgtEl>
                                        <p:attrNameLst>
                                          <p:attrName>ppt_x</p:attrName>
                                          <p:attrName>ppt_y</p:attrName>
                                        </p:attrNameLst>
                                      </p:cBhvr>
                                      <p:rCtr x="-382" y="324"/>
                                    </p:animMotion>
                                  </p:childTnLst>
                                </p:cTn>
                              </p:par>
                              <p:par>
                                <p:cTn id="103" presetID="40" presetClass="path" presetSubtype="0" repeatCount="indefinite" accel="50000" decel="50000" fill="hold" nodeType="withEffect">
                                  <p:stCondLst>
                                    <p:cond delay="4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4" dur="20000" fill="hold"/>
                                        <p:tgtEl>
                                          <p:spTgt spid="41165"/>
                                        </p:tgtEl>
                                        <p:attrNameLst>
                                          <p:attrName>ppt_x</p:attrName>
                                          <p:attrName>ppt_y</p:attrName>
                                        </p:attrNameLst>
                                      </p:cBhvr>
                                      <p:rCtr x="-382" y="324"/>
                                    </p:animMotion>
                                  </p:childTnLst>
                                </p:cTn>
                              </p:par>
                              <p:par>
                                <p:cTn id="105" presetID="40" presetClass="path" presetSubtype="0" repeatCount="indefinite" accel="50000" decel="50000" fill="hold" nodeType="withEffect">
                                  <p:stCondLst>
                                    <p:cond delay="4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6" dur="20000" fill="hold"/>
                                        <p:tgtEl>
                                          <p:spTgt spid="41169"/>
                                        </p:tgtEl>
                                        <p:attrNameLst>
                                          <p:attrName>ppt_x</p:attrName>
                                          <p:attrName>ppt_y</p:attrName>
                                        </p:attrNameLst>
                                      </p:cBhvr>
                                      <p:rCtr x="-382" y="324"/>
                                    </p:animMotion>
                                  </p:childTnLst>
                                </p:cTn>
                              </p:par>
                              <p:par>
                                <p:cTn id="107" presetID="40" presetClass="path" presetSubtype="0" repeatCount="indefinite" accel="50000" decel="50000" fill="hold" nodeType="withEffect">
                                  <p:stCondLst>
                                    <p:cond delay="44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08" dur="20000" fill="hold"/>
                                        <p:tgtEl>
                                          <p:spTgt spid="41173"/>
                                        </p:tgtEl>
                                        <p:attrNameLst>
                                          <p:attrName>ppt_x</p:attrName>
                                          <p:attrName>ppt_y</p:attrName>
                                        </p:attrNameLst>
                                      </p:cBhvr>
                                      <p:rCtr x="-382" y="324"/>
                                    </p:animMotion>
                                  </p:childTnLst>
                                </p:cTn>
                              </p:par>
                              <p:par>
                                <p:cTn id="109" presetID="40" presetClass="path" presetSubtype="0" repeatCount="indefinite" accel="50000" decel="50000" fill="hold" nodeType="withEffect">
                                  <p:stCondLst>
                                    <p:cond delay="46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10" dur="20000" fill="hold"/>
                                        <p:tgtEl>
                                          <p:spTgt spid="41177"/>
                                        </p:tgtEl>
                                        <p:attrNameLst>
                                          <p:attrName>ppt_x</p:attrName>
                                          <p:attrName>ppt_y</p:attrName>
                                        </p:attrNameLst>
                                      </p:cBhvr>
                                      <p:rCtr x="-382" y="324"/>
                                    </p:animMotion>
                                  </p:childTnLst>
                                </p:cTn>
                              </p:par>
                              <p:par>
                                <p:cTn id="111" presetID="40" presetClass="path" presetSubtype="0" repeatCount="indefinite" accel="50000" decel="50000" fill="hold" nodeType="withEffect">
                                  <p:stCondLst>
                                    <p:cond delay="48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12" dur="20000" fill="hold"/>
                                        <p:tgtEl>
                                          <p:spTgt spid="41181"/>
                                        </p:tgtEl>
                                        <p:attrNameLst>
                                          <p:attrName>ppt_x</p:attrName>
                                          <p:attrName>ppt_y</p:attrName>
                                        </p:attrNameLst>
                                      </p:cBhvr>
                                      <p:rCtr x="-382" y="324"/>
                                    </p:animMotion>
                                  </p:childTnLst>
                                </p:cTn>
                              </p:par>
                              <p:par>
                                <p:cTn id="113" presetID="40" presetClass="path" presetSubtype="0" repeatCount="indefinite" accel="50000" decel="50000" fill="hold" nodeType="withEffect">
                                  <p:stCondLst>
                                    <p:cond delay="50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14" dur="20000" fill="hold"/>
                                        <p:tgtEl>
                                          <p:spTgt spid="41185"/>
                                        </p:tgtEl>
                                        <p:attrNameLst>
                                          <p:attrName>ppt_x</p:attrName>
                                          <p:attrName>ppt_y</p:attrName>
                                        </p:attrNameLst>
                                      </p:cBhvr>
                                      <p:rCtr x="-382" y="324"/>
                                    </p:animMotion>
                                  </p:childTnLst>
                                </p:cTn>
                              </p:par>
                              <p:par>
                                <p:cTn id="115" presetID="40" presetClass="path" presetSubtype="0" repeatCount="indefinite" accel="50000" decel="50000" fill="hold" nodeType="withEffect">
                                  <p:stCondLst>
                                    <p:cond delay="5200"/>
                                  </p:stCondLst>
                                  <p:childTnLst>
                                    <p:animMotion origin="layout" path="M 0.00764 4.07407E-6 C 0.00746 -0.02524 0.00729 -0.04931 0.00712 -0.04931 C 0.00677 -0.04931 0.00677 -0.02524 0.0066 4.07407E-6 C 0.0066 0.02801 0.00642 0.05601 0.00608 0.05601 C 0.0059 0.05601 0.00573 0.02801 0.00556 4.07407E-6 C 0.00556 -0.02524 0.00538 -0.04931 0.00521 -0.04931 C 0.00486 -0.04931 0.00486 -0.02524 0.00469 4.07407E-6 C 0.00469 0.02801 0.00451 0.05601 0.00417 0.05601 C 0.00399 0.05601 0.00382 4.07407E-6 0.00382 0.00023 C 0.00365 -0.02524 0.00347 -0.04931 0.0033 -0.04931 C 0.00295 -0.04931 0.00295 -0.02524 0.00278 4.07407E-6 C 0.00278 0.02801 0.0026 0.05601 0.00226 0.05601 C 0.00208 0.05601 0.00191 0.02801 0.00191 4.07407E-6 C 0.00174 -0.02524 0.00156 -0.04931 0.00139 -0.04931 C 0.00104 -0.04931 0.00104 -0.02524 0.00087 4.07407E-6 C 0.00087 0.02801 0.00069 0.05601 0.00035 0.05601 C 0.00017 0.05601 5.55556E-7 0.02801 5.55556E-7 4.07407E-6 " pathEditMode="relative" rAng="0" ptsTypes="fffffffffffffffff">
                                      <p:cBhvr>
                                        <p:cTn id="116" dur="20000" fill="hold"/>
                                        <p:tgtEl>
                                          <p:spTgt spid="41189"/>
                                        </p:tgtEl>
                                        <p:attrNameLst>
                                          <p:attrName>ppt_x</p:attrName>
                                          <p:attrName>ppt_y</p:attrName>
                                        </p:attrNameLst>
                                      </p:cBhvr>
                                      <p:rCtr x="-382" y="3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TotalTime>
  <Words>2210</Words>
  <Application>Microsoft Macintosh PowerPoint</Application>
  <PresentationFormat>On-screen Show (4:3)</PresentationFormat>
  <Paragraphs>325</Paragraphs>
  <Slides>35</Slides>
  <Notes>27</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Cells and Membranes</vt:lpstr>
      <vt:lpstr>The Plasma Membrane</vt:lpstr>
      <vt:lpstr>Membrane Structure</vt:lpstr>
      <vt:lpstr>Membrane Structure</vt:lpstr>
      <vt:lpstr>Membrane Structure</vt:lpstr>
      <vt:lpstr>Fluid Mosaic Model of the Plasma Membrane</vt:lpstr>
      <vt:lpstr>Appearance of the Cell Membrane</vt:lpstr>
      <vt:lpstr>Biochemical Composition of the Plasma Membrane</vt:lpstr>
      <vt:lpstr>Biochemical Composition of the Plasma Membrane</vt:lpstr>
      <vt:lpstr>PowerPoint Presentation</vt:lpstr>
      <vt:lpstr>Phospholipid</vt:lpstr>
      <vt:lpstr>PowerPoint Presentation</vt:lpstr>
      <vt:lpstr>Evidence for the Fluid Mosaic Model</vt:lpstr>
      <vt:lpstr>Freeze Fracture Technique</vt:lpstr>
      <vt:lpstr>The Role of Membranes</vt:lpstr>
      <vt:lpstr>PowerPoint Presentation</vt:lpstr>
      <vt:lpstr>PowerPoint Presentation</vt:lpstr>
      <vt:lpstr>Membrane Bound Organelles</vt:lpstr>
      <vt:lpstr>Membranes Inside Cells</vt:lpstr>
      <vt:lpstr>The Functions of Organelles</vt:lpstr>
      <vt:lpstr>PowerPoint Presentation</vt:lpstr>
      <vt:lpstr>PowerPoint Presentation</vt:lpstr>
      <vt:lpstr>PowerPoint Presentation</vt:lpstr>
      <vt:lpstr>Light Capture and Carbon Fixation</vt:lpstr>
      <vt:lpstr>Energy Production</vt:lpstr>
      <vt:lpstr>Compartmentation</vt:lpstr>
      <vt:lpstr>Enzymes in Organelles</vt:lpstr>
      <vt:lpstr>Protein Synthesis</vt:lpstr>
      <vt:lpstr>The Endomembrane System</vt:lpstr>
      <vt:lpstr>Macromolecule Synthesis</vt:lpstr>
      <vt:lpstr>Macromolecule Synthesis</vt:lpstr>
      <vt:lpstr>Macromolecule Synthesis</vt:lpstr>
      <vt:lpstr>Lipid Synthesis</vt:lpstr>
      <vt:lpstr>Autolysis</vt:lpstr>
      <vt:lpstr>Oxidative Reactions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Cells and Membranes</dc:title>
  <dc:creator>Sarah Preston</dc:creator>
  <cp:lastModifiedBy>Sarah Preston</cp:lastModifiedBy>
  <cp:revision>2</cp:revision>
  <dcterms:created xsi:type="dcterms:W3CDTF">2014-08-31T14:22:21Z</dcterms:created>
  <dcterms:modified xsi:type="dcterms:W3CDTF">2014-08-31T14:30:23Z</dcterms:modified>
</cp:coreProperties>
</file>